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69" r:id="rId2"/>
    <p:sldId id="479" r:id="rId3"/>
    <p:sldId id="483" r:id="rId4"/>
    <p:sldId id="477" r:id="rId5"/>
    <p:sldId id="480" r:id="rId6"/>
    <p:sldId id="484" r:id="rId7"/>
    <p:sldId id="482" r:id="rId8"/>
    <p:sldId id="434" r:id="rId9"/>
    <p:sldId id="443" r:id="rId10"/>
    <p:sldId id="475" r:id="rId11"/>
    <p:sldId id="489" r:id="rId12"/>
    <p:sldId id="439" r:id="rId13"/>
    <p:sldId id="485" r:id="rId14"/>
    <p:sldId id="473" r:id="rId15"/>
    <p:sldId id="487" r:id="rId16"/>
    <p:sldId id="432" r:id="rId17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  <p:clrMru>
    <a:srgbClr val="3366CC"/>
    <a:srgbClr val="0066CC"/>
    <a:srgbClr val="00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923" autoAdjust="0"/>
    <p:restoredTop sz="91699" autoAdjust="0"/>
  </p:normalViewPr>
  <p:slideViewPr>
    <p:cSldViewPr>
      <p:cViewPr varScale="1">
        <p:scale>
          <a:sx n="80" d="100"/>
          <a:sy n="80" d="100"/>
        </p:scale>
        <p:origin x="-56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Local%20Disk\MEDEE\BULLETEN\minii%20bulleten\2014\4%20sar\banknii%20grafik-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Local%20Disk\MEDEE\BULLETEN\minii%20bulleten\2014\4%20sar\banknii%20grafik-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job\toollogo%20sudalgaa\XAA%20sudalgaa\Mal-%20UR%20DUN-2011%20graffic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4234951881014873"/>
          <c:y val="5.5555555555555518E-2"/>
          <c:w val="0.76067979002624675"/>
          <c:h val="0.82846456692913351"/>
        </c:manualLayout>
      </c:layout>
      <c:barChart>
        <c:barDir val="bar"/>
        <c:grouping val="clustered"/>
        <c:ser>
          <c:idx val="0"/>
          <c:order val="0"/>
          <c:tx>
            <c:strRef>
              <c:f>Sheet2!$B$9</c:f>
              <c:strCache>
                <c:ptCount val="1"/>
                <c:pt idx="0">
                  <c:v>зээлийн өрийн үлдэгдэл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legacyWireframe"/>
          </c:spPr>
          <c:dLbls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Val val="1"/>
          </c:dLbls>
          <c:cat>
            <c:strRef>
              <c:f>Sheet2!$C$8:$F$8</c:f>
              <c:strCache>
                <c:ptCount val="4"/>
                <c:pt idx="0">
                  <c:v>2011.04.</c:v>
                </c:pt>
                <c:pt idx="1">
                  <c:v>2012.04.</c:v>
                </c:pt>
                <c:pt idx="2">
                  <c:v>2013.04</c:v>
                </c:pt>
                <c:pt idx="3">
                  <c:v>2014.04</c:v>
                </c:pt>
              </c:strCache>
            </c:strRef>
          </c:cat>
          <c:val>
            <c:numRef>
              <c:f>Sheet2!$C$9:$F$9</c:f>
              <c:numCache>
                <c:formatCode>General</c:formatCode>
                <c:ptCount val="4"/>
                <c:pt idx="0">
                  <c:v>33749.800000000003</c:v>
                </c:pt>
                <c:pt idx="1">
                  <c:v>52898.400000000001</c:v>
                </c:pt>
                <c:pt idx="2" formatCode="0.0">
                  <c:v>71234.8</c:v>
                </c:pt>
                <c:pt idx="3">
                  <c:v>104731.9</c:v>
                </c:pt>
              </c:numCache>
            </c:numRef>
          </c:val>
        </c:ser>
        <c:ser>
          <c:idx val="1"/>
          <c:order val="1"/>
          <c:tx>
            <c:strRef>
              <c:f>Sheet2!$B$10</c:f>
              <c:strCache>
                <c:ptCount val="1"/>
                <c:pt idx="0">
                  <c:v>хадгаламжийн үлдэгдэл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solidFill>
                <a:srgbClr val="FFC000"/>
              </a:solidFill>
            </a:ln>
          </c:spPr>
          <c:dLbls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Val val="1"/>
          </c:dLbls>
          <c:cat>
            <c:strRef>
              <c:f>Sheet2!$C$8:$F$8</c:f>
              <c:strCache>
                <c:ptCount val="4"/>
                <c:pt idx="0">
                  <c:v>2011.04.</c:v>
                </c:pt>
                <c:pt idx="1">
                  <c:v>2012.04.</c:v>
                </c:pt>
                <c:pt idx="2">
                  <c:v>2013.04</c:v>
                </c:pt>
                <c:pt idx="3">
                  <c:v>2014.04</c:v>
                </c:pt>
              </c:strCache>
            </c:strRef>
          </c:cat>
          <c:val>
            <c:numRef>
              <c:f>Sheet2!$C$10:$F$10</c:f>
              <c:numCache>
                <c:formatCode>0.0</c:formatCode>
                <c:ptCount val="4"/>
                <c:pt idx="0">
                  <c:v>15235.7</c:v>
                </c:pt>
                <c:pt idx="1">
                  <c:v>19936.599999999995</c:v>
                </c:pt>
                <c:pt idx="2">
                  <c:v>26551.4</c:v>
                </c:pt>
                <c:pt idx="3" formatCode="General">
                  <c:v>28159.4</c:v>
                </c:pt>
              </c:numCache>
            </c:numRef>
          </c:val>
        </c:ser>
        <c:axId val="64419712"/>
        <c:axId val="64421248"/>
      </c:barChart>
      <c:catAx>
        <c:axId val="64419712"/>
        <c:scaling>
          <c:orientation val="minMax"/>
        </c:scaling>
        <c:axPos val="l"/>
        <c:numFmt formatCode="General" sourceLinked="1"/>
        <c:tickLblPos val="nextTo"/>
        <c:txPr>
          <a:bodyPr rot="0" vert="horz"/>
          <a:lstStyle/>
          <a:p>
            <a:pPr>
              <a:defRPr sz="105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64421248"/>
        <c:crosses val="autoZero"/>
        <c:auto val="1"/>
        <c:lblAlgn val="ctr"/>
        <c:lblOffset val="100"/>
      </c:catAx>
      <c:valAx>
        <c:axId val="64421248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644197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5991514759285261"/>
          <c:y val="0.29811510961660298"/>
          <c:w val="0.22341818574048133"/>
          <c:h val="0.39669611590328413"/>
        </c:manualLayout>
      </c:layout>
      <c:txPr>
        <a:bodyPr/>
        <a:lstStyle/>
        <a:p>
          <a:pPr>
            <a:defRPr sz="1010" b="0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en-US"/>
        </a:p>
      </c:txPr>
    </c:legend>
    <c:plotVisOnly val="1"/>
    <c:dispBlanksAs val="gap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1"/>
  <c:chart>
    <c:plotArea>
      <c:layout/>
      <c:barChart>
        <c:barDir val="bar"/>
        <c:grouping val="clustered"/>
        <c:ser>
          <c:idx val="0"/>
          <c:order val="0"/>
          <c:tx>
            <c:strRef>
              <c:f>'bank grafik'!$A$4</c:f>
              <c:strCache>
                <c:ptCount val="1"/>
                <c:pt idx="0">
                  <c:v>Зээлдэгчийн тоо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legacyWireframe"/>
          </c:spPr>
          <c:dLbls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en-US"/>
              </a:p>
            </c:txPr>
            <c:dLblPos val="outEnd"/>
            <c:showVal val="1"/>
          </c:dLbls>
          <c:cat>
            <c:strRef>
              <c:f>'bank grafik'!$B$3:$E$3</c:f>
              <c:strCache>
                <c:ptCount val="4"/>
                <c:pt idx="0">
                  <c:v>2011.04.</c:v>
                </c:pt>
                <c:pt idx="1">
                  <c:v>2012.04.</c:v>
                </c:pt>
                <c:pt idx="2">
                  <c:v>2013.04</c:v>
                </c:pt>
                <c:pt idx="3">
                  <c:v>2014.04</c:v>
                </c:pt>
              </c:strCache>
            </c:strRef>
          </c:cat>
          <c:val>
            <c:numRef>
              <c:f>'bank grafik'!$B$4:$E$4</c:f>
              <c:numCache>
                <c:formatCode>0.0</c:formatCode>
                <c:ptCount val="4"/>
                <c:pt idx="0">
                  <c:v>13.6</c:v>
                </c:pt>
                <c:pt idx="1">
                  <c:v>16</c:v>
                </c:pt>
                <c:pt idx="2">
                  <c:v>17.399999999999999</c:v>
                </c:pt>
                <c:pt idx="3">
                  <c:v>17.399999999999999</c:v>
                </c:pt>
              </c:numCache>
            </c:numRef>
          </c:val>
        </c:ser>
        <c:ser>
          <c:idx val="1"/>
          <c:order val="1"/>
          <c:tx>
            <c:strRef>
              <c:f>'bank grafik'!$A$5</c:f>
              <c:strCache>
                <c:ptCount val="1"/>
                <c:pt idx="0">
                  <c:v>хадгаламж эзэмшигчийн тоо</c:v>
                </c:pt>
              </c:strCache>
            </c:strRef>
          </c:tx>
          <c:spPr>
            <a:solidFill>
              <a:srgbClr val="F79646">
                <a:lumMod val="75000"/>
              </a:srgbClr>
            </a:solidFill>
            <a:scene3d>
              <a:camera prst="orthographicFront"/>
              <a:lightRig rig="threePt" dir="t"/>
            </a:scene3d>
            <a:sp3d prstMaterial="matte"/>
          </c:spPr>
          <c:dLbls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en-US"/>
              </a:p>
            </c:txPr>
            <c:dLblPos val="outEnd"/>
            <c:showVal val="1"/>
          </c:dLbls>
          <c:cat>
            <c:strRef>
              <c:f>'bank grafik'!$B$3:$E$3</c:f>
              <c:strCache>
                <c:ptCount val="4"/>
                <c:pt idx="0">
                  <c:v>2011.04.</c:v>
                </c:pt>
                <c:pt idx="1">
                  <c:v>2012.04.</c:v>
                </c:pt>
                <c:pt idx="2">
                  <c:v>2013.04</c:v>
                </c:pt>
                <c:pt idx="3">
                  <c:v>2014.04</c:v>
                </c:pt>
              </c:strCache>
            </c:strRef>
          </c:cat>
          <c:val>
            <c:numRef>
              <c:f>'bank grafik'!$B$5:$E$5</c:f>
              <c:numCache>
                <c:formatCode>0.0</c:formatCode>
                <c:ptCount val="4"/>
                <c:pt idx="0">
                  <c:v>27.6</c:v>
                </c:pt>
                <c:pt idx="1">
                  <c:v>33.5</c:v>
                </c:pt>
                <c:pt idx="2">
                  <c:v>40.6</c:v>
                </c:pt>
                <c:pt idx="3">
                  <c:v>48.4</c:v>
                </c:pt>
              </c:numCache>
            </c:numRef>
          </c:val>
        </c:ser>
        <c:dLbls>
          <c:showVal val="1"/>
        </c:dLbls>
        <c:axId val="64459136"/>
        <c:axId val="64460672"/>
      </c:barChart>
      <c:catAx>
        <c:axId val="64459136"/>
        <c:scaling>
          <c:orientation val="minMax"/>
        </c:scaling>
        <c:axPos val="l"/>
        <c:numFmt formatCode="General" sourceLinked="1"/>
        <c:tickLblPos val="nextTo"/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64460672"/>
        <c:crosses val="autoZero"/>
        <c:auto val="1"/>
        <c:lblAlgn val="ctr"/>
        <c:lblOffset val="100"/>
      </c:catAx>
      <c:valAx>
        <c:axId val="64460672"/>
        <c:scaling>
          <c:orientation val="minMax"/>
          <c:min val="15"/>
        </c:scaling>
        <c:axPos val="b"/>
        <c:numFmt formatCode="0.0" sourceLinked="1"/>
        <c:tickLblPos val="nextTo"/>
        <c:txPr>
          <a:bodyPr rot="0" vert="horz"/>
          <a:lstStyle/>
          <a:p>
            <a:pPr>
              <a:defRPr sz="105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64459136"/>
        <c:crosses val="autoZero"/>
        <c:crossBetween val="between"/>
        <c:majorUnit val="5"/>
      </c:valAx>
    </c:plotArea>
    <c:legend>
      <c:legendPos val="r"/>
      <c:layout>
        <c:manualLayout>
          <c:xMode val="edge"/>
          <c:yMode val="edge"/>
          <c:x val="0.68431281532846366"/>
          <c:y val="0.22539734616506282"/>
          <c:w val="0.30308875947468628"/>
          <c:h val="0.51679790026246719"/>
        </c:manualLayout>
      </c:layout>
      <c:txPr>
        <a:bodyPr/>
        <a:lstStyle/>
        <a:p>
          <a:pPr>
            <a:defRPr sz="1010" b="0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en-US"/>
        </a:p>
      </c:txPr>
    </c:legend>
    <c:plotVisOnly val="1"/>
    <c:dispBlanksAs val="gap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3.0428769017980629E-2"/>
          <c:y val="4.2101443684723176E-2"/>
          <c:w val="0.95573997233748498"/>
          <c:h val="0.62574584426946755"/>
        </c:manualLayout>
      </c:layout>
      <c:lineChart>
        <c:grouping val="standard"/>
        <c:ser>
          <c:idx val="0"/>
          <c:order val="0"/>
          <c:tx>
            <c:strRef>
              <c:f>'Sheet1 (2)'!$B$42</c:f>
              <c:strCache>
                <c:ptCount val="1"/>
              </c:strCache>
            </c:strRef>
          </c:tx>
          <c:spPr>
            <a:ln w="25400">
              <a:solidFill>
                <a:srgbClr val="00B050"/>
              </a:solidFill>
              <a:prstDash val="solid"/>
              <a:tailEnd type="stealth"/>
            </a:ln>
          </c:spPr>
          <c:marker>
            <c:symbol val="none"/>
          </c:marker>
          <c:dLbls>
            <c:dLbl>
              <c:idx val="12"/>
              <c:layout>
                <c:manualLayout>
                  <c:x val="0"/>
                  <c:y val="-4.3715846994535519E-2"/>
                </c:manualLayout>
              </c:layout>
              <c:dLblPos val="t"/>
              <c:showVal val="1"/>
            </c:dLbl>
            <c:txPr>
              <a:bodyPr/>
              <a:lstStyle/>
              <a:p>
                <a:pPr>
                  <a:defRPr sz="1200">
                    <a:solidFill>
                      <a:schemeClr val="accent6">
                        <a:lumMod val="50000"/>
                      </a:schemeClr>
                    </a:solidFill>
                  </a:defRPr>
                </a:pPr>
                <a:endParaRPr lang="en-US"/>
              </a:p>
            </c:txPr>
            <c:dLblPos val="t"/>
            <c:showVal val="1"/>
          </c:dLbls>
          <c:cat>
            <c:numRef>
              <c:f>'Sheet1 (2)'!$A$43:$A$47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'Sheet1 (2)'!$B$43:$B$47</c:f>
              <c:numCache>
                <c:formatCode>General</c:formatCode>
                <c:ptCount val="5"/>
                <c:pt idx="0">
                  <c:v>36466</c:v>
                </c:pt>
                <c:pt idx="1">
                  <c:v>1062</c:v>
                </c:pt>
                <c:pt idx="2">
                  <c:v>4419</c:v>
                </c:pt>
                <c:pt idx="3">
                  <c:v>1277</c:v>
                </c:pt>
                <c:pt idx="4">
                  <c:v>1582</c:v>
                </c:pt>
              </c:numCache>
            </c:numRef>
          </c:val>
          <c:smooth val="1"/>
        </c:ser>
        <c:dLbls>
          <c:showVal val="1"/>
        </c:dLbls>
        <c:marker val="1"/>
        <c:axId val="64166912"/>
        <c:axId val="64176896"/>
      </c:lineChart>
      <c:catAx>
        <c:axId val="64166912"/>
        <c:scaling>
          <c:orientation val="minMax"/>
        </c:scaling>
        <c:axPos val="b"/>
        <c:numFmt formatCode="General" sourceLinked="1"/>
        <c:majorTickMark val="none"/>
        <c:tickLblPos val="nextTo"/>
        <c:spPr>
          <a:ln>
            <a:solidFill>
              <a:schemeClr val="accent1">
                <a:lumMod val="40000"/>
                <a:lumOff val="60000"/>
              </a:schemeClr>
            </a:solidFill>
          </a:ln>
        </c:spPr>
        <c:txPr>
          <a:bodyPr rot="-5400000" vert="horz"/>
          <a:lstStyle/>
          <a:p>
            <a:pPr>
              <a:defRPr sz="1000" b="1">
                <a:solidFill>
                  <a:schemeClr val="accent6">
                    <a:lumMod val="50000"/>
                  </a:schemeClr>
                </a:solidFill>
              </a:defRPr>
            </a:pPr>
            <a:endParaRPr lang="en-US"/>
          </a:p>
        </c:txPr>
        <c:crossAx val="64176896"/>
        <c:crossesAt val="0"/>
        <c:auto val="1"/>
        <c:lblAlgn val="ctr"/>
        <c:lblOffset val="100"/>
        <c:tickMarkSkip val="1"/>
      </c:catAx>
      <c:valAx>
        <c:axId val="64176896"/>
        <c:scaling>
          <c:orientation val="minMax"/>
          <c:min val="0"/>
        </c:scaling>
        <c:delete val="1"/>
        <c:axPos val="l"/>
        <c:numFmt formatCode="General" sourceLinked="1"/>
        <c:majorTickMark val="none"/>
        <c:tickLblPos val="none"/>
        <c:crossAx val="64166912"/>
        <c:crosses val="autoZero"/>
        <c:crossBetween val="between"/>
      </c:valAx>
    </c:plotArea>
    <c:plotVisOnly val="1"/>
    <c:dispBlanksAs val="gap"/>
  </c:chart>
  <c:spPr>
    <a:ln>
      <a:noFill/>
    </a:ln>
  </c:spPr>
  <c:txPr>
    <a:bodyPr/>
    <a:lstStyle/>
    <a:p>
      <a:pPr>
        <a:defRPr sz="900">
          <a:solidFill>
            <a:srgbClr val="002060"/>
          </a:solidFill>
          <a:latin typeface="Tahoma" pitchFamily="34" charset="0"/>
          <a:ea typeface="Tahoma" pitchFamily="34" charset="0"/>
          <a:cs typeface="Tahoma" pitchFamily="34" charset="0"/>
        </a:defRPr>
      </a:pPr>
      <a:endParaRPr lang="en-US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3550"/>
          </a:xfrm>
          <a:prstGeom prst="rect">
            <a:avLst/>
          </a:prstGeom>
        </p:spPr>
        <p:txBody>
          <a:bodyPr vert="horz" lIns="91438" tIns="45720" rIns="91438" bIns="45720" rtlCol="0"/>
          <a:lstStyle>
            <a:lvl1pPr algn="l" eaLnBrk="1" hangingPunct="1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3550"/>
          </a:xfrm>
          <a:prstGeom prst="rect">
            <a:avLst/>
          </a:prstGeom>
        </p:spPr>
        <p:txBody>
          <a:bodyPr vert="horz" lIns="91438" tIns="45720" rIns="91438" bIns="45720" rtlCol="0"/>
          <a:lstStyle>
            <a:lvl1pPr algn="r" eaLnBrk="1" hangingPunct="1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fld id="{76D9FFBC-56E5-49AB-A980-6268372BAABF}" type="datetimeFigureOut">
              <a:rPr lang="en-US"/>
              <a:pPr>
                <a:defRPr/>
              </a:pPr>
              <a:t>5/12/2014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38" tIns="45720" rIns="91438" bIns="45720" rtlCol="0" anchor="b"/>
          <a:lstStyle>
            <a:lvl1pPr algn="l" eaLnBrk="1" hangingPunct="1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wrap="square" lIns="91438" tIns="45720" rIns="91438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fld id="{ED9021E2-95D1-40F0-88F8-0D3682B0D0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3550"/>
          </a:xfrm>
          <a:prstGeom prst="rect">
            <a:avLst/>
          </a:prstGeom>
        </p:spPr>
        <p:txBody>
          <a:bodyPr vert="horz" lIns="91438" tIns="45720" rIns="91438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3550"/>
          </a:xfrm>
          <a:prstGeom prst="rect">
            <a:avLst/>
          </a:prstGeom>
        </p:spPr>
        <p:txBody>
          <a:bodyPr vert="horz" lIns="91438" tIns="45720" rIns="91438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A61CC6E-47AF-451B-8ABD-358BC983887B}" type="datetimeFigureOut">
              <a:rPr lang="en-US"/>
              <a:pPr>
                <a:defRPr/>
              </a:pPr>
              <a:t>5/12/2014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696913"/>
            <a:ext cx="4645025" cy="3484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8" tIns="45720" rIns="91438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4838"/>
            <a:ext cx="5486400" cy="4184650"/>
          </a:xfrm>
          <a:prstGeom prst="rect">
            <a:avLst/>
          </a:prstGeom>
        </p:spPr>
        <p:txBody>
          <a:bodyPr vert="horz" lIns="91438" tIns="45720" rIns="91438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38" tIns="45720" rIns="91438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wrap="square" lIns="91438" tIns="45720" rIns="91438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fld id="{36B3802E-69BE-4CC8-9AD0-979CAE8815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34A78AA-6011-4478-80E5-F60E1D846C60}" type="slidenum">
              <a:rPr lang="en-US" altLang="en-US" smtClean="0">
                <a:cs typeface="Arial" charset="0"/>
              </a:rPr>
              <a:pPr/>
              <a:t>1</a:t>
            </a:fld>
            <a:endParaRPr lang="en-US" alt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A32D7AC-1866-4664-BB6A-137D3293FA11}" type="slidenum">
              <a:rPr lang="en-US" altLang="en-US" smtClean="0">
                <a:cs typeface="Arial" charset="0"/>
              </a:rPr>
              <a:pPr/>
              <a:t>8</a:t>
            </a:fld>
            <a:endParaRPr lang="en-US" altLang="en-US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E996E-88D1-4F0E-9001-742768549D5F}" type="datetimeFigureOut">
              <a:rPr lang="en-US"/>
              <a:pPr>
                <a:defRPr/>
              </a:pPr>
              <a:t>5/12/2014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CAB71-C725-4E6C-B1BF-E56ADE36BE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slow" advClick="0" advTm="1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992DF-023D-4DB3-AAC9-AC85CF0DCA99}" type="datetimeFigureOut">
              <a:rPr lang="en-US"/>
              <a:pPr>
                <a:defRPr/>
              </a:pPr>
              <a:t>5/12/2014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CD56E-DC2A-42D2-8FA4-B9B281C674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slow" advClick="0" advTm="1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C7D33-B84A-4A54-8C05-53771A945A77}" type="datetimeFigureOut">
              <a:rPr lang="en-US"/>
              <a:pPr>
                <a:defRPr/>
              </a:pPr>
              <a:t>5/12/2014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044DC-833A-49E9-9777-027A273DCF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slow" advClick="0" advTm="1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E64A6-DDB6-40E9-A9E5-63CF7683B7B3}" type="datetimeFigureOut">
              <a:rPr lang="en-US"/>
              <a:pPr>
                <a:defRPr/>
              </a:pPr>
              <a:t>5/12/2014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1EAF6-0564-4063-8608-1D3EBFC64D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slow" advClick="0" advTm="1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4FC38-8E5E-4EC4-AED8-A27A0AF64BF5}" type="datetimeFigureOut">
              <a:rPr lang="en-US"/>
              <a:pPr>
                <a:defRPr/>
              </a:pPr>
              <a:t>5/12/2014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71770-3321-4527-9E70-2DCAC917E8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slow" advClick="0" advTm="1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F130A-DA8A-427D-AB5C-B3925BF9B9E1}" type="datetimeFigureOut">
              <a:rPr lang="en-US"/>
              <a:pPr>
                <a:defRPr/>
              </a:pPr>
              <a:t>5/12/2014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54EF6-7A79-47FD-B05B-45DF47A5FE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slow" advClick="0" advTm="1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31125-1052-47BF-BB1F-587EE9B8B9DA}" type="datetimeFigureOut">
              <a:rPr lang="en-US"/>
              <a:pPr>
                <a:defRPr/>
              </a:pPr>
              <a:t>5/12/2014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C162F4-44EF-47B7-93D9-CC4BB54363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slow" advClick="0" advTm="1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674DE-2C9A-4958-84F4-3287F85291AF}" type="datetimeFigureOut">
              <a:rPr lang="en-US"/>
              <a:pPr>
                <a:defRPr/>
              </a:pPr>
              <a:t>5/12/2014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7B5C4-D4F7-483D-95DB-43358F836B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slow" advClick="0" advTm="1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B71DA-F8B2-42C7-8597-1D139289CC4A}" type="datetimeFigureOut">
              <a:rPr lang="en-US"/>
              <a:pPr>
                <a:defRPr/>
              </a:pPr>
              <a:t>5/12/2014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D3820-A0EB-4FBE-83C0-E54F1A0FC8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slow" advClick="0" advTm="1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28669-F4F9-4186-BBB7-23B53173985E}" type="datetimeFigureOut">
              <a:rPr lang="en-US"/>
              <a:pPr>
                <a:defRPr/>
              </a:pPr>
              <a:t>5/12/2014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E8D07-4BE2-44C2-8E12-16E42B2642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slow" advClick="0" advTm="1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E9953C-8DBA-46FF-A57D-540CC238CE47}" type="datetimeFigureOut">
              <a:rPr lang="en-US"/>
              <a:pPr>
                <a:defRPr/>
              </a:pPr>
              <a:t>5/12/2014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93EF9-495C-4E87-BA12-B8A61FBD78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slow" advClick="0" advTm="1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4D14D82-B55E-4EDA-B243-2FFC167DE1C4}" type="datetimeFigureOut">
              <a:rPr lang="en-US"/>
              <a:pPr>
                <a:defRPr/>
              </a:pPr>
              <a:t>5/12/2014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300B9E99-AB32-4032-8104-C5A74A8D6C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1000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lum bright="7000" contrast="-1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114" y="1071703"/>
            <a:ext cx="4040373" cy="5024297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03263" y="2362200"/>
            <a:ext cx="8440737" cy="126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mn-MN" altLang="en-US" sz="4400" b="1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ДОРНОГОВЬ АЙМГИЙН</a:t>
            </a:r>
          </a:p>
          <a:p>
            <a:pPr algn="ctr"/>
            <a:r>
              <a:rPr lang="mn-MN" altLang="en-US" sz="3200" b="1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НИЙГЭМ, ЭДИЙН ЗАСГИЙН БАЙДАЛ</a:t>
            </a:r>
            <a:endParaRPr lang="en-US" altLang="en-US" sz="3200" b="1" dirty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703263" y="3733800"/>
            <a:ext cx="8440737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3000" b="1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mn-MN" altLang="en-US" sz="3000" b="1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201</a:t>
            </a:r>
            <a:r>
              <a:rPr lang="en-US" altLang="en-US" sz="3000" b="1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4 </a:t>
            </a:r>
            <a:r>
              <a:rPr lang="mn-MN" altLang="en-US" sz="3000" b="1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оны эхний </a:t>
            </a:r>
            <a:r>
              <a:rPr lang="en-US" altLang="en-US" sz="30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4</a:t>
            </a:r>
            <a:r>
              <a:rPr lang="mn-MN" altLang="en-US" sz="30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mn-MN" altLang="en-US" sz="3000" b="1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сард</a:t>
            </a:r>
            <a:r>
              <a:rPr lang="en-US" altLang="en-US" sz="3000" b="1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  <a:endParaRPr lang="mn-MN" altLang="en-US" sz="3000" b="1" dirty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endParaRPr lang="mn-MN" altLang="en-US" sz="3000" b="1" dirty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endParaRPr lang="mn-MN" altLang="en-US" sz="3000" b="1" dirty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endParaRPr lang="mn-MN" altLang="en-US" sz="3000" b="1" dirty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mn-MN" altLang="en-US" sz="3000" b="1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				</a:t>
            </a:r>
            <a:r>
              <a:rPr lang="mn-MN" altLang="en-US" sz="30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2014.</a:t>
            </a:r>
            <a:r>
              <a:rPr lang="en-US" altLang="en-US" sz="30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5</a:t>
            </a:r>
            <a:r>
              <a:rPr lang="mn-MN" altLang="en-US" sz="30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.1</a:t>
            </a:r>
            <a:r>
              <a:rPr lang="en-US" altLang="en-US" sz="30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</a:t>
            </a:r>
            <a:endParaRPr lang="en-US" altLang="en-US" sz="3000" b="1" dirty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slow" advClick="0" advTm="10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ҮЗҮҮЛЭЛТ – Хэрэглээний үнийн индекс</a:t>
            </a:r>
          </a:p>
        </p:txBody>
      </p:sp>
      <p:sp>
        <p:nvSpPr>
          <p:cNvPr id="11267" name="Rectangle 1"/>
          <p:cNvSpPr>
            <a:spLocks noChangeArrowheads="1"/>
          </p:cNvSpPr>
          <p:nvPr/>
        </p:nvSpPr>
        <p:spPr bwMode="auto">
          <a:xfrm>
            <a:off x="1828800" y="1143000"/>
            <a:ext cx="60960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mn-MN" sz="1200" b="1" dirty="0">
                <a:latin typeface="Arial" charset="0"/>
              </a:rPr>
              <a:t>Хэрэглээний бараа, үйлчилгээний үнэ тарифын индекс, 2012-201</a:t>
            </a:r>
            <a:r>
              <a:rPr lang="en-US" sz="1200" b="1" dirty="0">
                <a:latin typeface="Arial" charset="0"/>
              </a:rPr>
              <a:t>4</a:t>
            </a:r>
            <a:r>
              <a:rPr lang="mn-MN" sz="1200" b="1" dirty="0">
                <a:latin typeface="Arial" charset="0"/>
              </a:rPr>
              <a:t> оны сар бүрээр </a:t>
            </a:r>
            <a:r>
              <a:rPr lang="en-US" sz="1200" b="1" dirty="0">
                <a:latin typeface="Arial" charset="0"/>
              </a:rPr>
              <a:t>(</a:t>
            </a:r>
            <a:r>
              <a:rPr lang="mn-MN" sz="1200" b="1" dirty="0">
                <a:latin typeface="Arial" charset="0"/>
              </a:rPr>
              <a:t> өмнөх оны 12-р сар</a:t>
            </a:r>
            <a:r>
              <a:rPr lang="en-US" sz="1200" b="1" dirty="0">
                <a:latin typeface="Arial" charset="0"/>
              </a:rPr>
              <a:t>= 100)</a:t>
            </a:r>
            <a:endParaRPr lang="eu-E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295400"/>
            <a:ext cx="4572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2057400"/>
            <a:ext cx="7924800" cy="3872753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ҮЗҮҮЛЭЛТ – Хөдөө аж ахуй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533400" y="6705600"/>
            <a:ext cx="8077200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2" name="TextBox 14"/>
          <p:cNvSpPr txBox="1">
            <a:spLocks noChangeArrowheads="1"/>
          </p:cNvSpPr>
          <p:nvPr/>
        </p:nvSpPr>
        <p:spPr bwMode="auto">
          <a:xfrm>
            <a:off x="2057400" y="1066800"/>
            <a:ext cx="5562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mn-MN" altLang="en-US" sz="1200" b="1" dirty="0">
                <a:latin typeface="Arial" charset="0"/>
              </a:rPr>
              <a:t>Бойжиж буй төлийн тоо, 2011-2014 оны  </a:t>
            </a:r>
            <a:r>
              <a:rPr lang="en-US" altLang="en-US" sz="1200" b="1" dirty="0" smtClean="0">
                <a:latin typeface="Arial" charset="0"/>
              </a:rPr>
              <a:t>4</a:t>
            </a:r>
            <a:r>
              <a:rPr lang="mn-MN" altLang="en-US" sz="1200" b="1" dirty="0" smtClean="0">
                <a:latin typeface="Arial" charset="0"/>
              </a:rPr>
              <a:t>-р </a:t>
            </a:r>
            <a:r>
              <a:rPr lang="mn-MN" altLang="en-US" sz="1200" b="1" dirty="0">
                <a:latin typeface="Arial" charset="0"/>
              </a:rPr>
              <a:t>сарын байдлаар, толгой</a:t>
            </a:r>
            <a:endParaRPr lang="en-US" altLang="en-US" sz="1200" b="1" dirty="0">
              <a:latin typeface="Arial" charset="0"/>
            </a:endParaRPr>
          </a:p>
        </p:txBody>
      </p:sp>
      <p:pic>
        <p:nvPicPr>
          <p:cNvPr id="16" name="il_fi" descr="http://bj4img.com/d/bb/user_uploads/20110401/195681/24lzll034868-02_1d412b9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4800600"/>
            <a:ext cx="1676400" cy="16383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il_fi" descr="http://www.unen.mn/resource/unen/photo/2012/11/7fc0642add8681f7/91d665641ca0a0adoriginal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4953000"/>
            <a:ext cx="1838325" cy="1676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8" descr="http://bj4img.com/d/bb/user_uploads/20110401/195681/uher_ea8e11f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932860">
            <a:off x="6907098" y="5010161"/>
            <a:ext cx="1524000" cy="1447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il_fi" descr="http://www.zavkhan.gov.mn/images/gallery/0904001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38400" y="4953000"/>
            <a:ext cx="1752600" cy="1600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il_fi" descr="http://altan-ovoo.mn/Uploads/orig/229o0kjib4vh03rg5joytmmfs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410459">
            <a:off x="4021241" y="5085460"/>
            <a:ext cx="1662304" cy="15361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1524000" y="1447800"/>
          <a:ext cx="6934201" cy="1554540"/>
        </p:xfrm>
        <a:graphic>
          <a:graphicData uri="http://schemas.openxmlformats.org/drawingml/2006/table">
            <a:tbl>
              <a:tblPr/>
              <a:tblGrid>
                <a:gridCol w="980595"/>
                <a:gridCol w="1120679"/>
                <a:gridCol w="1120679"/>
                <a:gridCol w="1340811"/>
                <a:gridCol w="1065646"/>
                <a:gridCol w="1305791"/>
              </a:tblGrid>
              <a:tr h="1066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2010.04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2011.04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2012.04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2013.04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2014.04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ED5"/>
                    </a:solidFill>
                  </a:tcPr>
                </a:tc>
              </a:tr>
              <a:tr h="225564">
                <a:tc>
                  <a:txBody>
                    <a:bodyPr/>
                    <a:lstStyle/>
                    <a:p>
                      <a:pPr algn="l" fontAlgn="b"/>
                      <a:r>
                        <a:rPr lang="mn-MN" sz="14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Бүгд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latin typeface="Times New Roman Mon"/>
                        </a:rPr>
                        <a:t>154554</a:t>
                      </a:r>
                      <a:endParaRPr lang="en-US" sz="1200" b="0" i="0" u="none" strike="noStrike" dirty="0">
                        <a:latin typeface="Times New Roman Mo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latin typeface="Times New Roman Mon"/>
                        </a:rPr>
                        <a:t>200864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latin typeface="Times New Roman"/>
                        </a:rPr>
                        <a:t>269021</a:t>
                      </a:r>
                      <a:endParaRPr lang="en-US" sz="12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latin typeface="Arial"/>
                        </a:rPr>
                        <a:t>303996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latin typeface="Arial"/>
                        </a:rPr>
                        <a:t>345477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25564">
                <a:tc>
                  <a:txBody>
                    <a:bodyPr/>
                    <a:lstStyle/>
                    <a:p>
                      <a:pPr algn="l" fontAlgn="b"/>
                      <a:r>
                        <a:rPr lang="mn-MN" sz="14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    Ботго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latin typeface="Times New Roman Mon"/>
                        </a:rPr>
                        <a:t>2686</a:t>
                      </a:r>
                      <a:endParaRPr lang="en-US" sz="1200" b="0" i="0" u="none" strike="noStrike" dirty="0">
                        <a:latin typeface="Times New Roman Mo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latin typeface="Times New Roman Mon"/>
                        </a:rPr>
                        <a:t>2640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latin typeface="Times New Roman"/>
                        </a:rPr>
                        <a:t>3302</a:t>
                      </a:r>
                      <a:endParaRPr lang="en-US" sz="12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latin typeface="Arial"/>
                        </a:rPr>
                        <a:t>3568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latin typeface="Arial"/>
                        </a:rPr>
                        <a:t>3668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</a:tr>
              <a:tr h="225564">
                <a:tc>
                  <a:txBody>
                    <a:bodyPr/>
                    <a:lstStyle/>
                    <a:p>
                      <a:pPr algn="l" fontAlgn="b"/>
                      <a:r>
                        <a:rPr lang="mn-MN" sz="14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    Унага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latin typeface="Times New Roman Mon"/>
                        </a:rPr>
                        <a:t>1312</a:t>
                      </a:r>
                      <a:endParaRPr lang="en-US" sz="1200" b="0" i="0" u="none" strike="noStrike" dirty="0">
                        <a:latin typeface="Times New Roman Mo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latin typeface="Times New Roman Mon"/>
                        </a:rPr>
                        <a:t>1670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latin typeface="Times New Roman"/>
                        </a:rPr>
                        <a:t>2734</a:t>
                      </a:r>
                      <a:endParaRPr lang="en-US" sz="12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latin typeface="Arial"/>
                        </a:rPr>
                        <a:t>4105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latin typeface="Arial"/>
                        </a:rPr>
                        <a:t>6372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25564">
                <a:tc>
                  <a:txBody>
                    <a:bodyPr/>
                    <a:lstStyle/>
                    <a:p>
                      <a:pPr algn="l" fontAlgn="b"/>
                      <a:r>
                        <a:rPr lang="mn-MN" sz="14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    Тугал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latin typeface="Times New Roman Mon"/>
                        </a:rPr>
                        <a:t>2365</a:t>
                      </a:r>
                      <a:endParaRPr lang="en-US" sz="1200" b="0" i="0" u="none" strike="noStrike" dirty="0">
                        <a:latin typeface="Times New Roman Mo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latin typeface="Times New Roman Mon"/>
                        </a:rPr>
                        <a:t>2030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latin typeface="Times New Roman"/>
                        </a:rPr>
                        <a:t>3687</a:t>
                      </a:r>
                      <a:endParaRPr lang="en-US" sz="12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latin typeface="Arial"/>
                        </a:rPr>
                        <a:t>5013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latin typeface="Arial"/>
                        </a:rPr>
                        <a:t>6940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</a:tr>
              <a:tr h="225564">
                <a:tc>
                  <a:txBody>
                    <a:bodyPr/>
                    <a:lstStyle/>
                    <a:p>
                      <a:pPr algn="l" fontAlgn="ctr"/>
                      <a:r>
                        <a:rPr lang="mn-MN" sz="14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    Хурга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latin typeface="Times New Roman Mon"/>
                        </a:rPr>
                        <a:t>78606</a:t>
                      </a:r>
                      <a:endParaRPr lang="en-US" sz="1200" b="0" i="0" u="none" strike="noStrike" dirty="0">
                        <a:latin typeface="Times New Roman Mo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latin typeface="Times New Roman Mon"/>
                        </a:rPr>
                        <a:t>98939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latin typeface="Times New Roman"/>
                        </a:rPr>
                        <a:t>129652</a:t>
                      </a:r>
                      <a:endParaRPr lang="en-US" sz="12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latin typeface="Arial"/>
                        </a:rPr>
                        <a:t>145729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latin typeface="Arial"/>
                        </a:rPr>
                        <a:t>165422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mn-MN" sz="14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    Ишиг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latin typeface="Times New Roman Mon"/>
                        </a:rPr>
                        <a:t>69585</a:t>
                      </a:r>
                      <a:endParaRPr lang="en-US" sz="1200" b="0" i="0" u="none" strike="noStrike" dirty="0">
                        <a:latin typeface="Times New Roman Mo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latin typeface="Times New Roman Mon"/>
                        </a:rPr>
                        <a:t>95585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latin typeface="Times New Roman"/>
                        </a:rPr>
                        <a:t>129646</a:t>
                      </a:r>
                      <a:endParaRPr lang="en-US" sz="12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latin typeface="Arial"/>
                        </a:rPr>
                        <a:t>145581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latin typeface="Arial"/>
                        </a:rPr>
                        <a:t>163075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</a:tr>
            </a:tbl>
          </a:graphicData>
        </a:graphic>
      </p:graphicFrame>
      <p:sp>
        <p:nvSpPr>
          <p:cNvPr id="12334" name="TextBox 14"/>
          <p:cNvSpPr txBox="1">
            <a:spLocks noChangeArrowheads="1"/>
          </p:cNvSpPr>
          <p:nvPr/>
        </p:nvSpPr>
        <p:spPr bwMode="auto">
          <a:xfrm>
            <a:off x="1905000" y="3152775"/>
            <a:ext cx="632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mn-MN" altLang="en-US" sz="1200" b="1" dirty="0">
                <a:latin typeface="Arial" charset="0"/>
              </a:rPr>
              <a:t>Том малын зүй бус хорогдол, 2010-2014 оны  </a:t>
            </a:r>
            <a:r>
              <a:rPr lang="en-US" altLang="en-US" sz="1200" b="1" dirty="0" smtClean="0">
                <a:latin typeface="Arial" charset="0"/>
              </a:rPr>
              <a:t>4</a:t>
            </a:r>
            <a:r>
              <a:rPr lang="mn-MN" altLang="en-US" sz="1200" b="1" dirty="0" smtClean="0">
                <a:latin typeface="Arial" charset="0"/>
              </a:rPr>
              <a:t>-р </a:t>
            </a:r>
            <a:r>
              <a:rPr lang="mn-MN" altLang="en-US" sz="1200" b="1" dirty="0">
                <a:latin typeface="Arial" charset="0"/>
              </a:rPr>
              <a:t>сарын байдлаар, толгой</a:t>
            </a:r>
            <a:endParaRPr lang="en-US" altLang="en-US" sz="1200" b="1" dirty="0">
              <a:latin typeface="Arial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flipH="1">
            <a:off x="1055688" y="1066800"/>
            <a:ext cx="11112" cy="525780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10800000">
            <a:off x="1066800" y="3124200"/>
            <a:ext cx="7772400" cy="1588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338" name="Picture 2" descr="\\exchange_server\MCCT\PUBLIC\Tserendejid\Information icon\1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8200" y="2895600"/>
            <a:ext cx="4826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3" name="Chart 22"/>
          <p:cNvGraphicFramePr/>
          <p:nvPr/>
        </p:nvGraphicFramePr>
        <p:xfrm>
          <a:off x="1371600" y="3429000"/>
          <a:ext cx="7315200" cy="182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ҮЗҮҮЛЭЛТ</a:t>
            </a:r>
            <a:r>
              <a:rPr lang="en-US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– </a:t>
            </a: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Аж үйлдвэр</a:t>
            </a:r>
          </a:p>
        </p:txBody>
      </p:sp>
      <p:sp>
        <p:nvSpPr>
          <p:cNvPr id="13315" name="Rectangle 10"/>
          <p:cNvSpPr>
            <a:spLocks noChangeArrowheads="1"/>
          </p:cNvSpPr>
          <p:nvPr/>
        </p:nvSpPr>
        <p:spPr bwMode="auto">
          <a:xfrm>
            <a:off x="2636838" y="947738"/>
            <a:ext cx="4572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1200" b="1">
                <a:latin typeface="Arial" charset="0"/>
              </a:rPr>
              <a:t>Аж үйлдвэрийн салбарын нийт үйлдвэрлэл</a:t>
            </a:r>
            <a:r>
              <a:rPr lang="mn-MN" altLang="en-US" sz="1200" b="1">
                <a:latin typeface="Arial" charset="0"/>
              </a:rPr>
              <a:t>т,</a:t>
            </a:r>
            <a:r>
              <a:rPr lang="en-US" altLang="en-US" sz="1200" b="1">
                <a:latin typeface="Arial" charset="0"/>
              </a:rPr>
              <a:t> </a:t>
            </a:r>
            <a:r>
              <a:rPr lang="mn-MN" altLang="en-US" sz="1200" b="1">
                <a:latin typeface="Arial" charset="0"/>
              </a:rPr>
              <a:t>борлуулалт, оны үнээр, сая төгрөг</a:t>
            </a:r>
            <a:endParaRPr lang="en-US" altLang="en-US" sz="1200">
              <a:latin typeface="Arial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1055688" y="1066800"/>
            <a:ext cx="11112" cy="525780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7" name="Picture 4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3438" y="34671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6175" y="1447800"/>
            <a:ext cx="7388225" cy="4634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ҮЗҮҮЛЭЛТ</a:t>
            </a:r>
            <a:r>
              <a:rPr lang="en-US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– </a:t>
            </a: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Аж үйлдвэр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1055688" y="1066800"/>
            <a:ext cx="11112" cy="525780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40" name="Picture 4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3438" y="34671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Rectangle 8"/>
          <p:cNvSpPr>
            <a:spLocks noChangeArrowheads="1"/>
          </p:cNvSpPr>
          <p:nvPr/>
        </p:nvSpPr>
        <p:spPr bwMode="auto">
          <a:xfrm>
            <a:off x="1371600" y="1143000"/>
            <a:ext cx="76200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en-US" sz="20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Аж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үйлдвэрийн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салбарт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эхний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4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сард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оны үнээр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4974.5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сая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төгрөгийн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бүтээгдэхүүн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үйлдвэрлэж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6755.0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сая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төгрөгийн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бүтээгдэхүүнийг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зах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зээлд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борлууллаа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Нийт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бүтээгдэхүүний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үйлдвэрлэлт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өмнөх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оноос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2.5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 дахин,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бүтээгдэхүүн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борлуулалтын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орлого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3.1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 дахин нэмэгдсэн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байна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Нүүрсний олборлолт өмнөх оны мөн үеэс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33.5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 дахин нэмэгдсэн нь бүтээгдэхүүн үйлдвэрлэлт өсөхөд нөлөөлсөн байна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0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Аж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үйлдвэрийн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бүтээгдэхүүн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үйлдвэрлэлийн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46.3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хувийг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төрийн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53.7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хувийг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хувийн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өмчийн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аж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ахуйн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нэгжүүд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үйлдвэрлэ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сэн байна. 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0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Аж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ахуйн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нэгжийн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хариуцлагын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хэлбэрээр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авч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үзвэл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улсын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үйлдвэрийн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газар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46.3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хувь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компани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51.0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хувь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хоршоо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 0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.2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хувь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өрхийн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аж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ахуй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2.5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хувийг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тус тус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үйлдвэрлэжээ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ҮЗҮҮЛЭЛТ</a:t>
            </a:r>
            <a:r>
              <a:rPr lang="en-US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– </a:t>
            </a: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Аж үйлдвэр</a:t>
            </a:r>
          </a:p>
        </p:txBody>
      </p:sp>
      <p:sp>
        <p:nvSpPr>
          <p:cNvPr id="15363" name="Rectangle 10"/>
          <p:cNvSpPr>
            <a:spLocks noChangeArrowheads="1"/>
          </p:cNvSpPr>
          <p:nvPr/>
        </p:nvSpPr>
        <p:spPr bwMode="auto">
          <a:xfrm>
            <a:off x="2636838" y="947738"/>
            <a:ext cx="4572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1200" b="1">
                <a:latin typeface="Arial" charset="0"/>
              </a:rPr>
              <a:t>Аж үйлдвэрийн салбарын нийт үйлдвэрлэл</a:t>
            </a:r>
            <a:r>
              <a:rPr lang="mn-MN" altLang="en-US" sz="1200" b="1">
                <a:latin typeface="Arial" charset="0"/>
              </a:rPr>
              <a:t>т, дэд салбараар, оны үнээр, сая төгрөг</a:t>
            </a:r>
            <a:endParaRPr lang="en-US" altLang="en-US" sz="1200">
              <a:latin typeface="Arial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1055688" y="1066800"/>
            <a:ext cx="11112" cy="525780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5" name="Picture 4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3438" y="34671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9388" y="1524000"/>
            <a:ext cx="7161212" cy="4659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ҮЗҮҮЛЭЛТ</a:t>
            </a:r>
            <a:r>
              <a:rPr lang="en-US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– </a:t>
            </a:r>
            <a:r>
              <a:rPr lang="en-US" sz="2000" b="1" dirty="0" err="1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Барилга</a:t>
            </a:r>
            <a:endParaRPr lang="mn-MN" sz="20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387" name="Rectangle 10"/>
          <p:cNvSpPr>
            <a:spLocks noChangeArrowheads="1"/>
          </p:cNvSpPr>
          <p:nvPr/>
        </p:nvSpPr>
        <p:spPr bwMode="auto">
          <a:xfrm>
            <a:off x="2636838" y="947738"/>
            <a:ext cx="4572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1200" b="1">
                <a:latin typeface="Arial" charset="0"/>
              </a:rPr>
              <a:t>Барилга угсралт, их засварын ажил, </a:t>
            </a:r>
            <a:r>
              <a:rPr lang="mn-MN" altLang="en-US" sz="1200" b="1">
                <a:latin typeface="Arial" charset="0"/>
              </a:rPr>
              <a:t>сая төгрөг</a:t>
            </a:r>
            <a:endParaRPr lang="en-US" altLang="en-US" sz="1200">
              <a:latin typeface="Arial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1055688" y="1066800"/>
            <a:ext cx="11112" cy="525780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89" name="Picture 7" descr="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3352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1" name="Rectangle 8"/>
          <p:cNvSpPr>
            <a:spLocks noChangeArrowheads="1"/>
          </p:cNvSpPr>
          <p:nvPr/>
        </p:nvSpPr>
        <p:spPr bwMode="auto">
          <a:xfrm>
            <a:off x="1219200" y="3962400"/>
            <a:ext cx="7620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201</a:t>
            </a:r>
            <a:r>
              <a:rPr lang="mn-MN" sz="16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оны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эхний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4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сарын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байдлаар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 23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объектод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нийт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10017,3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сая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төгрөгийн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шинэ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барилга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өргөтгөл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шинэчлэлт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их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засварын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ажил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хий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гдэж байн</a:t>
            </a:r>
            <a:r>
              <a:rPr lang="mn-MN" sz="1600" dirty="0" smtClean="0">
                <a:latin typeface="Arial" pitchFamily="34" charset="0"/>
                <a:cs typeface="Arial" pitchFamily="34" charset="0"/>
              </a:rPr>
              <a:t>а.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Барилгын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нийт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хөрөнгө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оруулалтын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61,9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хувийг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улсын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төсвийн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хөрөнгөөр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, 4,8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хувийг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орон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нутгийн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төсвийн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хөрөнгөөр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үлдэх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хувийг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хөрөнгө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оруулалтын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бусад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эх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үүсвэрээр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санхүүжүүлжээ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9200" y="1295400"/>
            <a:ext cx="7700286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350467D-0762-4036-8966-7A8BB8753FAB}" type="slidenum">
              <a:rPr lang="en-US" altLang="en-US" smtClean="0">
                <a:cs typeface="Arial" charset="0"/>
              </a:rPr>
              <a:pPr/>
              <a:t>16</a:t>
            </a:fld>
            <a:endParaRPr lang="en-US" altLang="en-US" smtClean="0">
              <a:cs typeface="Arial" charset="0"/>
            </a:endParaRPr>
          </a:p>
        </p:txBody>
      </p:sp>
      <p:pic>
        <p:nvPicPr>
          <p:cNvPr id="18435" name="Picture 2" descr="D:\2013\12. December 2013\display1.jpg"/>
          <p:cNvPicPr>
            <a:picLocks noChangeAspect="1" noChangeArrowheads="1"/>
          </p:cNvPicPr>
          <p:nvPr/>
        </p:nvPicPr>
        <p:blipFill>
          <a:blip r:embed="rId3" cstate="print"/>
          <a:srcRect l="23940" t="30411" r="23524" b="47458"/>
          <a:stretch>
            <a:fillRect/>
          </a:stretch>
        </p:blipFill>
        <p:spPr bwMode="auto">
          <a:xfrm>
            <a:off x="1066800" y="838200"/>
            <a:ext cx="7162800" cy="181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2" descr="D:\2013\12. December 2013\display1.jpg"/>
          <p:cNvPicPr>
            <a:picLocks noChangeAspect="1" noChangeArrowheads="1"/>
          </p:cNvPicPr>
          <p:nvPr/>
        </p:nvPicPr>
        <p:blipFill>
          <a:blip r:embed="rId3" cstate="print"/>
          <a:srcRect l="23940" t="71233" r="23524" b="12997"/>
          <a:stretch>
            <a:fillRect/>
          </a:stretch>
        </p:blipFill>
        <p:spPr bwMode="auto">
          <a:xfrm>
            <a:off x="1143000" y="4724400"/>
            <a:ext cx="7162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 descr="C:\Users\stat.eegii\Desktop\өахаөхаөх.jpg"/>
          <p:cNvPicPr>
            <a:picLocks noChangeAspect="1" noChangeArrowheads="1"/>
          </p:cNvPicPr>
          <p:nvPr/>
        </p:nvPicPr>
        <p:blipFill>
          <a:blip r:embed="rId4" cstate="print"/>
          <a:srcRect t="6154" b="7692"/>
          <a:stretch>
            <a:fillRect/>
          </a:stretch>
        </p:blipFill>
        <p:spPr bwMode="auto">
          <a:xfrm>
            <a:off x="1123950" y="3724275"/>
            <a:ext cx="71818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Rectangle 8"/>
          <p:cNvSpPr>
            <a:spLocks noChangeArrowheads="1"/>
          </p:cNvSpPr>
          <p:nvPr/>
        </p:nvSpPr>
        <p:spPr bwMode="auto">
          <a:xfrm>
            <a:off x="1371600" y="2751138"/>
            <a:ext cx="71628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 b="1" u="sng">
                <a:solidFill>
                  <a:srgbClr val="3366CC"/>
                </a:solidFill>
              </a:rPr>
              <a:t>http://dornogovi.nso.mn/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НИЙГМИЙН ҮЗҮҮЛЭЛТ</a:t>
            </a:r>
            <a:r>
              <a:rPr lang="en-US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– Хүн ам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942975" y="4572000"/>
            <a:ext cx="7620000" cy="11113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7924800" y="6164263"/>
            <a:ext cx="6858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077" name="Picture 2" descr="D:\SARIIN MEDEE\Hevleliin baga hural\2013.12\Information icon\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4398963"/>
            <a:ext cx="533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TextBox 8"/>
          <p:cNvSpPr txBox="1">
            <a:spLocks noChangeArrowheads="1"/>
          </p:cNvSpPr>
          <p:nvPr/>
        </p:nvSpPr>
        <p:spPr bwMode="auto">
          <a:xfrm>
            <a:off x="1295400" y="990600"/>
            <a:ext cx="6781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mn-MN" sz="1200" b="1" dirty="0">
                <a:latin typeface="Arial" charset="0"/>
              </a:rPr>
              <a:t>Төрөлт, нас баралт, хүн амын цэвэр өсөлт, жил бүрийн </a:t>
            </a:r>
            <a:r>
              <a:rPr lang="en-US" sz="1200" b="1" dirty="0" smtClean="0">
                <a:latin typeface="Arial" charset="0"/>
              </a:rPr>
              <a:t>4</a:t>
            </a:r>
            <a:r>
              <a:rPr lang="mn-MN" sz="1200" b="1" dirty="0" smtClean="0">
                <a:latin typeface="Arial" charset="0"/>
              </a:rPr>
              <a:t>-р </a:t>
            </a:r>
            <a:r>
              <a:rPr lang="mn-MN" sz="1200" b="1" dirty="0">
                <a:latin typeface="Arial" charset="0"/>
              </a:rPr>
              <a:t>сарын байдлаар</a:t>
            </a:r>
            <a:endParaRPr lang="en-US" sz="1200" b="1" dirty="0">
              <a:latin typeface="Arial" charset="0"/>
            </a:endParaRPr>
          </a:p>
        </p:txBody>
      </p:sp>
      <p:sp>
        <p:nvSpPr>
          <p:cNvPr id="3079" name="Rectangle 8"/>
          <p:cNvSpPr>
            <a:spLocks noChangeArrowheads="1"/>
          </p:cNvSpPr>
          <p:nvPr/>
        </p:nvSpPr>
        <p:spPr bwMode="auto">
          <a:xfrm>
            <a:off x="914400" y="4724400"/>
            <a:ext cx="78486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en-US" dirty="0" err="1" smtClean="0">
                <a:latin typeface="Arial" pitchFamily="34" charset="0"/>
                <a:cs typeface="Arial" pitchFamily="34" charset="0"/>
              </a:rPr>
              <a:t>Эрүүл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мэндийн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газраас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эрхлэн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гаргадаг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мэдээгээр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2014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оны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n-MN" dirty="0" smtClean="0">
                <a:latin typeface="Arial" pitchFamily="34" charset="0"/>
                <a:cs typeface="Arial" pitchFamily="34" charset="0"/>
              </a:rPr>
              <a:t>эхний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mn-MN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сард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n-MN" dirty="0" smtClean="0">
                <a:latin typeface="Arial" pitchFamily="34" charset="0"/>
                <a:cs typeface="Arial" pitchFamily="34" charset="0"/>
              </a:rPr>
              <a:t>492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хүүхэд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шинээр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мэндэлж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mn-MN" dirty="0" smtClean="0">
                <a:latin typeface="Arial" pitchFamily="34" charset="0"/>
                <a:cs typeface="Arial" pitchFamily="34" charset="0"/>
              </a:rPr>
              <a:t>127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хүн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нас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баржээ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Хүн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амын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цэвэр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өсөлт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n-MN" dirty="0" smtClean="0">
                <a:latin typeface="Arial" pitchFamily="34" charset="0"/>
                <a:cs typeface="Arial" pitchFamily="34" charset="0"/>
              </a:rPr>
              <a:t>365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болж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 2013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оны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мөн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үеийнхээс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 4.</a:t>
            </a:r>
            <a:r>
              <a:rPr lang="mn-MN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хувиар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n-MN" dirty="0" smtClean="0">
                <a:latin typeface="Arial" pitchFamily="34" charset="0"/>
                <a:cs typeface="Arial" pitchFamily="34" charset="0"/>
              </a:rPr>
              <a:t>буюу 19-өөр буурлаа.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 1000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хүнд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ногдох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төрөлт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mn-MN" dirty="0" smtClean="0">
                <a:latin typeface="Arial" pitchFamily="34" charset="0"/>
                <a:cs typeface="Arial" pitchFamily="34" charset="0"/>
              </a:rPr>
              <a:t>7.8, 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нас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баралт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n-MN" dirty="0" smtClean="0">
                <a:latin typeface="Arial" pitchFamily="34" charset="0"/>
                <a:cs typeface="Arial" pitchFamily="34" charset="0"/>
              </a:rPr>
              <a:t>2.0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байгаа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нь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ө</a:t>
            </a:r>
            <a:r>
              <a:rPr lang="mn-MN" dirty="0" smtClean="0">
                <a:latin typeface="Arial" pitchFamily="34" charset="0"/>
                <a:cs typeface="Arial" pitchFamily="34" charset="0"/>
              </a:rPr>
              <a:t>мнөх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оны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мөн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үетэй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харьцуулахад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төрөлт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0.</a:t>
            </a:r>
            <a:r>
              <a:rPr lang="mn-MN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пунктээр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n-MN" dirty="0" smtClean="0">
                <a:latin typeface="Arial" pitchFamily="34" charset="0"/>
                <a:cs typeface="Arial" pitchFamily="34" charset="0"/>
              </a:rPr>
              <a:t>буурч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нас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баралт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0.</a:t>
            </a:r>
            <a:r>
              <a:rPr lang="mn-MN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пунктээр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mn-MN" dirty="0" smtClean="0">
                <a:latin typeface="Arial" pitchFamily="34" charset="0"/>
                <a:cs typeface="Arial" pitchFamily="34" charset="0"/>
              </a:rPr>
              <a:t>өссөн байна.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n-US" dirty="0">
              <a:latin typeface="Arial" pitchFamily="34" charset="0"/>
              <a:cs typeface="Arial" pitchFamily="34" charset="0"/>
            </a:endParaRPr>
          </a:p>
          <a:p>
            <a:pPr algn="just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1447800"/>
            <a:ext cx="7162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НИЙГМИЙН ҮЗҮҮЛЭЛТ - Хөдөлмөр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1295400" y="3657600"/>
            <a:ext cx="6858000" cy="0"/>
          </a:xfrm>
          <a:prstGeom prst="line">
            <a:avLst/>
          </a:prstGeom>
          <a:ln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953000" y="1219200"/>
            <a:ext cx="0" cy="5105400"/>
          </a:xfrm>
          <a:prstGeom prst="line">
            <a:avLst/>
          </a:prstGeom>
          <a:ln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1" name="Rectangle 9"/>
          <p:cNvSpPr>
            <a:spLocks noChangeArrowheads="1"/>
          </p:cNvSpPr>
          <p:nvPr/>
        </p:nvSpPr>
        <p:spPr bwMode="auto">
          <a:xfrm>
            <a:off x="723900" y="990600"/>
            <a:ext cx="40767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mn-MN" altLang="en-US" sz="1200" b="1">
                <a:latin typeface="Arial" charset="0"/>
                <a:cs typeface="Tahoma" pitchFamily="34" charset="0"/>
              </a:rPr>
              <a:t>Хөдөлмөрийн хэлтэст  бүртгэлтэй ажил хайгч иргэд , хүйсээр, оноор </a:t>
            </a:r>
            <a:endParaRPr lang="en-US" altLang="en-US" sz="1200" b="1">
              <a:latin typeface="Arial" charset="0"/>
              <a:cs typeface="Tahoma" pitchFamily="34" charset="0"/>
            </a:endParaRPr>
          </a:p>
        </p:txBody>
      </p:sp>
      <p:pic>
        <p:nvPicPr>
          <p:cNvPr id="41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2004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3860800" y="3333750"/>
          <a:ext cx="1422400" cy="190500"/>
        </p:xfrm>
        <a:graphic>
          <a:graphicData uri="http://schemas.openxmlformats.org/drawingml/2006/table">
            <a:tbl>
              <a:tblPr/>
              <a:tblGrid>
                <a:gridCol w="1422400"/>
              </a:tblGrid>
              <a:tr h="190500"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105" name="Rectangle 12"/>
          <p:cNvSpPr>
            <a:spLocks noChangeArrowheads="1"/>
          </p:cNvSpPr>
          <p:nvPr/>
        </p:nvSpPr>
        <p:spPr bwMode="auto">
          <a:xfrm>
            <a:off x="762000" y="3657600"/>
            <a:ext cx="7391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mn-MN" altLang="en-US" sz="1200" b="1">
                <a:latin typeface="Arial" charset="0"/>
                <a:cs typeface="Tahoma" pitchFamily="34" charset="0"/>
              </a:rPr>
              <a:t>Бүртгэлтэй ажил хайгч иргэд</a:t>
            </a:r>
            <a:r>
              <a:rPr lang="en-US" altLang="en-US" sz="1200" b="1">
                <a:latin typeface="Arial" charset="0"/>
                <a:cs typeface="Tahoma" pitchFamily="34" charset="0"/>
              </a:rPr>
              <a:t>,</a:t>
            </a:r>
            <a:r>
              <a:rPr lang="mn-MN" altLang="en-US" sz="1200" b="1">
                <a:latin typeface="Arial" charset="0"/>
                <a:cs typeface="Tahoma" pitchFamily="34" charset="0"/>
              </a:rPr>
              <a:t> боловсролын түвшнээр</a:t>
            </a:r>
            <a:endParaRPr lang="en-US" altLang="en-US" sz="1200" b="1">
              <a:latin typeface="Arial" charset="0"/>
              <a:cs typeface="Tahoma" pitchFamily="34" charset="0"/>
            </a:endParaRPr>
          </a:p>
        </p:txBody>
      </p:sp>
      <p:sp>
        <p:nvSpPr>
          <p:cNvPr id="4106" name="Rectangle 14"/>
          <p:cNvSpPr>
            <a:spLocks noChangeArrowheads="1"/>
          </p:cNvSpPr>
          <p:nvPr/>
        </p:nvSpPr>
        <p:spPr bwMode="auto">
          <a:xfrm>
            <a:off x="4953000" y="990600"/>
            <a:ext cx="4191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mn-MN" sz="1100" b="1">
                <a:latin typeface="Arial" charset="0"/>
              </a:rPr>
              <a:t> АЖИЛД ЗУУЧИЛСАН ИРГЭД,  насны ангилалаар  </a:t>
            </a:r>
            <a:endParaRPr lang="en-US" altLang="en-US" sz="1100" b="1">
              <a:latin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1" y="1447800"/>
            <a:ext cx="3809999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47800" y="3886200"/>
            <a:ext cx="6553200" cy="275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29200" y="1219200"/>
            <a:ext cx="3810000" cy="2304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8458200" cy="401638"/>
          </a:xfrm>
          <a:solidFill>
            <a:srgbClr val="996600"/>
          </a:solidFill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НИЙГМИЙН ҮЗҮҮЛЭЛТ - Хөдөлмөр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762000" y="1066800"/>
          <a:ext cx="6159501" cy="381000"/>
        </p:xfrm>
        <a:graphic>
          <a:graphicData uri="http://schemas.openxmlformats.org/drawingml/2006/table">
            <a:tbl>
              <a:tblPr/>
              <a:tblGrid>
                <a:gridCol w="5423852"/>
                <a:gridCol w="735649"/>
              </a:tblGrid>
              <a:tr h="381000">
                <a:tc>
                  <a:txBody>
                    <a:bodyPr/>
                    <a:lstStyle/>
                    <a:p>
                      <a:pPr algn="l" fontAlgn="ctr"/>
                      <a:r>
                        <a:rPr lang="mn-MN" sz="1100" b="1" i="0" u="none" strike="noStrike" dirty="0" smtClean="0">
                          <a:latin typeface="Arial"/>
                        </a:rPr>
                        <a:t>    АЖИЛГҮЙ </a:t>
                      </a:r>
                      <a:r>
                        <a:rPr lang="mn-MN" sz="1100" b="1" i="0" u="none" strike="noStrike" dirty="0">
                          <a:latin typeface="Arial"/>
                        </a:rPr>
                        <a:t>ИРГЭДИЙН ТОО, </a:t>
                      </a:r>
                      <a:r>
                        <a:rPr lang="mn-MN" sz="1100" b="1" i="0" u="none" strike="noStrike" dirty="0" smtClean="0">
                          <a:latin typeface="Arial"/>
                        </a:rPr>
                        <a:t>сумаар </a:t>
                      </a:r>
                      <a:endParaRPr lang="mn-MN" sz="1100" b="1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cxnSp>
        <p:nvCxnSpPr>
          <p:cNvPr id="11" name="Straight Connector 10"/>
          <p:cNvCxnSpPr/>
          <p:nvPr/>
        </p:nvCxnSpPr>
        <p:spPr>
          <a:xfrm>
            <a:off x="990600" y="6019800"/>
            <a:ext cx="7696200" cy="0"/>
          </a:xfrm>
          <a:prstGeom prst="line">
            <a:avLst/>
          </a:prstGeom>
          <a:ln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4572000" y="1066800"/>
          <a:ext cx="4038600" cy="304801"/>
        </p:xfrm>
        <a:graphic>
          <a:graphicData uri="http://schemas.openxmlformats.org/drawingml/2006/table">
            <a:tbl>
              <a:tblPr/>
              <a:tblGrid>
                <a:gridCol w="4038600"/>
              </a:tblGrid>
              <a:tr h="304801">
                <a:tc>
                  <a:txBody>
                    <a:bodyPr/>
                    <a:lstStyle/>
                    <a:p>
                      <a:pPr algn="ctr" fontAlgn="b"/>
                      <a:r>
                        <a:rPr lang="mn-MN" sz="1100" b="1" i="0" u="none" strike="noStrike" dirty="0" smtClean="0">
                          <a:latin typeface="Arial"/>
                        </a:rPr>
                        <a:t>АЖЛЫН </a:t>
                      </a:r>
                      <a:r>
                        <a:rPr lang="mn-MN" sz="1100" b="1" i="0" u="none" strike="noStrike" dirty="0">
                          <a:latin typeface="Arial"/>
                        </a:rPr>
                        <a:t>БАЙРНЫ ЗАХИАЛГА, ажил, мэргэжлийн ангилал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6858000" y="6096000"/>
            <a:ext cx="762000" cy="304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mn-MN" dirty="0" smtClean="0"/>
              <a:t>1</a:t>
            </a:r>
            <a:r>
              <a:rPr lang="en-US" dirty="0" smtClean="0"/>
              <a:t>16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828800" y="6096000"/>
            <a:ext cx="762000" cy="304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mn-MN" dirty="0"/>
              <a:t>1</a:t>
            </a:r>
            <a:r>
              <a:rPr lang="en-US" dirty="0" smtClean="0"/>
              <a:t>455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1" y="1447800"/>
            <a:ext cx="3581399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1447800"/>
            <a:ext cx="4724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14800" y="5334000"/>
            <a:ext cx="60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0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НИЙГМИЙН ҮЗҮҮЛЭЛТ – Эрүүл мэнд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1066800" y="3941763"/>
            <a:ext cx="7696200" cy="20637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24400" y="1219200"/>
            <a:ext cx="19050" cy="2819400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0" name="TextBox 17"/>
          <p:cNvSpPr txBox="1">
            <a:spLocks noChangeArrowheads="1"/>
          </p:cNvSpPr>
          <p:nvPr/>
        </p:nvSpPr>
        <p:spPr bwMode="auto">
          <a:xfrm>
            <a:off x="1066800" y="914400"/>
            <a:ext cx="3581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mn-MN" sz="1200" b="1" dirty="0">
                <a:latin typeface="Arial" charset="0"/>
              </a:rPr>
              <a:t>Эмнэлэгт эмчлүүлсэн хүний тоо, амбулторын үзлэгийн тоо</a:t>
            </a:r>
            <a:endParaRPr lang="en-US" sz="1200" b="1" dirty="0">
              <a:latin typeface="Arial" charset="0"/>
            </a:endParaRPr>
          </a:p>
        </p:txBody>
      </p:sp>
      <p:sp>
        <p:nvSpPr>
          <p:cNvPr id="6151" name="TextBox 17"/>
          <p:cNvSpPr txBox="1">
            <a:spLocks noChangeArrowheads="1"/>
          </p:cNvSpPr>
          <p:nvPr/>
        </p:nvSpPr>
        <p:spPr bwMode="auto">
          <a:xfrm>
            <a:off x="5867400" y="1066801"/>
            <a:ext cx="2743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mn-MN" sz="1200" b="1" dirty="0">
                <a:latin typeface="Arial" charset="0"/>
              </a:rPr>
              <a:t>Эндсэн хүүхдийн тоо</a:t>
            </a:r>
            <a:endParaRPr lang="en-US" sz="1200" b="1" dirty="0">
              <a:latin typeface="Arial" charset="0"/>
            </a:endParaRPr>
          </a:p>
        </p:txBody>
      </p:sp>
      <p:sp>
        <p:nvSpPr>
          <p:cNvPr id="6152" name="TextBox 1"/>
          <p:cNvSpPr txBox="1">
            <a:spLocks noChangeArrowheads="1"/>
          </p:cNvSpPr>
          <p:nvPr/>
        </p:nvSpPr>
        <p:spPr bwMode="auto">
          <a:xfrm>
            <a:off x="1905000" y="4191000"/>
            <a:ext cx="5334000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mn-MN" sz="1200" b="1" dirty="0">
                <a:latin typeface="Arial" charset="0"/>
              </a:rPr>
              <a:t>Бүртгэгдсэн халдварт өвчний тоо, жил бүрийн </a:t>
            </a:r>
            <a:r>
              <a:rPr lang="en-US" sz="1200" b="1" dirty="0" smtClean="0">
                <a:latin typeface="Arial" charset="0"/>
              </a:rPr>
              <a:t>4</a:t>
            </a:r>
            <a:r>
              <a:rPr lang="mn-MN" sz="1200" b="1" dirty="0" smtClean="0">
                <a:latin typeface="Arial" charset="0"/>
              </a:rPr>
              <a:t>-р </a:t>
            </a:r>
            <a:r>
              <a:rPr lang="mn-MN" sz="1200" b="1" dirty="0">
                <a:latin typeface="Arial" charset="0"/>
              </a:rPr>
              <a:t>сарын байдлаар</a:t>
            </a:r>
            <a:endParaRPr lang="en-US" sz="1200" b="1" dirty="0">
              <a:latin typeface="Arial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1" y="1371600"/>
            <a:ext cx="3733799" cy="2438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1371600"/>
            <a:ext cx="3886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36576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0" y="4495800"/>
            <a:ext cx="4876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НИЙГМИЙН ҮЗҮҮЛЭЛТ – Нийгмийн даатгал, халамж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990600" y="3657600"/>
            <a:ext cx="7543800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876800" y="838200"/>
            <a:ext cx="19050" cy="281940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838200" y="3733800"/>
          <a:ext cx="7772400" cy="502920"/>
        </p:xfrm>
        <a:graphic>
          <a:graphicData uri="http://schemas.openxmlformats.org/drawingml/2006/table">
            <a:tbl>
              <a:tblPr/>
              <a:tblGrid>
                <a:gridCol w="6575563"/>
                <a:gridCol w="1196837"/>
              </a:tblGrid>
              <a:tr h="203199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mn-MN" sz="1000" b="0" i="0" u="none" strike="noStrike" dirty="0" smtClean="0">
                          <a:latin typeface="Arial"/>
                        </a:rPr>
                        <a:t> </a:t>
                      </a:r>
                      <a:r>
                        <a:rPr lang="mn-MN" sz="1100" b="1" i="0" u="none" strike="noStrike" dirty="0">
                          <a:latin typeface="Arial"/>
                        </a:rPr>
                        <a:t>НИЙГМИЙН ХАЛАМЖИЙН ҮЙЛЧИЛГЭЭНД ХАМРАГДСАН </a:t>
                      </a:r>
                      <a:r>
                        <a:rPr lang="mn-MN" sz="1100" b="1" i="0" u="none" strike="noStrike" dirty="0" smtClean="0">
                          <a:latin typeface="Arial"/>
                        </a:rPr>
                        <a:t>ХҮНИЙ  </a:t>
                      </a:r>
                      <a:r>
                        <a:rPr lang="mn-MN" sz="1100" b="1" i="0" u="none" strike="noStrike" dirty="0">
                          <a:latin typeface="Arial"/>
                        </a:rPr>
                        <a:t>ТОО</a:t>
                      </a:r>
                      <a:r>
                        <a:rPr lang="mn-MN" sz="1100" b="1" i="0" u="none" strike="noStrike" dirty="0" smtClean="0">
                          <a:latin typeface="Arial"/>
                        </a:rPr>
                        <a:t>, ОЛГОСОН</a:t>
                      </a:r>
                      <a:r>
                        <a:rPr lang="mn-MN" sz="1100" b="1" i="0" u="none" strike="noStrike" baseline="0" dirty="0" smtClean="0">
                          <a:latin typeface="Arial"/>
                        </a:rPr>
                        <a:t> ТЭТГЭВЭР, ТЭТГЭМЖИЙН ХЭМЖЭЭ, мян. төг, </a:t>
                      </a:r>
                      <a:r>
                        <a:rPr lang="mn-MN" sz="1100" b="1" i="1" u="none" strike="noStrike" baseline="0" dirty="0" smtClean="0">
                          <a:latin typeface="Arial"/>
                        </a:rPr>
                        <a:t>төрлөөр </a:t>
                      </a:r>
                      <a:r>
                        <a:rPr lang="mn-MN" sz="1100" b="1" i="1" u="none" strike="noStrike" dirty="0" smtClean="0">
                          <a:latin typeface="Arial"/>
                        </a:rPr>
                        <a:t> </a:t>
                      </a:r>
                      <a:endParaRPr lang="mn-MN" sz="1100" b="1" i="1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1600">
                <a:tc>
                  <a:txBody>
                    <a:bodyPr/>
                    <a:lstStyle/>
                    <a:p>
                      <a:pPr algn="l" fontAlgn="ctr"/>
                      <a:endParaRPr lang="mn-MN" sz="10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762000" y="990600"/>
          <a:ext cx="3886200" cy="304800"/>
        </p:xfrm>
        <a:graphic>
          <a:graphicData uri="http://schemas.openxmlformats.org/drawingml/2006/table">
            <a:tbl>
              <a:tblPr/>
              <a:tblGrid>
                <a:gridCol w="3886200"/>
              </a:tblGrid>
              <a:tr h="304800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1" i="0" u="none" strike="noStrike" dirty="0">
                          <a:latin typeface="Arial"/>
                        </a:rPr>
                        <a:t>Нийгмийн даатгалын сангийн орлого, сая.төг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7180" name="Rectangle 13"/>
          <p:cNvSpPr>
            <a:spLocks noChangeArrowheads="1"/>
          </p:cNvSpPr>
          <p:nvPr/>
        </p:nvSpPr>
        <p:spPr bwMode="auto">
          <a:xfrm>
            <a:off x="4953000" y="990600"/>
            <a:ext cx="403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ctr"/>
            <a:r>
              <a:rPr lang="mn-MN" sz="1200" b="1">
                <a:latin typeface="Arial" charset="0"/>
              </a:rPr>
              <a:t>Нийгмийн даатгалын сангийн зарлага, сая.төг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295400"/>
            <a:ext cx="4038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1295400"/>
            <a:ext cx="3962400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3276600"/>
            <a:ext cx="455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1" y="4084637"/>
            <a:ext cx="4114800" cy="239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24401" y="4084637"/>
            <a:ext cx="4267200" cy="239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НИЙГМИЙН ҮЗҮҮЛЭЛТ</a:t>
            </a:r>
            <a:r>
              <a:rPr lang="en-US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– Гэмт хэрэг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914400" y="4267200"/>
            <a:ext cx="7620000" cy="11113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4941888" y="1143000"/>
            <a:ext cx="11112" cy="320040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7924800" y="6164263"/>
            <a:ext cx="6858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199" name="TextBox 18"/>
          <p:cNvSpPr txBox="1">
            <a:spLocks noChangeArrowheads="1"/>
          </p:cNvSpPr>
          <p:nvPr/>
        </p:nvSpPr>
        <p:spPr bwMode="auto">
          <a:xfrm>
            <a:off x="2133600" y="4343400"/>
            <a:ext cx="5562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mn-MN" sz="1200" b="1" dirty="0">
                <a:latin typeface="Arial" charset="0"/>
              </a:rPr>
              <a:t>Бүртгэгдсэн гэмт хэргийн тоо, </a:t>
            </a:r>
            <a:r>
              <a:rPr lang="en-US" sz="1200" b="1" dirty="0">
                <a:latin typeface="Arial" charset="0"/>
              </a:rPr>
              <a:t> </a:t>
            </a:r>
            <a:r>
              <a:rPr lang="mn-MN" sz="1200" b="1" dirty="0">
                <a:latin typeface="Arial" charset="0"/>
              </a:rPr>
              <a:t>үйлдэгдсэн цагаар </a:t>
            </a:r>
            <a:endParaRPr lang="en-US" sz="1200" b="1" dirty="0">
              <a:latin typeface="Arial" charset="0"/>
            </a:endParaRPr>
          </a:p>
        </p:txBody>
      </p:sp>
      <p:sp>
        <p:nvSpPr>
          <p:cNvPr id="8200" name="TextBox 1"/>
          <p:cNvSpPr txBox="1">
            <a:spLocks noChangeArrowheads="1"/>
          </p:cNvSpPr>
          <p:nvPr/>
        </p:nvSpPr>
        <p:spPr bwMode="auto">
          <a:xfrm>
            <a:off x="914400" y="1066800"/>
            <a:ext cx="39624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mn-MN" sz="1200" b="1" dirty="0">
                <a:latin typeface="Arial" charset="0"/>
              </a:rPr>
              <a:t>Гэмт хэргийн улмаас гэмтсэн, нас барсан хүний тоо</a:t>
            </a:r>
            <a:endParaRPr lang="en-US" sz="1200" b="1" dirty="0">
              <a:latin typeface="Arial" charset="0"/>
            </a:endParaRPr>
          </a:p>
        </p:txBody>
      </p:sp>
      <p:sp>
        <p:nvSpPr>
          <p:cNvPr id="8201" name="TextBox 1"/>
          <p:cNvSpPr txBox="1">
            <a:spLocks noChangeArrowheads="1"/>
          </p:cNvSpPr>
          <p:nvPr/>
        </p:nvSpPr>
        <p:spPr bwMode="auto">
          <a:xfrm>
            <a:off x="5029200" y="1143000"/>
            <a:ext cx="38862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mn-MN" sz="1200" b="1" dirty="0">
                <a:latin typeface="Arial" charset="0"/>
              </a:rPr>
              <a:t>Гэмт хэргийн улмаас учирсан хохирлын хэмжээ, сая,төг</a:t>
            </a:r>
            <a:endParaRPr lang="en-US" sz="1200" b="1" dirty="0">
              <a:latin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4648200"/>
            <a:ext cx="4050929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4648200"/>
            <a:ext cx="4038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0" y="1447800"/>
            <a:ext cx="4049712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05400" y="1600200"/>
            <a:ext cx="3810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8200" y="3886200"/>
            <a:ext cx="461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ҮЗҮҮЛЭЛТ </a:t>
            </a:r>
            <a:r>
              <a:rPr lang="en-US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</a:t>
            </a: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Мөнгө, Банк 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762000" y="990600"/>
            <a:ext cx="8077200" cy="10668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eu-ES" dirty="0">
                <a:latin typeface="Arial" pitchFamily="34" charset="0"/>
                <a:cs typeface="Arial" pitchFamily="34" charset="0"/>
              </a:rPr>
              <a:t>Иргэдийн мөнгөн хадгаламж </a:t>
            </a:r>
            <a:r>
              <a:rPr lang="mn-MN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8</a:t>
            </a:r>
            <a:r>
              <a:rPr lang="mn-MN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en-US" dirty="0">
                <a:latin typeface="Arial" pitchFamily="34" charset="0"/>
                <a:cs typeface="Arial" pitchFamily="34" charset="0"/>
              </a:rPr>
              <a:t>2</a:t>
            </a:r>
            <a:r>
              <a:rPr lang="eu-ES" dirty="0">
                <a:latin typeface="Arial" pitchFamily="34" charset="0"/>
                <a:cs typeface="Arial" pitchFamily="34" charset="0"/>
              </a:rPr>
              <a:t> тэрбум төгрөг болж </a:t>
            </a:r>
            <a:r>
              <a:rPr lang="mn-MN" dirty="0">
                <a:latin typeface="Arial" pitchFamily="34" charset="0"/>
                <a:cs typeface="Arial" pitchFamily="34" charset="0"/>
              </a:rPr>
              <a:t>ө</a:t>
            </a:r>
            <a:r>
              <a:rPr lang="eu-ES" dirty="0">
                <a:latin typeface="Arial" pitchFamily="34" charset="0"/>
                <a:cs typeface="Arial" pitchFamily="34" charset="0"/>
              </a:rPr>
              <a:t>мнөх оны мөн үетэй харьцуулахад хадгаламж эзэмшигчийн тоо </a:t>
            </a:r>
            <a:r>
              <a:rPr lang="eu-ES" dirty="0" smtClean="0">
                <a:latin typeface="Arial" pitchFamily="34" charset="0"/>
                <a:cs typeface="Arial" pitchFamily="34" charset="0"/>
              </a:rPr>
              <a:t>19.2 </a:t>
            </a:r>
            <a:r>
              <a:rPr lang="eu-ES" dirty="0">
                <a:latin typeface="Arial" pitchFamily="34" charset="0"/>
                <a:cs typeface="Arial" pitchFamily="34" charset="0"/>
              </a:rPr>
              <a:t>хув</a:t>
            </a:r>
            <a:r>
              <a:rPr lang="mn-MN" dirty="0">
                <a:latin typeface="Arial" pitchFamily="34" charset="0"/>
                <a:cs typeface="Arial" pitchFamily="34" charset="0"/>
              </a:rPr>
              <a:t>ь</a:t>
            </a:r>
            <a:r>
              <a:rPr lang="eu-ES" dirty="0">
                <a:latin typeface="Arial" pitchFamily="34" charset="0"/>
                <a:cs typeface="Arial" pitchFamily="34" charset="0"/>
              </a:rPr>
              <a:t>, хадгаламжийн үлдэгдэл </a:t>
            </a:r>
            <a:r>
              <a:rPr lang="eu-ES" dirty="0" smtClean="0">
                <a:latin typeface="Arial" pitchFamily="34" charset="0"/>
                <a:cs typeface="Arial" pitchFamily="34" charset="0"/>
              </a:rPr>
              <a:t>6.1</a:t>
            </a:r>
            <a:r>
              <a:rPr lang="mn-MN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n-MN" dirty="0">
                <a:latin typeface="Arial" pitchFamily="34" charset="0"/>
                <a:cs typeface="Arial" pitchFamily="34" charset="0"/>
              </a:rPr>
              <a:t>хувиар тус тус</a:t>
            </a:r>
            <a:r>
              <a:rPr lang="eu-ES" dirty="0">
                <a:latin typeface="Arial" pitchFamily="34" charset="0"/>
                <a:cs typeface="Arial" pitchFamily="34" charset="0"/>
              </a:rPr>
              <a:t> өсчээ.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220" name="Rectangle 1"/>
          <p:cNvSpPr>
            <a:spLocks noChangeArrowheads="1"/>
          </p:cNvSpPr>
          <p:nvPr/>
        </p:nvSpPr>
        <p:spPr bwMode="auto">
          <a:xfrm>
            <a:off x="5105400" y="2286000"/>
            <a:ext cx="36576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1" hangingPunct="1"/>
            <a:r>
              <a:rPr lang="eu-ES" sz="1400" b="1" dirty="0">
                <a:latin typeface="Arial" charset="0"/>
              </a:rPr>
              <a:t>Х</a:t>
            </a:r>
            <a:r>
              <a:rPr lang="mn-MN" sz="1400" b="1" dirty="0">
                <a:latin typeface="Arial" charset="0"/>
              </a:rPr>
              <a:t>адгаламж эзэмшигч, зээлдэгчийн тоо     </a:t>
            </a:r>
            <a:r>
              <a:rPr lang="eu-ES" sz="1400" b="1" dirty="0">
                <a:latin typeface="Arial" charset="0"/>
              </a:rPr>
              <a:t>201</a:t>
            </a:r>
            <a:r>
              <a:rPr lang="mn-MN" sz="1400" b="1" dirty="0">
                <a:latin typeface="Arial" charset="0"/>
              </a:rPr>
              <a:t>1</a:t>
            </a:r>
            <a:r>
              <a:rPr lang="eu-ES" sz="1400" b="1" dirty="0">
                <a:latin typeface="Arial" charset="0"/>
              </a:rPr>
              <a:t>-201</a:t>
            </a:r>
            <a:r>
              <a:rPr lang="mn-MN" sz="1400" b="1" dirty="0">
                <a:latin typeface="Arial" charset="0"/>
              </a:rPr>
              <a:t>4</a:t>
            </a:r>
            <a:r>
              <a:rPr lang="eu-ES" sz="1400" b="1" dirty="0">
                <a:latin typeface="Arial" charset="0"/>
              </a:rPr>
              <a:t> он</a:t>
            </a:r>
            <a:r>
              <a:rPr lang="mn-MN" sz="1400" b="1" dirty="0">
                <a:latin typeface="Arial" charset="0"/>
              </a:rPr>
              <a:t>ы</a:t>
            </a:r>
            <a:r>
              <a:rPr lang="en-US" sz="1400" b="1" dirty="0">
                <a:latin typeface="Arial" charset="0"/>
              </a:rPr>
              <a:t> </a:t>
            </a:r>
            <a:r>
              <a:rPr lang="en-US" sz="1400" b="1" dirty="0" smtClean="0">
                <a:latin typeface="Arial" charset="0"/>
              </a:rPr>
              <a:t>4</a:t>
            </a:r>
            <a:r>
              <a:rPr lang="mn-MN" sz="1400" b="1" dirty="0" smtClean="0">
                <a:latin typeface="Arial" charset="0"/>
              </a:rPr>
              <a:t>-р </a:t>
            </a:r>
            <a:r>
              <a:rPr lang="mn-MN" sz="1400" b="1" dirty="0">
                <a:latin typeface="Arial" charset="0"/>
              </a:rPr>
              <a:t>сарын байдлаар </a:t>
            </a:r>
            <a:r>
              <a:rPr lang="eu-ES" sz="1400" b="1" dirty="0">
                <a:latin typeface="Arial" charset="0"/>
              </a:rPr>
              <a:t>, мян.хүн</a:t>
            </a:r>
          </a:p>
        </p:txBody>
      </p:sp>
      <p:sp>
        <p:nvSpPr>
          <p:cNvPr id="9221" name="Rectangle 17"/>
          <p:cNvSpPr>
            <a:spLocks noChangeArrowheads="1"/>
          </p:cNvSpPr>
          <p:nvPr/>
        </p:nvSpPr>
        <p:spPr bwMode="auto">
          <a:xfrm>
            <a:off x="990600" y="2286000"/>
            <a:ext cx="38862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u-ES" sz="1400" b="1" dirty="0">
                <a:latin typeface="Arial" charset="0"/>
              </a:rPr>
              <a:t>Х</a:t>
            </a:r>
            <a:r>
              <a:rPr lang="mn-MN" sz="1400" b="1" dirty="0">
                <a:latin typeface="Arial" charset="0"/>
              </a:rPr>
              <a:t>адгаламжийн үлдэгдэл, зээлийн өрийн үлдэгдэл </a:t>
            </a:r>
            <a:r>
              <a:rPr lang="eu-ES" sz="1400" b="1" dirty="0">
                <a:latin typeface="Arial" charset="0"/>
              </a:rPr>
              <a:t> 201</a:t>
            </a:r>
            <a:r>
              <a:rPr lang="mn-MN" sz="1400" b="1" dirty="0">
                <a:latin typeface="Arial" charset="0"/>
              </a:rPr>
              <a:t>1</a:t>
            </a:r>
            <a:r>
              <a:rPr lang="eu-ES" sz="1400" b="1" dirty="0">
                <a:latin typeface="Arial" charset="0"/>
              </a:rPr>
              <a:t>-201</a:t>
            </a:r>
            <a:r>
              <a:rPr lang="mn-MN" sz="1400" b="1" dirty="0">
                <a:latin typeface="Arial" charset="0"/>
              </a:rPr>
              <a:t>4</a:t>
            </a:r>
            <a:r>
              <a:rPr lang="eu-ES" sz="1400" b="1" dirty="0">
                <a:latin typeface="Arial" charset="0"/>
              </a:rPr>
              <a:t> он</a:t>
            </a:r>
            <a:r>
              <a:rPr lang="mn-MN" sz="1400" b="1" dirty="0">
                <a:latin typeface="Arial" charset="0"/>
              </a:rPr>
              <a:t>ы </a:t>
            </a:r>
            <a:r>
              <a:rPr lang="en-US" sz="1400" b="1" dirty="0" smtClean="0">
                <a:latin typeface="Arial" charset="0"/>
              </a:rPr>
              <a:t>4-</a:t>
            </a:r>
            <a:r>
              <a:rPr lang="mn-MN" sz="1400" b="1" dirty="0" smtClean="0">
                <a:latin typeface="Arial" charset="0"/>
              </a:rPr>
              <a:t>р </a:t>
            </a:r>
            <a:r>
              <a:rPr lang="mn-MN" sz="1400" b="1" dirty="0">
                <a:latin typeface="Arial" charset="0"/>
              </a:rPr>
              <a:t>сарын байдлаар </a:t>
            </a:r>
            <a:r>
              <a:rPr lang="eu-ES" sz="1400" b="1" dirty="0">
                <a:latin typeface="Arial" charset="0"/>
              </a:rPr>
              <a:t>,сая.төг</a:t>
            </a:r>
            <a:endParaRPr lang="en-US" sz="1400" b="1" dirty="0">
              <a:latin typeface="Arial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2895601" y="4418012"/>
            <a:ext cx="4114800" cy="3175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6019800"/>
            <a:ext cx="473075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Chart 12"/>
          <p:cNvGraphicFramePr>
            <a:graphicFrameLocks/>
          </p:cNvGraphicFramePr>
          <p:nvPr/>
        </p:nvGraphicFramePr>
        <p:xfrm>
          <a:off x="762000" y="2971801"/>
          <a:ext cx="411480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Chart 13"/>
          <p:cNvGraphicFramePr>
            <a:graphicFrameLocks/>
          </p:cNvGraphicFramePr>
          <p:nvPr/>
        </p:nvGraphicFramePr>
        <p:xfrm>
          <a:off x="5105400" y="3048000"/>
          <a:ext cx="3657600" cy="281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ҮЗҮҮЛЭЛТ – Хэрэглээний үнийн индекс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762000" y="1066800"/>
            <a:ext cx="7924800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eu-ES" sz="2000" dirty="0"/>
              <a:t>Хэрэглээний үнийн индекс 2014 оны </a:t>
            </a:r>
            <a:r>
              <a:rPr lang="mn-MN" sz="2000" dirty="0" smtClean="0"/>
              <a:t>4 дүгээр </a:t>
            </a:r>
            <a:r>
              <a:rPr lang="eu-ES" sz="2000" dirty="0"/>
              <a:t>сард өмнөх сараас</a:t>
            </a:r>
            <a:r>
              <a:rPr lang="mn-MN" sz="2000" dirty="0"/>
              <a:t> </a:t>
            </a:r>
            <a:r>
              <a:rPr lang="mn-MN" sz="2000" dirty="0" smtClean="0"/>
              <a:t>0,3 </a:t>
            </a:r>
            <a:r>
              <a:rPr lang="eu-ES" sz="2000" dirty="0" smtClean="0"/>
              <a:t>хув</a:t>
            </a:r>
            <a:r>
              <a:rPr lang="mn-MN" sz="2000" dirty="0"/>
              <a:t>ь</a:t>
            </a:r>
            <a:r>
              <a:rPr lang="eu-ES" sz="2000" dirty="0"/>
              <a:t>, өмнөх оны мөн үеийнхээс </a:t>
            </a:r>
            <a:r>
              <a:rPr lang="mn-MN" sz="2000" dirty="0" smtClean="0"/>
              <a:t>22,5 </a:t>
            </a:r>
            <a:r>
              <a:rPr lang="eu-ES" sz="2000" dirty="0" smtClean="0"/>
              <a:t> </a:t>
            </a:r>
            <a:r>
              <a:rPr lang="eu-ES" sz="2000" dirty="0"/>
              <a:t>хувь өслөө. </a:t>
            </a:r>
            <a:endParaRPr lang="en-US" sz="2000" dirty="0"/>
          </a:p>
        </p:txBody>
      </p:sp>
      <p:sp>
        <p:nvSpPr>
          <p:cNvPr id="10244" name="Rectangle 13"/>
          <p:cNvSpPr>
            <a:spLocks noChangeArrowheads="1"/>
          </p:cNvSpPr>
          <p:nvPr/>
        </p:nvSpPr>
        <p:spPr bwMode="auto">
          <a:xfrm>
            <a:off x="1600200" y="2057400"/>
            <a:ext cx="5410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mn-MN" dirty="0">
                <a:latin typeface="Times New Roman" pitchFamily="18" charset="0"/>
                <a:cs typeface="Times New Roman" pitchFamily="18" charset="0"/>
              </a:rPr>
              <a:t>Хэрэглээний </a:t>
            </a:r>
            <a:r>
              <a:rPr lang="mn-MN" dirty="0" smtClean="0">
                <a:latin typeface="Times New Roman" pitchFamily="18" charset="0"/>
                <a:cs typeface="Times New Roman" pitchFamily="18" charset="0"/>
              </a:rPr>
              <a:t>үнийн индекс, 2014 оны 4-р сард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057400"/>
            <a:ext cx="4572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914400" y="2590806"/>
          <a:ext cx="7620002" cy="3733797"/>
        </p:xfrm>
        <a:graphic>
          <a:graphicData uri="http://schemas.openxmlformats.org/drawingml/2006/table">
            <a:tbl>
              <a:tblPr/>
              <a:tblGrid>
                <a:gridCol w="3861786"/>
                <a:gridCol w="976544"/>
                <a:gridCol w="695418"/>
                <a:gridCol w="695418"/>
                <a:gridCol w="695418"/>
                <a:gridCol w="695418"/>
              </a:tblGrid>
              <a:tr h="29665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mn-MN" sz="10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Бараа үйлчилгээний бүлэг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mn-MN" sz="10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ЖИН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2014-04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2014-04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2014-04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2014-04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38ED5"/>
                    </a:solidFill>
                  </a:tcPr>
                </a:tc>
              </a:tr>
              <a:tr h="2455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2010-12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2013-04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2013-12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2014-03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ED5"/>
                    </a:solidFill>
                  </a:tcPr>
                </a:tc>
              </a:tr>
              <a:tr h="245510"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0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Ерөнхий индекс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100.0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162.9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122.5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107.8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100.3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5510">
                <a:tc>
                  <a:txBody>
                    <a:bodyPr/>
                    <a:lstStyle/>
                    <a:p>
                      <a:pPr algn="l" fontAlgn="b"/>
                      <a:r>
                        <a:rPr lang="mn-MN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Хүнсний бараа, ундаа, ус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FF"/>
                          </a:solidFill>
                          <a:latin typeface="Arial"/>
                        </a:rPr>
                        <a:t>36.0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Arial"/>
                        </a:rPr>
                        <a:t>173.2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112.6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113.7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100.7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</a:tr>
              <a:tr h="245510">
                <a:tc>
                  <a:txBody>
                    <a:bodyPr/>
                    <a:lstStyle/>
                    <a:p>
                      <a:pPr algn="l" fontAlgn="b"/>
                      <a:r>
                        <a:rPr lang="mn-MN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Согтууруулах ундаа, тамхи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FF"/>
                          </a:solidFill>
                          <a:latin typeface="Arial"/>
                        </a:rPr>
                        <a:t>2.5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Arial"/>
                        </a:rPr>
                        <a:t>177.0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107.7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102.0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100.0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5510">
                <a:tc>
                  <a:txBody>
                    <a:bodyPr/>
                    <a:lstStyle/>
                    <a:p>
                      <a:pPr algn="l" fontAlgn="b"/>
                      <a:r>
                        <a:rPr lang="mn-MN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Хувцас, бөс бараа, гутал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FF"/>
                          </a:solidFill>
                          <a:latin typeface="Arial"/>
                        </a:rPr>
                        <a:t>18.0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Arial"/>
                        </a:rPr>
                        <a:t>203.6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148.6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108.8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100.0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</a:tr>
              <a:tr h="24551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Орон сууц, ус, цахилгаан, түлш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FF"/>
                          </a:solidFill>
                          <a:latin typeface="Arial"/>
                        </a:rPr>
                        <a:t>9.6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Arial"/>
                        </a:rPr>
                        <a:t>132.6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114.2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100.3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100.0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5510">
                <a:tc>
                  <a:txBody>
                    <a:bodyPr/>
                    <a:lstStyle/>
                    <a:p>
                      <a:pPr algn="l" fontAlgn="b"/>
                      <a:r>
                        <a:rPr lang="mn-MN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Гэр ахуйн тавилга, бараа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FF"/>
                          </a:solidFill>
                          <a:latin typeface="Arial"/>
                        </a:rPr>
                        <a:t>6.2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Arial"/>
                        </a:rPr>
                        <a:t>135.9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113.8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103.7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100.0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</a:tr>
              <a:tr h="245510">
                <a:tc>
                  <a:txBody>
                    <a:bodyPr/>
                    <a:lstStyle/>
                    <a:p>
                      <a:pPr algn="l" fontAlgn="b"/>
                      <a:r>
                        <a:rPr lang="mn-MN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Эм тариа, эмнэлэгийн үйлчилгээ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FF"/>
                          </a:solidFill>
                          <a:latin typeface="Arial"/>
                        </a:rPr>
                        <a:t>1.6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Arial"/>
                        </a:rPr>
                        <a:t>116.6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98.5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103.0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100.0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5510">
                <a:tc>
                  <a:txBody>
                    <a:bodyPr/>
                    <a:lstStyle/>
                    <a:p>
                      <a:pPr algn="l" fontAlgn="b"/>
                      <a:r>
                        <a:rPr lang="mn-MN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Тээвэр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FF"/>
                          </a:solidFill>
                          <a:latin typeface="Arial"/>
                        </a:rPr>
                        <a:t>14.3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Arial"/>
                        </a:rPr>
                        <a:t>154.0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142.8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100.2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100.0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</a:tr>
              <a:tr h="245510">
                <a:tc>
                  <a:txBody>
                    <a:bodyPr/>
                    <a:lstStyle/>
                    <a:p>
                      <a:pPr algn="l" fontAlgn="b"/>
                      <a:r>
                        <a:rPr lang="mn-MN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Холбооны хэрэгсэл, шуудангийн үйлчилгээ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FF"/>
                          </a:solidFill>
                          <a:latin typeface="Arial"/>
                        </a:rPr>
                        <a:t>4.9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Arial"/>
                        </a:rPr>
                        <a:t>100.8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100.0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100.0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100.0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5510">
                <a:tc>
                  <a:txBody>
                    <a:bodyPr/>
                    <a:lstStyle/>
                    <a:p>
                      <a:pPr algn="l" fontAlgn="b"/>
                      <a:r>
                        <a:rPr lang="mn-MN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Амралт, чөлөөт цаг, соёлын бараа, үйлчилгээ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FF"/>
                          </a:solidFill>
                          <a:latin typeface="Arial"/>
                        </a:rPr>
                        <a:t>2.1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Arial"/>
                        </a:rPr>
                        <a:t>92.9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101.1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100.0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100.0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</a:tr>
              <a:tr h="245510">
                <a:tc>
                  <a:txBody>
                    <a:bodyPr/>
                    <a:lstStyle/>
                    <a:p>
                      <a:pPr algn="l" fontAlgn="b"/>
                      <a:r>
                        <a:rPr lang="mn-MN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Боловсролын үйлчилгээ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FF"/>
                          </a:solidFill>
                          <a:latin typeface="Arial"/>
                        </a:rPr>
                        <a:t>0.2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Arial"/>
                        </a:rPr>
                        <a:t>167.9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117.5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100.0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100.0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551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Зочид буудал, зоогийн газар, дотуур байр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FF"/>
                          </a:solidFill>
                          <a:latin typeface="Arial"/>
                        </a:rPr>
                        <a:t>0.8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Arial"/>
                        </a:rPr>
                        <a:t>231.8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134.8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123.5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106.3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</a:tr>
              <a:tr h="245510">
                <a:tc>
                  <a:txBody>
                    <a:bodyPr/>
                    <a:lstStyle/>
                    <a:p>
                      <a:pPr algn="l" fontAlgn="b"/>
                      <a:r>
                        <a:rPr lang="mn-MN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Бусад бараа, үйлчилгээ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FF"/>
                          </a:solidFill>
                          <a:latin typeface="Arial"/>
                        </a:rPr>
                        <a:t>3.9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Arial"/>
                        </a:rPr>
                        <a:t>141.1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120.6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109.3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100.4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15418</TotalTime>
  <Words>707</Words>
  <Application>Microsoft Office PowerPoint</Application>
  <PresentationFormat>On-screen Show (4:3)</PresentationFormat>
  <Paragraphs>191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ХҮН АМ, НИЙГМИЙН ҮЗҮҮЛЭЛТ - Хөдөлмөр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Batbuyan</dc:creator>
  <cp:lastModifiedBy>Tserendorj</cp:lastModifiedBy>
  <cp:revision>1209</cp:revision>
  <cp:lastPrinted>2014-01-15T09:10:55Z</cp:lastPrinted>
  <dcterms:created xsi:type="dcterms:W3CDTF">2011-11-16T04:07:02Z</dcterms:created>
  <dcterms:modified xsi:type="dcterms:W3CDTF">2014-05-12T02:29:52Z</dcterms:modified>
</cp:coreProperties>
</file>