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9" r:id="rId2"/>
    <p:sldId id="492" r:id="rId3"/>
    <p:sldId id="483" r:id="rId4"/>
    <p:sldId id="477" r:id="rId5"/>
    <p:sldId id="493" r:id="rId6"/>
    <p:sldId id="490" r:id="rId7"/>
    <p:sldId id="491" r:id="rId8"/>
    <p:sldId id="494" r:id="rId9"/>
    <p:sldId id="495" r:id="rId10"/>
    <p:sldId id="443" r:id="rId11"/>
    <p:sldId id="475" r:id="rId12"/>
    <p:sldId id="456" r:id="rId13"/>
    <p:sldId id="439" r:id="rId14"/>
    <p:sldId id="485" r:id="rId15"/>
    <p:sldId id="486" r:id="rId16"/>
    <p:sldId id="488" r:id="rId17"/>
    <p:sldId id="487" r:id="rId18"/>
    <p:sldId id="432" r:id="rId1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3366CC"/>
    <a:srgbClr val="0066C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3" autoAdjust="0"/>
    <p:restoredTop sz="91699" autoAdjust="0"/>
  </p:normalViewPr>
  <p:slideViewPr>
    <p:cSldViewPr>
      <p:cViewPr varScale="1">
        <p:scale>
          <a:sx n="80" d="100"/>
          <a:sy n="80" d="100"/>
        </p:scale>
        <p:origin x="-9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5%20on\2015%20ONII%20BULLETEN\2015.06\tantsuulga_06%20sar%20(2015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5%20ONII%20BULLETEN\6-r%20sar%202015\tantsuulga_06(2015)negtge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5%20ONII%20BULLETEN\6-r%20sar%202015\tantsuulga_06(2015)negtge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5%20ONII%20BULLETEN\6-r%20sar%202015\tantsuulga_06(2015)negtge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ocal%20Disk\2015%20ONII%20BULLETEN\5-sar%202015\tantsuulga_6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ocal%20Disk\2015%20ONII%20BULLETEN\5-sar%202015\tantsuulga_6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image" Target="../media/image30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_uugii\Desktop\3-sar%202015\tan-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5%20ONII%20BULLETEN\6-r%20sar%202015\tantsuulga_06(2015)negtgel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serendorj\Users\Public\2015%20ONII%20BULLETEN\6-r%20sar%202015\tantsuulga_06(2015)negtg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5%20ONII%20BULLETEN\6-r%20sar%202015\tantsuulga_06(2015)negtg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5%20ONII%20BULLETEN\6-r%20sar%202015\tantsuulga_06(2015)negtg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5%20ONII%20BULLETEN\6-r%20sar%202015\tantsuulga_06(2015)negtgel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h_uugii\Desktop\3-sar%202015\tan-3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tserendorj\Users\Public\2015%20ONII%20BULLETEN\6-r%20sar%202015\tantsuulga_06(2015)negtg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autoTitleDeleted val="1"/>
    <c:plotArea>
      <c:layout>
        <c:manualLayout>
          <c:layoutTarget val="inner"/>
          <c:xMode val="edge"/>
          <c:yMode val="edge"/>
          <c:x val="0.26923597025016904"/>
          <c:y val="5.6628056628056367E-2"/>
          <c:w val="0.55496957403651115"/>
          <c:h val="0.88674388674389892"/>
        </c:manualLayout>
      </c:layout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'1'!$L$63:$L$76</c:f>
              <c:strCache>
                <c:ptCount val="14"/>
                <c:pt idx="0">
                  <c:v>Сайншанд </c:v>
                </c:pt>
                <c:pt idx="1">
                  <c:v>Замын - Үүд </c:v>
                </c:pt>
                <c:pt idx="2">
                  <c:v>Айраг </c:v>
                </c:pt>
                <c:pt idx="3">
                  <c:v>Өргөн </c:v>
                </c:pt>
                <c:pt idx="4">
                  <c:v>Даланжаргалан </c:v>
                </c:pt>
                <c:pt idx="5">
                  <c:v>Хатанбулаг </c:v>
                </c:pt>
                <c:pt idx="6">
                  <c:v>Мандах </c:v>
                </c:pt>
                <c:pt idx="7">
                  <c:v>Дэлгэрэх </c:v>
                </c:pt>
                <c:pt idx="8">
                  <c:v>Сайхандулаан </c:v>
                </c:pt>
                <c:pt idx="9">
                  <c:v>Иххэт </c:v>
                </c:pt>
                <c:pt idx="10">
                  <c:v>Улаанбадрах </c:v>
                </c:pt>
                <c:pt idx="11">
                  <c:v>Эрдэнэ </c:v>
                </c:pt>
                <c:pt idx="12">
                  <c:v>Хөвсгөл </c:v>
                </c:pt>
                <c:pt idx="13">
                  <c:v>Алтанширээ </c:v>
                </c:pt>
              </c:strCache>
            </c:strRef>
          </c:cat>
          <c:val>
            <c:numRef>
              <c:f>'1'!$M$63:$M$76</c:f>
              <c:numCache>
                <c:formatCode>General</c:formatCode>
                <c:ptCount val="14"/>
                <c:pt idx="0">
                  <c:v>724</c:v>
                </c:pt>
                <c:pt idx="1">
                  <c:v>299</c:v>
                </c:pt>
                <c:pt idx="2">
                  <c:v>86</c:v>
                </c:pt>
                <c:pt idx="3">
                  <c:v>77</c:v>
                </c:pt>
                <c:pt idx="4">
                  <c:v>58</c:v>
                </c:pt>
                <c:pt idx="5">
                  <c:v>49</c:v>
                </c:pt>
                <c:pt idx="6">
                  <c:v>34</c:v>
                </c:pt>
                <c:pt idx="7">
                  <c:v>26</c:v>
                </c:pt>
                <c:pt idx="8">
                  <c:v>25</c:v>
                </c:pt>
                <c:pt idx="9">
                  <c:v>17</c:v>
                </c:pt>
                <c:pt idx="10">
                  <c:v>17</c:v>
                </c:pt>
                <c:pt idx="11">
                  <c:v>17</c:v>
                </c:pt>
                <c:pt idx="12">
                  <c:v>13</c:v>
                </c:pt>
                <c:pt idx="13">
                  <c:v>9</c:v>
                </c:pt>
              </c:numCache>
            </c:numRef>
          </c:val>
        </c:ser>
        <c:dLbls>
          <c:showVal val="1"/>
        </c:dLbls>
        <c:overlap val="-25"/>
        <c:axId val="54760192"/>
        <c:axId val="54761728"/>
      </c:barChart>
      <c:catAx>
        <c:axId val="5476019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4761728"/>
        <c:crosses val="autoZero"/>
        <c:auto val="1"/>
        <c:lblAlgn val="ctr"/>
        <c:lblOffset val="100"/>
      </c:catAx>
      <c:valAx>
        <c:axId val="54761728"/>
        <c:scaling>
          <c:orientation val="minMax"/>
        </c:scaling>
        <c:delete val="1"/>
        <c:axPos val="b"/>
        <c:numFmt formatCode="General" sourceLinked="1"/>
        <c:tickLblPos val="none"/>
        <c:crossAx val="54760192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'6.1'!$M$43</c:f>
              <c:strCache>
                <c:ptCount val="1"/>
                <c:pt idx="0">
                  <c:v>учирсан хохирол 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'6.1'!$N$42:$O$42</c:f>
              <c:numCache>
                <c:formatCode>General</c:formatCode>
                <c:ptCount val="2"/>
                <c:pt idx="0">
                  <c:v>2014.06</c:v>
                </c:pt>
                <c:pt idx="1">
                  <c:v>2015.06</c:v>
                </c:pt>
              </c:numCache>
            </c:numRef>
          </c:cat>
          <c:val>
            <c:numRef>
              <c:f>'6.1'!$N$43:$O$43</c:f>
              <c:numCache>
                <c:formatCode>General</c:formatCode>
                <c:ptCount val="2"/>
                <c:pt idx="0">
                  <c:v>747.6</c:v>
                </c:pt>
                <c:pt idx="1">
                  <c:v>425.6</c:v>
                </c:pt>
              </c:numCache>
            </c:numRef>
          </c:val>
        </c:ser>
        <c:ser>
          <c:idx val="1"/>
          <c:order val="1"/>
          <c:tx>
            <c:strRef>
              <c:f>'6.1'!$M$44</c:f>
              <c:strCache>
                <c:ptCount val="1"/>
                <c:pt idx="0">
                  <c:v>нөхөн төлөгдсөн 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'6.1'!$N$42:$O$42</c:f>
              <c:numCache>
                <c:formatCode>General</c:formatCode>
                <c:ptCount val="2"/>
                <c:pt idx="0">
                  <c:v>2014.06</c:v>
                </c:pt>
                <c:pt idx="1">
                  <c:v>2015.06</c:v>
                </c:pt>
              </c:numCache>
            </c:numRef>
          </c:cat>
          <c:val>
            <c:numRef>
              <c:f>'6.1'!$N$44:$O$44</c:f>
              <c:numCache>
                <c:formatCode>General</c:formatCode>
                <c:ptCount val="2"/>
                <c:pt idx="0">
                  <c:v>352.4</c:v>
                </c:pt>
                <c:pt idx="1">
                  <c:v>337.1</c:v>
                </c:pt>
              </c:numCache>
            </c:numRef>
          </c:val>
        </c:ser>
        <c:dLbls>
          <c:showVal val="1"/>
        </c:dLbls>
        <c:overlap val="-25"/>
        <c:axId val="69224704"/>
        <c:axId val="69246976"/>
      </c:barChart>
      <c:catAx>
        <c:axId val="692247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9246976"/>
        <c:crosses val="autoZero"/>
        <c:auto val="1"/>
        <c:lblAlgn val="ctr"/>
        <c:lblOffset val="100"/>
      </c:catAx>
      <c:valAx>
        <c:axId val="69246976"/>
        <c:scaling>
          <c:orientation val="minMax"/>
        </c:scaling>
        <c:delete val="1"/>
        <c:axPos val="l"/>
        <c:numFmt formatCode="General" sourceLinked="1"/>
        <c:tickLblPos val="none"/>
        <c:crossAx val="6922470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'6.1'!$M$35</c:f>
              <c:strCache>
                <c:ptCount val="1"/>
                <c:pt idx="0">
                  <c:v>Бүртгэгдсэн гэмт хэрэг 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'6.1'!$N$34:$O$34</c:f>
              <c:numCache>
                <c:formatCode>General</c:formatCode>
                <c:ptCount val="2"/>
                <c:pt idx="0">
                  <c:v>2014.06</c:v>
                </c:pt>
                <c:pt idx="1">
                  <c:v>2015.06</c:v>
                </c:pt>
              </c:numCache>
            </c:numRef>
          </c:cat>
          <c:val>
            <c:numRef>
              <c:f>'6.1'!$N$35:$O$35</c:f>
              <c:numCache>
                <c:formatCode>General</c:formatCode>
                <c:ptCount val="2"/>
                <c:pt idx="0">
                  <c:v>272</c:v>
                </c:pt>
                <c:pt idx="1">
                  <c:v>295</c:v>
                </c:pt>
              </c:numCache>
            </c:numRef>
          </c:val>
        </c:ser>
        <c:dLbls>
          <c:showVal val="1"/>
        </c:dLbls>
        <c:overlap val="-25"/>
        <c:axId val="69254528"/>
        <c:axId val="55907456"/>
      </c:barChart>
      <c:catAx>
        <c:axId val="6925452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5907456"/>
        <c:crosses val="autoZero"/>
        <c:auto val="1"/>
        <c:lblAlgn val="ctr"/>
        <c:lblOffset val="100"/>
      </c:catAx>
      <c:valAx>
        <c:axId val="55907456"/>
        <c:scaling>
          <c:orientation val="minMax"/>
        </c:scaling>
        <c:delete val="1"/>
        <c:axPos val="b"/>
        <c:numFmt formatCode="General" sourceLinked="1"/>
        <c:tickLblPos val="none"/>
        <c:crossAx val="6925452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explosion val="25"/>
          <c:dPt>
            <c:idx val="0"/>
            <c:explosion val="3"/>
          </c:dPt>
          <c:dPt>
            <c:idx val="1"/>
            <c:explosion val="5"/>
          </c:dPt>
          <c:dPt>
            <c:idx val="2"/>
            <c:explosion val="1"/>
          </c:dPt>
          <c:dPt>
            <c:idx val="3"/>
            <c:explosion val="6"/>
          </c:dPt>
          <c:dLbls>
            <c:dLbl>
              <c:idx val="0"/>
              <c:layout>
                <c:manualLayout>
                  <c:x val="8.1763342082240079E-2"/>
                  <c:y val="2.0202318460192548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4.8089238845144433E-2"/>
                  <c:y val="3.2329760863225442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7.4479221347331814E-2"/>
                  <c:y val="1.5540609507144939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3.5103237095363206E-2"/>
                  <c:y val="-0.14664552347623241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'6.1'!$T$40:$T$43</c:f>
              <c:strCache>
                <c:ptCount val="4"/>
                <c:pt idx="0">
                  <c:v>06.00 -14.00</c:v>
                </c:pt>
                <c:pt idx="1">
                  <c:v>14.00 -19.00</c:v>
                </c:pt>
                <c:pt idx="2">
                  <c:v>19.00 - 22.00</c:v>
                </c:pt>
                <c:pt idx="3">
                  <c:v>22.00 - 06.00</c:v>
                </c:pt>
              </c:strCache>
            </c:strRef>
          </c:cat>
          <c:val>
            <c:numRef>
              <c:f>'6.1'!$U$40:$U$43</c:f>
              <c:numCache>
                <c:formatCode>0.0</c:formatCode>
                <c:ptCount val="4"/>
                <c:pt idx="0">
                  <c:v>21.01694915254237</c:v>
                </c:pt>
                <c:pt idx="1">
                  <c:v>25.084745762711862</c:v>
                </c:pt>
                <c:pt idx="2">
                  <c:v>14.915254237288151</c:v>
                </c:pt>
                <c:pt idx="3">
                  <c:v>38.983050847457626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6061338582677168"/>
          <c:y val="0.20867089530475333"/>
          <c:w val="0.73938661417322848"/>
          <c:h val="0.78206984543598712"/>
        </c:manualLayout>
      </c:layout>
      <c:barChart>
        <c:barDir val="bar"/>
        <c:grouping val="clustered"/>
        <c:ser>
          <c:idx val="0"/>
          <c:order val="0"/>
          <c:tx>
            <c:strRef>
              <c:f>'6'!$J$53</c:f>
              <c:strCache>
                <c:ptCount val="1"/>
                <c:pt idx="0">
                  <c:v>Зээлдэгчийн тоо 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numRef>
              <c:f>'6'!$K$52:$L$52</c:f>
              <c:numCache>
                <c:formatCode>0.00</c:formatCode>
                <c:ptCount val="2"/>
                <c:pt idx="0" formatCode="General">
                  <c:v>2014.06</c:v>
                </c:pt>
                <c:pt idx="1">
                  <c:v>2015.06</c:v>
                </c:pt>
              </c:numCache>
            </c:numRef>
          </c:cat>
          <c:val>
            <c:numRef>
              <c:f>'6'!$K$53:$L$53</c:f>
              <c:numCache>
                <c:formatCode>0.0</c:formatCode>
                <c:ptCount val="2"/>
                <c:pt idx="0">
                  <c:v>68.099999999999994</c:v>
                </c:pt>
                <c:pt idx="1">
                  <c:v>66.8</c:v>
                </c:pt>
              </c:numCache>
            </c:numRef>
          </c:val>
        </c:ser>
        <c:ser>
          <c:idx val="1"/>
          <c:order val="1"/>
          <c:tx>
            <c:strRef>
              <c:f>'6'!$J$54</c:f>
              <c:strCache>
                <c:ptCount val="1"/>
                <c:pt idx="0">
                  <c:v>Хадгаламж эзэмшигчийн тоо 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</c:dLbls>
          <c:cat>
            <c:numRef>
              <c:f>'6'!$K$52:$L$52</c:f>
              <c:numCache>
                <c:formatCode>0.00</c:formatCode>
                <c:ptCount val="2"/>
                <c:pt idx="0" formatCode="General">
                  <c:v>2014.06</c:v>
                </c:pt>
                <c:pt idx="1">
                  <c:v>2015.06</c:v>
                </c:pt>
              </c:numCache>
            </c:numRef>
          </c:cat>
          <c:val>
            <c:numRef>
              <c:f>'6'!$K$54:$L$54</c:f>
              <c:numCache>
                <c:formatCode>0.0</c:formatCode>
                <c:ptCount val="2"/>
                <c:pt idx="0">
                  <c:v>24.6</c:v>
                </c:pt>
                <c:pt idx="1">
                  <c:v>27.8</c:v>
                </c:pt>
              </c:numCache>
            </c:numRef>
          </c:val>
        </c:ser>
        <c:dLbls>
          <c:showVal val="1"/>
        </c:dLbls>
        <c:overlap val="-25"/>
        <c:axId val="69320704"/>
        <c:axId val="69322240"/>
      </c:barChart>
      <c:catAx>
        <c:axId val="6932070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 Mon" pitchFamily="34" charset="0"/>
              </a:defRPr>
            </a:pPr>
            <a:endParaRPr lang="en-US"/>
          </a:p>
        </c:txPr>
        <c:crossAx val="69322240"/>
        <c:crosses val="autoZero"/>
        <c:auto val="1"/>
        <c:lblAlgn val="ctr"/>
        <c:lblOffset val="100"/>
      </c:catAx>
      <c:valAx>
        <c:axId val="69322240"/>
        <c:scaling>
          <c:orientation val="minMax"/>
        </c:scaling>
        <c:delete val="1"/>
        <c:axPos val="b"/>
        <c:numFmt formatCode="0.0" sourceLinked="1"/>
        <c:tickLblPos val="none"/>
        <c:crossAx val="693207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1111111111111122E-2"/>
          <c:y val="2.7777777777777821E-2"/>
          <c:w val="0.95277777777777772"/>
          <c:h val="8.8300524934383201E-2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1599094230868204"/>
          <c:y val="0.22855285134812692"/>
          <c:w val="0.73498944984818082"/>
          <c:h val="0.7297804819852064"/>
        </c:manualLayout>
      </c:layout>
      <c:barChart>
        <c:barDir val="bar"/>
        <c:grouping val="clustered"/>
        <c:ser>
          <c:idx val="0"/>
          <c:order val="0"/>
          <c:tx>
            <c:strRef>
              <c:f>'6'!$J$56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dLbls>
            <c:dLbl>
              <c:idx val="0"/>
              <c:layout>
                <c:manualLayout>
                  <c:x val="-5.3932584269662812E-2"/>
                  <c:y val="9.5238095238095247E-2"/>
                </c:manualLayout>
              </c:layout>
              <c:showVal val="1"/>
            </c:dLbl>
            <c:dLbl>
              <c:idx val="1"/>
              <c:layout>
                <c:manualLayout>
                  <c:x val="-0.11385767790262168"/>
                  <c:y val="9.977324263038549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numRef>
              <c:f>'6'!$K$55:$L$55</c:f>
              <c:numCache>
                <c:formatCode>General</c:formatCode>
                <c:ptCount val="2"/>
                <c:pt idx="0">
                  <c:v>2014.06</c:v>
                </c:pt>
                <c:pt idx="1">
                  <c:v>2015.06</c:v>
                </c:pt>
              </c:numCache>
            </c:numRef>
          </c:cat>
          <c:val>
            <c:numRef>
              <c:f>'6'!$K$56:$L$56</c:f>
              <c:numCache>
                <c:formatCode>0.0</c:formatCode>
                <c:ptCount val="2"/>
                <c:pt idx="0">
                  <c:v>183410.9</c:v>
                </c:pt>
                <c:pt idx="1">
                  <c:v>178184.9</c:v>
                </c:pt>
              </c:numCache>
            </c:numRef>
          </c:val>
        </c:ser>
        <c:ser>
          <c:idx val="1"/>
          <c:order val="1"/>
          <c:tx>
            <c:strRef>
              <c:f>'6'!$J$57</c:f>
              <c:strCache>
                <c:ptCount val="1"/>
                <c:pt idx="0">
                  <c:v>Иргэдийн хадгаламжийн үлдэгдэл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numRef>
              <c:f>'6'!$K$55:$L$55</c:f>
              <c:numCache>
                <c:formatCode>General</c:formatCode>
                <c:ptCount val="2"/>
                <c:pt idx="0">
                  <c:v>2014.06</c:v>
                </c:pt>
                <c:pt idx="1">
                  <c:v>2015.06</c:v>
                </c:pt>
              </c:numCache>
            </c:numRef>
          </c:cat>
          <c:val>
            <c:numRef>
              <c:f>'6'!$K$57:$L$57</c:f>
              <c:numCache>
                <c:formatCode>0.0</c:formatCode>
                <c:ptCount val="2"/>
                <c:pt idx="0">
                  <c:v>42201</c:v>
                </c:pt>
                <c:pt idx="1">
                  <c:v>44745.5</c:v>
                </c:pt>
              </c:numCache>
            </c:numRef>
          </c:val>
        </c:ser>
        <c:dLbls>
          <c:showVal val="1"/>
        </c:dLbls>
        <c:overlap val="-25"/>
        <c:axId val="68618496"/>
        <c:axId val="68628480"/>
      </c:barChart>
      <c:catAx>
        <c:axId val="6861849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8628480"/>
        <c:crosses val="autoZero"/>
        <c:auto val="1"/>
        <c:lblAlgn val="ctr"/>
        <c:lblOffset val="100"/>
      </c:catAx>
      <c:valAx>
        <c:axId val="68628480"/>
        <c:scaling>
          <c:orientation val="minMax"/>
        </c:scaling>
        <c:delete val="1"/>
        <c:axPos val="b"/>
        <c:numFmt formatCode="0.0" sourceLinked="1"/>
        <c:tickLblPos val="none"/>
        <c:crossAx val="686184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5"/>
          <c:y val="4.5351473922902563E-2"/>
          <c:w val="0.8999998820372177"/>
          <c:h val="0.20322089000238611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3.125E-2"/>
          <c:y val="4.5454545454545463E-2"/>
          <c:w val="0.9618055555555568"/>
          <c:h val="0.6054676688141255"/>
        </c:manualLayout>
      </c:layout>
      <c:lineChart>
        <c:grouping val="standard"/>
        <c:ser>
          <c:idx val="0"/>
          <c:order val="0"/>
          <c:tx>
            <c:strRef>
              <c:f>Sheet1!$B$1:$B$5</c:f>
              <c:strCache>
                <c:ptCount val="1"/>
                <c:pt idx="0">
                  <c:v>Series 1 2273 8364 2718 2810</c:v>
                </c:pt>
              </c:strCache>
            </c:strRef>
          </c:tx>
          <c:spPr>
            <a:ln w="34925" cap="sq">
              <a:solidFill>
                <a:srgbClr val="4F81BD">
                  <a:shade val="95000"/>
                  <a:satMod val="105000"/>
                </a:srgbClr>
              </a:solidFill>
              <a:round/>
              <a:headEnd type="none"/>
              <a:tailEnd type="stealth" w="med" len="lg"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2011.6</c:v>
                </c:pt>
                <c:pt idx="1">
                  <c:v>2012.6</c:v>
                </c:pt>
                <c:pt idx="2">
                  <c:v>2013.6</c:v>
                </c:pt>
                <c:pt idx="3">
                  <c:v>2014.06</c:v>
                </c:pt>
                <c:pt idx="4">
                  <c:v>2015.06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2273</c:v>
                </c:pt>
                <c:pt idx="1">
                  <c:v>8364</c:v>
                </c:pt>
                <c:pt idx="2">
                  <c:v>2718</c:v>
                </c:pt>
                <c:pt idx="3">
                  <c:v>2810</c:v>
                </c:pt>
                <c:pt idx="4">
                  <c:v>7807</c:v>
                </c:pt>
              </c:numCache>
            </c:numRef>
          </c:val>
          <c:smooth val="1"/>
        </c:ser>
        <c:dLbls>
          <c:showVal val="1"/>
        </c:dLbls>
        <c:marker val="1"/>
        <c:axId val="82783616"/>
        <c:axId val="82785408"/>
      </c:lineChart>
      <c:catAx>
        <c:axId val="827836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2785408"/>
        <c:crosses val="autoZero"/>
        <c:auto val="1"/>
        <c:lblAlgn val="ctr"/>
        <c:lblOffset val="100"/>
      </c:catAx>
      <c:valAx>
        <c:axId val="827854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27836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800" b="1"/>
              <a:t>Кабелийн телевизийн</a:t>
            </a:r>
            <a:r>
              <a:rPr lang="en-US" sz="1800" b="1"/>
              <a:t> </a:t>
            </a:r>
            <a:r>
              <a:rPr lang="mn-MN" sz="1800" b="1"/>
              <a:t>хэрэглэгчдийн</a:t>
            </a:r>
            <a:r>
              <a:rPr lang="en-US" sz="1800" b="1"/>
              <a:t> </a:t>
            </a:r>
            <a:r>
              <a:rPr lang="mn-MN" sz="1800" b="1"/>
              <a:t>тоо</a:t>
            </a:r>
          </a:p>
        </c:rich>
      </c:tx>
      <c:layout>
        <c:manualLayout>
          <c:xMode val="edge"/>
          <c:yMode val="edge"/>
          <c:x val="0.20487000910987369"/>
          <c:y val="3.1684607670875733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1.4469979875662306E-3"/>
          <c:y val="0.17424448607911908"/>
          <c:w val="0.95562319422362862"/>
          <c:h val="0.6018090532355918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Кабелийн телевизийн хэрэглэгчдийн тоо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01600" h="114300" prst="coolSlant"/>
              <a:bevelB w="101600" h="69850" prst="cross"/>
            </a:sp3d>
          </c:spPr>
          <c:dLbls>
            <c:dLbl>
              <c:idx val="0"/>
              <c:layout>
                <c:manualLayout>
                  <c:x val="-3.3540562953259792E-3"/>
                  <c:y val="9.54824041717539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1770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540562953259792E-3"/>
                  <c:y val="0.1002565243803417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2241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540562953259792E-3"/>
                  <c:y val="9.07082839631663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540562953259792E-3"/>
                  <c:y val="9.07082839631663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540562953259792E-3"/>
                  <c:y val="9.07082839631663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8458814207090733E-3"/>
                  <c:y val="9.0708283963166367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2011.06</c:v>
                </c:pt>
                <c:pt idx="1">
                  <c:v>2012.06</c:v>
                </c:pt>
                <c:pt idx="2">
                  <c:v>2013.06</c:v>
                </c:pt>
                <c:pt idx="3">
                  <c:v>2014.06</c:v>
                </c:pt>
                <c:pt idx="4">
                  <c:v>2015.06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1866</c:v>
                </c:pt>
                <c:pt idx="1">
                  <c:v>2402</c:v>
                </c:pt>
                <c:pt idx="2">
                  <c:v>3735</c:v>
                </c:pt>
                <c:pt idx="3">
                  <c:v>3790</c:v>
                </c:pt>
                <c:pt idx="4">
                  <c:v>5250</c:v>
                </c:pt>
              </c:numCache>
            </c:numRef>
          </c:val>
        </c:ser>
        <c:gapWidth val="100"/>
        <c:overlap val="-24"/>
        <c:axId val="102188928"/>
        <c:axId val="102190464"/>
      </c:barChart>
      <c:catAx>
        <c:axId val="1021889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90464"/>
        <c:crosses val="autoZero"/>
        <c:auto val="1"/>
        <c:lblAlgn val="ctr"/>
        <c:lblOffset val="100"/>
      </c:catAx>
      <c:valAx>
        <c:axId val="102190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8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blipFill dpi="0" rotWithShape="1">
      <a:blip xmlns:r="http://schemas.openxmlformats.org/officeDocument/2006/relationships" r:embed="rId1">
        <a:alphaModFix amt="26000"/>
      </a:blip>
      <a:srcRect/>
      <a:stretch>
        <a:fillRect/>
      </a:stretch>
    </a:blipFill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621262458471761"/>
          <c:y val="0.14611205012985945"/>
          <c:w val="0.8333333333333337"/>
          <c:h val="0.69190580344123664"/>
        </c:manualLayout>
      </c:layout>
      <c:bar3DChart>
        <c:barDir val="col"/>
        <c:grouping val="clustered"/>
        <c:dLbls>
          <c:showVal val="1"/>
        </c:dLbls>
        <c:shape val="cylinder"/>
        <c:axId val="54884224"/>
        <c:axId val="54885760"/>
        <c:axId val="0"/>
      </c:bar3DChart>
      <c:catAx>
        <c:axId val="54884224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4885760"/>
        <c:crosses val="autoZero"/>
        <c:auto val="1"/>
        <c:lblAlgn val="ctr"/>
        <c:lblOffset val="100"/>
      </c:catAx>
      <c:valAx>
        <c:axId val="54885760"/>
        <c:scaling>
          <c:orientation val="minMax"/>
        </c:scaling>
        <c:delete val="1"/>
        <c:axPos val="l"/>
        <c:numFmt formatCode="General" sourceLinked="1"/>
        <c:tickLblPos val="none"/>
        <c:crossAx val="5488422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'3'!$I$7:$J$7</c:f>
              <c:strCache>
                <c:ptCount val="1"/>
                <c:pt idx="0">
                  <c:v> Амбулаторийн үзлэг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0.10833333333333336"/>
                  <c:y val="-3.2407407407407454E-2"/>
                </c:manualLayout>
              </c:layout>
              <c:showVal val="1"/>
            </c:dLbl>
            <c:dLbl>
              <c:idx val="1"/>
              <c:layout>
                <c:manualLayout>
                  <c:x val="8.7222309711286222E-2"/>
                  <c:y val="-6.2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'3'!$K$6:$L$6</c:f>
              <c:numCache>
                <c:formatCode>0.00</c:formatCode>
                <c:ptCount val="2"/>
                <c:pt idx="0">
                  <c:v>2014.06</c:v>
                </c:pt>
                <c:pt idx="1">
                  <c:v>2015.06</c:v>
                </c:pt>
              </c:numCache>
            </c:numRef>
          </c:cat>
          <c:val>
            <c:numRef>
              <c:f>'3'!$K$7:$L$7</c:f>
              <c:numCache>
                <c:formatCode>General</c:formatCode>
                <c:ptCount val="2"/>
                <c:pt idx="0">
                  <c:v>217.5</c:v>
                </c:pt>
                <c:pt idx="1">
                  <c:v>199.4</c:v>
                </c:pt>
              </c:numCache>
            </c:numRef>
          </c:val>
        </c:ser>
        <c:ser>
          <c:idx val="1"/>
          <c:order val="1"/>
          <c:tx>
            <c:strRef>
              <c:f>'3'!$I$8:$J$8</c:f>
              <c:strCache>
                <c:ptCount val="1"/>
                <c:pt idx="0">
                  <c:v>Эмчлүүлсэн хүний тоо</c:v>
                </c:pt>
              </c:strCache>
            </c:strRef>
          </c:tx>
          <c:dLbls>
            <c:dLbl>
              <c:idx val="0"/>
              <c:layout>
                <c:manualLayout>
                  <c:x val="7.2222222222222299E-2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0.05"/>
                  <c:y val="-5.555555555555564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'3'!$K$6:$L$6</c:f>
              <c:numCache>
                <c:formatCode>0.00</c:formatCode>
                <c:ptCount val="2"/>
                <c:pt idx="0">
                  <c:v>2014.06</c:v>
                </c:pt>
                <c:pt idx="1">
                  <c:v>2015.06</c:v>
                </c:pt>
              </c:numCache>
            </c:numRef>
          </c:cat>
          <c:val>
            <c:numRef>
              <c:f>'3'!$K$8:$L$8</c:f>
              <c:numCache>
                <c:formatCode>General</c:formatCode>
                <c:ptCount val="2"/>
                <c:pt idx="0" formatCode="0.0">
                  <c:v>7.3</c:v>
                </c:pt>
                <c:pt idx="1">
                  <c:v>7.2</c:v>
                </c:pt>
              </c:numCache>
            </c:numRef>
          </c:val>
        </c:ser>
        <c:dLbls>
          <c:showVal val="1"/>
        </c:dLbls>
        <c:shape val="cylinder"/>
        <c:axId val="55862016"/>
        <c:axId val="55863552"/>
        <c:axId val="0"/>
      </c:bar3DChart>
      <c:catAx>
        <c:axId val="55862016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5863552"/>
        <c:crosses val="autoZero"/>
        <c:auto val="1"/>
        <c:lblAlgn val="ctr"/>
        <c:lblOffset val="100"/>
      </c:catAx>
      <c:valAx>
        <c:axId val="55863552"/>
        <c:scaling>
          <c:orientation val="minMax"/>
        </c:scaling>
        <c:delete val="1"/>
        <c:axPos val="l"/>
        <c:numFmt formatCode="General" sourceLinked="1"/>
        <c:tickLblPos val="none"/>
        <c:crossAx val="5586201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'3'!$Q$13</c:f>
              <c:strCache>
                <c:ptCount val="1"/>
                <c:pt idx="0">
                  <c:v>Эндсэн хүүхэд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0"/>
                  <c:y val="-5.5555555555555483E-2"/>
                </c:manualLayout>
              </c:layout>
              <c:showVal val="1"/>
            </c:dLbl>
            <c:dLbl>
              <c:idx val="1"/>
              <c:layout>
                <c:manualLayout>
                  <c:x val="3.888888888888889E-2"/>
                  <c:y val="-7.870370370370373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'3'!$R$12:$S$12</c:f>
              <c:numCache>
                <c:formatCode>General</c:formatCode>
                <c:ptCount val="2"/>
                <c:pt idx="0">
                  <c:v>2014.06</c:v>
                </c:pt>
                <c:pt idx="1">
                  <c:v>2015.06</c:v>
                </c:pt>
              </c:numCache>
            </c:numRef>
          </c:cat>
          <c:val>
            <c:numRef>
              <c:f>'3'!$R$13:$S$13</c:f>
              <c:numCache>
                <c:formatCode>General</c:formatCode>
                <c:ptCount val="2"/>
                <c:pt idx="0">
                  <c:v>11</c:v>
                </c:pt>
                <c:pt idx="1">
                  <c:v>10</c:v>
                </c:pt>
              </c:numCache>
            </c:numRef>
          </c:val>
        </c:ser>
        <c:dLbls>
          <c:showVal val="1"/>
        </c:dLbls>
        <c:shape val="cylinder"/>
        <c:axId val="55875840"/>
        <c:axId val="55648256"/>
        <c:axId val="0"/>
      </c:bar3DChart>
      <c:catAx>
        <c:axId val="558758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5648256"/>
        <c:crosses val="autoZero"/>
        <c:auto val="1"/>
        <c:lblAlgn val="ctr"/>
        <c:lblOffset val="100"/>
      </c:catAx>
      <c:valAx>
        <c:axId val="55648256"/>
        <c:scaling>
          <c:orientation val="minMax"/>
        </c:scaling>
        <c:delete val="1"/>
        <c:axPos val="l"/>
        <c:numFmt formatCode="General" sourceLinked="1"/>
        <c:tickLblPos val="none"/>
        <c:crossAx val="5587584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'3'!$H$52:$J$52</c:f>
              <c:strCache>
                <c:ptCount val="1"/>
                <c:pt idx="0">
                  <c:v>Халдварт өвчний гаралт 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'3'!$K$51:$L$51</c:f>
              <c:numCache>
                <c:formatCode>General</c:formatCode>
                <c:ptCount val="2"/>
                <c:pt idx="0">
                  <c:v>2014.06</c:v>
                </c:pt>
                <c:pt idx="1">
                  <c:v>2015.06</c:v>
                </c:pt>
              </c:numCache>
            </c:numRef>
          </c:cat>
          <c:val>
            <c:numRef>
              <c:f>'3'!$K$52:$L$52</c:f>
              <c:numCache>
                <c:formatCode>General</c:formatCode>
                <c:ptCount val="2"/>
                <c:pt idx="0">
                  <c:v>549</c:v>
                </c:pt>
                <c:pt idx="1">
                  <c:v>524</c:v>
                </c:pt>
              </c:numCache>
            </c:numRef>
          </c:val>
        </c:ser>
        <c:dLbls>
          <c:showVal val="1"/>
        </c:dLbls>
        <c:overlap val="-25"/>
        <c:axId val="55655808"/>
        <c:axId val="55694464"/>
      </c:barChart>
      <c:catAx>
        <c:axId val="5565580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5694464"/>
        <c:crosses val="autoZero"/>
        <c:auto val="1"/>
        <c:lblAlgn val="ctr"/>
        <c:lblOffset val="100"/>
      </c:catAx>
      <c:valAx>
        <c:axId val="55694464"/>
        <c:scaling>
          <c:orientation val="minMax"/>
        </c:scaling>
        <c:delete val="1"/>
        <c:axPos val="b"/>
        <c:numFmt formatCode="General" sourceLinked="1"/>
        <c:tickLblPos val="none"/>
        <c:crossAx val="5565580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54072440944882583"/>
          <c:y val="0.12009280089988751"/>
          <c:w val="0.43983119757089234"/>
          <c:h val="0.78466910386201727"/>
        </c:manualLayout>
      </c:layout>
      <c:barChart>
        <c:barDir val="bar"/>
        <c:grouping val="clustered"/>
        <c:ser>
          <c:idx val="0"/>
          <c:order val="0"/>
          <c:tx>
            <c:strRef>
              <c:f>'[1]2.3'!$J$8</c:f>
              <c:strCache>
                <c:ptCount val="1"/>
                <c:pt idx="0">
                  <c:v>2014.06</c:v>
                </c:pt>
              </c:strCache>
            </c:strRef>
          </c:tx>
          <c:dLbls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'[1]2.3'!$I$9:$I$11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тэтгэмж: 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'[1]2.3'!$J$9:$J$11</c:f>
              <c:numCache>
                <c:formatCode>_(* #,##0_);_(* \(#,##0\);_(* "-"??_);_(@_)</c:formatCode>
                <c:ptCount val="3"/>
                <c:pt idx="0">
                  <c:v>1269</c:v>
                </c:pt>
                <c:pt idx="1">
                  <c:v>7134</c:v>
                </c:pt>
                <c:pt idx="2">
                  <c:v>3482</c:v>
                </c:pt>
              </c:numCache>
            </c:numRef>
          </c:val>
        </c:ser>
        <c:ser>
          <c:idx val="1"/>
          <c:order val="1"/>
          <c:tx>
            <c:strRef>
              <c:f>'[1]2.3'!$K$8</c:f>
              <c:strCache>
                <c:ptCount val="1"/>
                <c:pt idx="0">
                  <c:v>2015.06</c:v>
                </c:pt>
              </c:strCache>
            </c:strRef>
          </c:tx>
          <c:dLbls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'[1]2.3'!$I$9:$I$11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тэтгэмж: 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'[1]2.3'!$K$9:$K$11</c:f>
              <c:numCache>
                <c:formatCode>_(* #,##0_);_(* \(#,##0\);_(* "-"??_);_(@_)</c:formatCode>
                <c:ptCount val="3"/>
                <c:pt idx="0">
                  <c:v>1189</c:v>
                </c:pt>
                <c:pt idx="1">
                  <c:v>7123</c:v>
                </c:pt>
                <c:pt idx="2">
                  <c:v>3532</c:v>
                </c:pt>
              </c:numCache>
            </c:numRef>
          </c:val>
        </c:ser>
        <c:dLbls>
          <c:showVal val="1"/>
        </c:dLbls>
        <c:overlap val="-25"/>
        <c:axId val="55700096"/>
        <c:axId val="55980416"/>
      </c:barChart>
      <c:catAx>
        <c:axId val="5570009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5980416"/>
        <c:crosses val="autoZero"/>
        <c:auto val="1"/>
        <c:lblAlgn val="ctr"/>
        <c:lblOffset val="100"/>
      </c:catAx>
      <c:valAx>
        <c:axId val="55980416"/>
        <c:scaling>
          <c:orientation val="minMax"/>
        </c:scaling>
        <c:delete val="1"/>
        <c:axPos val="b"/>
        <c:numFmt formatCode="_(* #,##0_);_(* \(#,##0\);_(* &quot;-&quot;??_);_(@_)" sourceLinked="1"/>
        <c:tickLblPos val="none"/>
        <c:crossAx val="5570009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48978248505454097"/>
          <c:y val="0.22260608048993891"/>
          <c:w val="0.31332077872289227"/>
          <c:h val="0.72646799358413561"/>
        </c:manualLayout>
      </c:layout>
      <c:barChart>
        <c:barDir val="bar"/>
        <c:grouping val="clustered"/>
        <c:ser>
          <c:idx val="0"/>
          <c:order val="0"/>
          <c:tx>
            <c:strRef>
              <c:f>'[1]2.3'!$J$18</c:f>
              <c:strCache>
                <c:ptCount val="1"/>
                <c:pt idx="0">
                  <c:v>2014.06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'[1]2.3'!$I$19:$I$21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тэтгэмж: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'[1]2.3'!$J$19:$J$21</c:f>
              <c:numCache>
                <c:formatCode>_(* #,##0.0_);_(* \(#,##0.0\);_(* "-"??_);_(@_)</c:formatCode>
                <c:ptCount val="3"/>
                <c:pt idx="0">
                  <c:v>854887.5</c:v>
                </c:pt>
                <c:pt idx="1">
                  <c:v>1289836.6000000001</c:v>
                </c:pt>
                <c:pt idx="2">
                  <c:v>364583.3</c:v>
                </c:pt>
              </c:numCache>
            </c:numRef>
          </c:val>
        </c:ser>
        <c:ser>
          <c:idx val="1"/>
          <c:order val="1"/>
          <c:tx>
            <c:strRef>
              <c:f>'[1]2.3'!$K$18</c:f>
              <c:strCache>
                <c:ptCount val="1"/>
                <c:pt idx="0">
                  <c:v>2015.06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'[1]2.3'!$I$19:$I$21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тэтгэмж: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'[1]2.3'!$K$19:$K$21</c:f>
              <c:numCache>
                <c:formatCode>_(* #,##0.0_);_(* \(#,##0.0\);_(* "-"??_);_(@_)</c:formatCode>
                <c:ptCount val="3"/>
                <c:pt idx="0">
                  <c:v>875201.4</c:v>
                </c:pt>
                <c:pt idx="1">
                  <c:v>1286344.2000000002</c:v>
                </c:pt>
                <c:pt idx="2">
                  <c:v>410278.6</c:v>
                </c:pt>
              </c:numCache>
            </c:numRef>
          </c:val>
        </c:ser>
        <c:dLbls>
          <c:showVal val="1"/>
        </c:dLbls>
        <c:overlap val="-25"/>
        <c:axId val="56001664"/>
        <c:axId val="56003200"/>
      </c:barChart>
      <c:catAx>
        <c:axId val="5600166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6003200"/>
        <c:crosses val="autoZero"/>
        <c:auto val="1"/>
        <c:lblAlgn val="ctr"/>
        <c:lblOffset val="100"/>
      </c:catAx>
      <c:valAx>
        <c:axId val="56003200"/>
        <c:scaling>
          <c:orientation val="minMax"/>
        </c:scaling>
        <c:delete val="1"/>
        <c:axPos val="b"/>
        <c:numFmt formatCode="_(* #,##0.0_);_(* \(#,##0.0\);_(* &quot;-&quot;??_);_(@_)" sourceLinked="1"/>
        <c:tickLblPos val="none"/>
        <c:crossAx val="5600166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2021782474559102"/>
          <c:y val="6.790123456790137E-2"/>
          <c:w val="0.62238315605286154"/>
          <c:h val="0.86419753086419882"/>
        </c:manualLayout>
      </c:layout>
      <c:barChart>
        <c:barDir val="bar"/>
        <c:grouping val="clustered"/>
        <c:dLbls>
          <c:showVal val="1"/>
        </c:dLbls>
        <c:overlap val="-25"/>
        <c:axId val="54638464"/>
        <c:axId val="54640000"/>
      </c:barChart>
      <c:catAx>
        <c:axId val="5463846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4640000"/>
        <c:crosses val="autoZero"/>
        <c:auto val="1"/>
        <c:lblAlgn val="ctr"/>
        <c:lblOffset val="100"/>
      </c:catAx>
      <c:valAx>
        <c:axId val="54640000"/>
        <c:scaling>
          <c:orientation val="minMax"/>
        </c:scaling>
        <c:delete val="1"/>
        <c:axPos val="b"/>
        <c:numFmt formatCode="General" sourceLinked="1"/>
        <c:tickLblPos val="none"/>
        <c:crossAx val="54638464"/>
        <c:crosses val="autoZero"/>
        <c:crossBetween val="between"/>
      </c:valAx>
    </c:plotArea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'6.1'!$M$16</c:f>
              <c:strCache>
                <c:ptCount val="1"/>
                <c:pt idx="0">
                  <c:v>нас барсан хүний тоо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'6.1'!$N$15:$O$15</c:f>
              <c:numCache>
                <c:formatCode>0.00</c:formatCode>
                <c:ptCount val="2"/>
                <c:pt idx="0">
                  <c:v>2014.06</c:v>
                </c:pt>
                <c:pt idx="1">
                  <c:v>2015.06</c:v>
                </c:pt>
              </c:numCache>
            </c:numRef>
          </c:cat>
          <c:val>
            <c:numRef>
              <c:f>'6.1'!$N$16:$O$16</c:f>
              <c:numCache>
                <c:formatCode>General</c:formatCode>
                <c:ptCount val="2"/>
                <c:pt idx="0">
                  <c:v>24</c:v>
                </c:pt>
                <c:pt idx="1">
                  <c:v>21</c:v>
                </c:pt>
              </c:numCache>
            </c:numRef>
          </c:val>
        </c:ser>
        <c:ser>
          <c:idx val="1"/>
          <c:order val="1"/>
          <c:tx>
            <c:strRef>
              <c:f>'6.1'!$M$17</c:f>
              <c:strCache>
                <c:ptCount val="1"/>
                <c:pt idx="0">
                  <c:v>гэмтэж бэртсэн хүний тоо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'6.1'!$N$15:$O$15</c:f>
              <c:numCache>
                <c:formatCode>0.00</c:formatCode>
                <c:ptCount val="2"/>
                <c:pt idx="0">
                  <c:v>2014.06</c:v>
                </c:pt>
                <c:pt idx="1">
                  <c:v>2015.06</c:v>
                </c:pt>
              </c:numCache>
            </c:numRef>
          </c:cat>
          <c:val>
            <c:numRef>
              <c:f>'6.1'!$N$17:$O$17</c:f>
              <c:numCache>
                <c:formatCode>General</c:formatCode>
                <c:ptCount val="2"/>
                <c:pt idx="0">
                  <c:v>86</c:v>
                </c:pt>
                <c:pt idx="1">
                  <c:v>120</c:v>
                </c:pt>
              </c:numCache>
            </c:numRef>
          </c:val>
        </c:ser>
        <c:dLbls>
          <c:showVal val="1"/>
        </c:dLbls>
        <c:overlap val="-25"/>
        <c:axId val="69141632"/>
        <c:axId val="69215744"/>
      </c:barChart>
      <c:catAx>
        <c:axId val="69141632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9215744"/>
        <c:crosses val="autoZero"/>
        <c:auto val="1"/>
        <c:lblAlgn val="ctr"/>
        <c:lblOffset val="100"/>
      </c:catAx>
      <c:valAx>
        <c:axId val="69215744"/>
        <c:scaling>
          <c:orientation val="minMax"/>
        </c:scaling>
        <c:delete val="1"/>
        <c:axPos val="l"/>
        <c:numFmt formatCode="General" sourceLinked="1"/>
        <c:tickLblPos val="none"/>
        <c:crossAx val="6914163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0.74545</cdr:x>
      <cdr:y>0.125</cdr:y>
    </cdr:from>
    <cdr:to>
      <cdr:x>0.94545</cdr:x>
      <cdr:y>0.28125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24200" y="304800"/>
          <a:ext cx="838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600" dirty="0" smtClean="0">
              <a:latin typeface="Arial" pitchFamily="34" charset="0"/>
              <a:cs typeface="Arial" pitchFamily="34" charset="0"/>
            </a:rPr>
            <a:t>- 47,4</a:t>
          </a:r>
          <a:endParaRPr lang="en-US" sz="16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0.69841</cdr:x>
      <cdr:y>0.40741</cdr:y>
    </cdr:from>
    <cdr:to>
      <cdr:x>0.74603</cdr:x>
      <cdr:y>0.59259</cdr:y>
    </cdr:to>
    <cdr:sp macro="" textlink="">
      <cdr:nvSpPr>
        <cdr:cNvPr id="2" name="Isosceles Triangle 1"/>
        <cdr:cNvSpPr/>
      </cdr:nvSpPr>
      <cdr:spPr bwMode="auto">
        <a:xfrm xmlns:a="http://schemas.openxmlformats.org/drawingml/2006/main">
          <a:off x="3352800" y="838205"/>
          <a:ext cx="228600" cy="380990"/>
        </a:xfrm>
        <a:prstGeom xmlns:a="http://schemas.openxmlformats.org/drawingml/2006/main" prst="triangle">
          <a:avLst>
            <a:gd name="adj" fmla="val 46552"/>
          </a:avLst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 w="9525" cap="flat" cmpd="sng" algn="ctr">
          <a:solidFill>
            <a:srgbClr val="00B050"/>
          </a:solidFill>
          <a:prstDash val="solid"/>
          <a:headEnd type="none" w="med" len="med"/>
          <a:tailEnd type="none" w="med" len="me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lIns="18288" tIns="0" rIns="0" bIns="0" rtlCol="0" anchor="ctr" upright="1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0.7619</cdr:x>
      <cdr:y>0.44444</cdr:y>
    </cdr:from>
    <cdr:to>
      <cdr:x>0.90476</cdr:x>
      <cdr:y>0.62963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57600" y="914391"/>
          <a:ext cx="685800" cy="381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600" dirty="0" smtClean="0">
              <a:latin typeface="Arial" pitchFamily="34" charset="0"/>
              <a:cs typeface="Arial" pitchFamily="34" charset="0"/>
            </a:rPr>
            <a:t>8.5%</a:t>
          </a:r>
          <a:endParaRPr lang="en-US" sz="16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0.76923</cdr:x>
      <cdr:y>0.11765</cdr:y>
    </cdr:from>
    <cdr:to>
      <cdr:x>1</cdr:x>
      <cdr:y>0.29412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600" y="304800"/>
          <a:ext cx="861646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0.79592</cdr:x>
      <cdr:y>0.11765</cdr:y>
    </cdr:from>
    <cdr:to>
      <cdr:x>0.97959</cdr:x>
      <cdr:y>0.20588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71800" y="3048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39,0 %</a:t>
          </a:r>
          <a:endParaRPr lang="en-US" sz="12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0.77551</cdr:x>
      <cdr:y>0.02941</cdr:y>
    </cdr:from>
    <cdr:to>
      <cdr:x>1</cdr:x>
      <cdr:y>0.11765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95600" y="76200"/>
          <a:ext cx="838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2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- 12,5 %</a:t>
          </a:r>
          <a:endParaRPr lang="en-US" sz="1200" b="1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76D9FFBC-56E5-49AB-A980-6268372BAABF}" type="datetimeFigureOut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D9021E2-95D1-40F0-88F8-0D3682B0D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61CC6E-47AF-451B-8ABD-358BC983887B}" type="datetimeFigureOut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0" rIns="91438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6B3802E-69BE-4CC8-9AD0-979CAE881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4A78AA-6011-4478-80E5-F60E1D846C60}" type="slidenum">
              <a:rPr lang="en-US" altLang="en-US" smtClean="0">
                <a:cs typeface="Arial" charset="0"/>
              </a:rPr>
              <a:pPr/>
              <a:t>1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 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оны эхний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сард н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ийгмийн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даатгалын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санд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10728.6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төгрөгийн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орлого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төвлөрсөн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нь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өмнөх оны мөн үеэс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5.3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хувиар буурсан  байна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Тэтгэврийн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даатгалын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сангаас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11 462.9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тэтгэмжийн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даатгалын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сангаас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929.0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эрүүл мэндийн даатгалын сангаас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1704.6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ҮОМШӨ-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даатгалын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сангаас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673.8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ажилгүйдлийн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даатгалын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сангаас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217.2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сая.төг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нийт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14 987.5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сая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төгр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ө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ийг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зарцуулжээ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32D7AC-1866-4664-BB6A-137D3293FA11}" type="slidenum">
              <a:rPr lang="en-US" altLang="en-US" smtClean="0">
                <a:cs typeface="Arial" charset="0"/>
              </a:rPr>
              <a:pPr/>
              <a:t>9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996E-88D1-4F0E-9001-742768549D5F}" type="datetimeFigureOut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CAB71-C725-4E6C-B1BF-E56ADE36B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92DF-023D-4DB3-AAC9-AC85CF0DCA99}" type="datetimeFigureOut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CD56E-DC2A-42D2-8FA4-B9B281C67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7D33-B84A-4A54-8C05-53771A945A77}" type="datetimeFigureOut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44DC-833A-49E9-9777-027A273DC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E64A6-DDB6-40E9-A9E5-63CF7683B7B3}" type="datetimeFigureOut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EAF6-0564-4063-8608-1D3EBFC64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FC38-8E5E-4EC4-AED8-A27A0AF64BF5}" type="datetimeFigureOut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1770-3321-4527-9E70-2DCAC917E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130A-DA8A-427D-AB5C-B3925BF9B9E1}" type="datetimeFigureOut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4EF6-7A79-47FD-B05B-45DF47A5F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1125-1052-47BF-BB1F-587EE9B8B9DA}" type="datetimeFigureOut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62F4-44EF-47B7-93D9-CC4BB5436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74DE-2C9A-4958-84F4-3287F85291AF}" type="datetimeFigureOut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B5C4-D4F7-483D-95DB-43358F836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71DA-F8B2-42C7-8597-1D139289CC4A}" type="datetimeFigureOut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3820-A0EB-4FBE-83C0-E54F1A0FC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8669-F4F9-4186-BBB7-23B53173985E}" type="datetimeFigureOut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8D07-4BE2-44C2-8E12-16E42B264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953C-8DBA-46FF-A57D-540CC238CE47}" type="datetimeFigureOut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3EF9-495C-4E87-BA12-B8A61FBD7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14D82-B55E-4EDA-B243-2FFC167DE1C4}" type="datetimeFigureOut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00B9E99-AB32-4032-8104-C5A74A8D6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lum bright="7000" contrast="-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114" y="1071703"/>
            <a:ext cx="4040373" cy="502429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3263" y="2362200"/>
            <a:ext cx="844073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44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ДОРНОГОВЬ АЙМГИЙН</a:t>
            </a: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3263" y="3733800"/>
            <a:ext cx="84407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эхний 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сард</a:t>
            </a:r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	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6.8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990600"/>
            <a:ext cx="7924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u-ES" sz="2000" dirty="0" smtClean="0">
                <a:latin typeface="Arial" pitchFamily="34" charset="0"/>
                <a:cs typeface="Arial" pitchFamily="34" charset="0"/>
              </a:rPr>
              <a:t>Хэрэглээний үнийн индекс 2015 оны 6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дугаар </a:t>
            </a:r>
            <a:r>
              <a:rPr lang="eu-ES" sz="2000" dirty="0" smtClean="0">
                <a:latin typeface="Arial" pitchFamily="34" charset="0"/>
                <a:cs typeface="Arial" pitchFamily="34" charset="0"/>
              </a:rPr>
              <a:t>сард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өмнөх сарынхаас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0.1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хувиар буурч, өмнөх оны мөн үеэс 3,3 хувиар </a:t>
            </a:r>
            <a:r>
              <a:rPr lang="eu-ES" sz="2000" dirty="0" smtClean="0">
                <a:latin typeface="Arial" pitchFamily="34" charset="0"/>
                <a:cs typeface="Arial" pitchFamily="34" charset="0"/>
              </a:rPr>
              <a:t>өслөө.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13"/>
          <p:cNvSpPr>
            <a:spLocks noChangeArrowheads="1"/>
          </p:cNvSpPr>
          <p:nvPr/>
        </p:nvSpPr>
        <p:spPr bwMode="auto">
          <a:xfrm>
            <a:off x="1600200" y="20574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Хэрэглээний бараа үйлчилгээний үнийн индекс</a:t>
            </a:r>
            <a:endParaRPr lang="en-US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667000"/>
            <a:ext cx="731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828800" y="1143000"/>
            <a:ext cx="6096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dirty="0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mn-MN" sz="1200" b="1" dirty="0">
                <a:solidFill>
                  <a:srgbClr val="17365D"/>
                </a:solidFill>
                <a:latin typeface="Arial" charset="0"/>
              </a:rPr>
              <a:t>Хэрэглээний бараа, үйлчилгээний үнэ тарифын индекс, </a:t>
            </a:r>
            <a:r>
              <a:rPr lang="mn-MN" sz="1200" b="1" dirty="0" smtClean="0">
                <a:solidFill>
                  <a:srgbClr val="17365D"/>
                </a:solidFill>
                <a:latin typeface="Arial" charset="0"/>
              </a:rPr>
              <a:t>201</a:t>
            </a:r>
            <a:r>
              <a:rPr lang="en-US" sz="1200" b="1" dirty="0" smtClean="0">
                <a:solidFill>
                  <a:srgbClr val="17365D"/>
                </a:solidFill>
                <a:latin typeface="Arial" charset="0"/>
              </a:rPr>
              <a:t>3</a:t>
            </a:r>
            <a:r>
              <a:rPr lang="mn-MN" sz="1200" b="1" dirty="0" smtClean="0">
                <a:solidFill>
                  <a:srgbClr val="17365D"/>
                </a:solidFill>
                <a:latin typeface="Arial" charset="0"/>
              </a:rPr>
              <a:t>-201</a:t>
            </a:r>
            <a:r>
              <a:rPr lang="en-US" sz="1200" b="1" dirty="0" smtClean="0">
                <a:solidFill>
                  <a:srgbClr val="17365D"/>
                </a:solidFill>
                <a:latin typeface="Arial" charset="0"/>
              </a:rPr>
              <a:t>5</a:t>
            </a:r>
            <a:r>
              <a:rPr lang="mn-MN" sz="1200" b="1" dirty="0" smtClean="0">
                <a:solidFill>
                  <a:srgbClr val="17365D"/>
                </a:solidFill>
                <a:latin typeface="Arial" charset="0"/>
              </a:rPr>
              <a:t> </a:t>
            </a:r>
            <a:r>
              <a:rPr lang="mn-MN" sz="1200" b="1" dirty="0">
                <a:solidFill>
                  <a:srgbClr val="17365D"/>
                </a:solidFill>
                <a:latin typeface="Arial" charset="0"/>
              </a:rPr>
              <a:t>оны сар бүрээр </a:t>
            </a:r>
            <a:r>
              <a:rPr lang="en-US" sz="1200" b="1" dirty="0">
                <a:solidFill>
                  <a:srgbClr val="17365D"/>
                </a:solidFill>
                <a:latin typeface="Arial" charset="0"/>
              </a:rPr>
              <a:t>(</a:t>
            </a:r>
            <a:r>
              <a:rPr lang="mn-MN" sz="1200" b="1" dirty="0">
                <a:solidFill>
                  <a:srgbClr val="17365D"/>
                </a:solidFill>
                <a:latin typeface="Arial" charset="0"/>
              </a:rPr>
              <a:t> өмнөх </a:t>
            </a:r>
            <a:r>
              <a:rPr lang="mn-MN" sz="1200" b="1" dirty="0" smtClean="0">
                <a:solidFill>
                  <a:srgbClr val="17365D"/>
                </a:solidFill>
                <a:latin typeface="Arial" charset="0"/>
              </a:rPr>
              <a:t>сар</a:t>
            </a:r>
            <a:r>
              <a:rPr lang="en-US" sz="1200" b="1" dirty="0">
                <a:solidFill>
                  <a:srgbClr val="17365D"/>
                </a:solidFill>
                <a:latin typeface="Arial" charset="0"/>
              </a:rPr>
              <a:t>= 100)</a:t>
            </a:r>
            <a:endParaRPr lang="eu-E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047874"/>
            <a:ext cx="8077200" cy="32861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67056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TextBox 14"/>
          <p:cNvSpPr txBox="1">
            <a:spLocks noChangeArrowheads="1"/>
          </p:cNvSpPr>
          <p:nvPr/>
        </p:nvSpPr>
        <p:spPr bwMode="auto">
          <a:xfrm>
            <a:off x="2057400" y="1066800"/>
            <a:ext cx="556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</a:rPr>
              <a:t>Бойжиж буй төлийн тоо, </a:t>
            </a:r>
            <a:r>
              <a:rPr lang="mn-MN" altLang="en-US" sz="1200" b="1" dirty="0" smtClean="0">
                <a:latin typeface="Arial" charset="0"/>
              </a:rPr>
              <a:t>2011-201</a:t>
            </a:r>
            <a:r>
              <a:rPr lang="en-US" altLang="en-US" sz="1200" b="1" dirty="0" smtClean="0">
                <a:latin typeface="Arial" charset="0"/>
              </a:rPr>
              <a:t>5</a:t>
            </a:r>
            <a:r>
              <a:rPr lang="mn-MN" altLang="en-US" sz="1200" b="1" dirty="0" smtClean="0">
                <a:latin typeface="Arial" charset="0"/>
              </a:rPr>
              <a:t> </a:t>
            </a:r>
            <a:r>
              <a:rPr lang="mn-MN" altLang="en-US" sz="1200" b="1" dirty="0">
                <a:latin typeface="Arial" charset="0"/>
              </a:rPr>
              <a:t>оны  </a:t>
            </a:r>
            <a:r>
              <a:rPr lang="mn-MN" altLang="en-US" sz="1200" b="1" dirty="0" smtClean="0">
                <a:latin typeface="Arial" charset="0"/>
              </a:rPr>
              <a:t>6-р </a:t>
            </a:r>
            <a:r>
              <a:rPr lang="mn-MN" altLang="en-US" sz="1200" b="1" dirty="0">
                <a:latin typeface="Arial" charset="0"/>
              </a:rPr>
              <a:t>сарын байдлаар, толгой</a:t>
            </a:r>
            <a:endParaRPr lang="en-US" altLang="en-US" sz="1200" b="1" dirty="0">
              <a:latin typeface="Arial" charset="0"/>
            </a:endParaRPr>
          </a:p>
        </p:txBody>
      </p:sp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800600"/>
            <a:ext cx="16764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953000"/>
            <a:ext cx="183832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2860">
            <a:off x="6907098" y="5010161"/>
            <a:ext cx="1524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953000"/>
            <a:ext cx="1752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0459">
            <a:off x="4021241" y="5085460"/>
            <a:ext cx="1662304" cy="1536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524000" y="1447800"/>
          <a:ext cx="6934201" cy="1554540"/>
        </p:xfrm>
        <a:graphic>
          <a:graphicData uri="http://schemas.openxmlformats.org/drawingml/2006/table">
            <a:tbl>
              <a:tblPr/>
              <a:tblGrid>
                <a:gridCol w="955098"/>
                <a:gridCol w="1091539"/>
                <a:gridCol w="1305948"/>
                <a:gridCol w="1037938"/>
                <a:gridCol w="1271839"/>
                <a:gridCol w="1271839"/>
              </a:tblGrid>
              <a:tr h="106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2011.0</a:t>
                      </a:r>
                      <a:r>
                        <a:rPr lang="mn-MN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2012.03</a:t>
                      </a:r>
                      <a:r>
                        <a:rPr lang="mn-MN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2013.0</a:t>
                      </a:r>
                      <a:r>
                        <a:rPr lang="mn-MN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2014.0</a:t>
                      </a:r>
                      <a:r>
                        <a:rPr lang="mn-MN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2015.0</a:t>
                      </a:r>
                      <a:r>
                        <a:rPr lang="mn-MN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25564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Бүгд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329545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352381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434982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459639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524952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564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   Ботго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4871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4761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5144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5564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   Унага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9921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9152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14191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16126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17733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564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   Тугал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8213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9115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11620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13547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15869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5564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   Хурга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147966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166456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199843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215690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248813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   Ишиг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158574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162897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204184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208847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236868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2334" name="TextBox 14"/>
          <p:cNvSpPr txBox="1">
            <a:spLocks noChangeArrowheads="1"/>
          </p:cNvSpPr>
          <p:nvPr/>
        </p:nvSpPr>
        <p:spPr bwMode="auto">
          <a:xfrm>
            <a:off x="1905000" y="3276600"/>
            <a:ext cx="632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</a:rPr>
              <a:t>Том малын зүй бус хорогдол, </a:t>
            </a:r>
            <a:r>
              <a:rPr lang="mn-MN" altLang="en-US" sz="1200" b="1" dirty="0" smtClean="0">
                <a:latin typeface="Arial" charset="0"/>
              </a:rPr>
              <a:t>2011-2015 </a:t>
            </a:r>
            <a:r>
              <a:rPr lang="mn-MN" altLang="en-US" sz="1200" b="1" dirty="0">
                <a:latin typeface="Arial" charset="0"/>
              </a:rPr>
              <a:t>оны  </a:t>
            </a:r>
            <a:r>
              <a:rPr lang="mn-MN" altLang="en-US" sz="1200" b="1" dirty="0" smtClean="0">
                <a:latin typeface="Arial" charset="0"/>
              </a:rPr>
              <a:t>6-р </a:t>
            </a:r>
            <a:r>
              <a:rPr lang="mn-MN" altLang="en-US" sz="1200" b="1" dirty="0">
                <a:latin typeface="Arial" charset="0"/>
              </a:rPr>
              <a:t>сарын байдлаар, толгой</a:t>
            </a:r>
            <a:endParaRPr lang="en-US" altLang="en-US" sz="1200" b="1" dirty="0"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1066800" y="3124200"/>
            <a:ext cx="77724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3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2895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Chart 22"/>
          <p:cNvGraphicFramePr/>
          <p:nvPr/>
        </p:nvGraphicFramePr>
        <p:xfrm>
          <a:off x="1295400" y="3657600"/>
          <a:ext cx="73152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 b="1">
                <a:latin typeface="Arial" charset="0"/>
              </a:rPr>
              <a:t>Аж үйлдвэрийн салбарын нийт үйлдвэрлэл</a:t>
            </a:r>
            <a:r>
              <a:rPr lang="mn-MN" altLang="en-US" sz="1200" b="1">
                <a:latin typeface="Arial" charset="0"/>
              </a:rPr>
              <a:t>т,</a:t>
            </a:r>
            <a:r>
              <a:rPr lang="en-US" altLang="en-US" sz="1200" b="1">
                <a:latin typeface="Arial" charset="0"/>
              </a:rPr>
              <a:t> </a:t>
            </a:r>
            <a:r>
              <a:rPr lang="mn-MN" altLang="en-US" sz="1200" b="1">
                <a:latin typeface="Arial" charset="0"/>
              </a:rPr>
              <a:t>борлуулалт, оны үнээр, сая төгрөг</a:t>
            </a:r>
            <a:endParaRPr lang="en-US" altLang="en-US" sz="1200"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25" y="1800225"/>
            <a:ext cx="63404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371600" y="2057400"/>
            <a:ext cx="7620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салбарт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оны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сард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оны үнээр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5633.1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бүтээгдэхүүн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үйлдвэрлэж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5180.1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бүтээгдэхүүнийг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зах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зээлд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борлууллаа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 Өмнөх оны мөн үетэй харьцуулахад нийт бүтээгдэхүүн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1.4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хувь, борлуулалт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32.1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хувиар буурсан байна.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ахуйн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нэгжийн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хариуцлагын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хэлбэрээр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авч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үзвэл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улсын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газар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87.6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компани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6.5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хоршоо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0,5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өрхийн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ахуй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5.4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тус тус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үйлдвэрлэжээ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 b="1" dirty="0" err="1">
                <a:latin typeface="Arial" charset="0"/>
              </a:rPr>
              <a:t>Аж</a:t>
            </a:r>
            <a:r>
              <a:rPr lang="en-US" altLang="en-US" sz="1200" b="1" dirty="0">
                <a:latin typeface="Arial" charset="0"/>
              </a:rPr>
              <a:t> </a:t>
            </a:r>
            <a:r>
              <a:rPr lang="en-US" altLang="en-US" sz="1200" b="1" dirty="0" err="1">
                <a:latin typeface="Arial" charset="0"/>
              </a:rPr>
              <a:t>үйлдвэрийн</a:t>
            </a:r>
            <a:r>
              <a:rPr lang="en-US" altLang="en-US" sz="1200" b="1" dirty="0">
                <a:latin typeface="Arial" charset="0"/>
              </a:rPr>
              <a:t> </a:t>
            </a:r>
            <a:r>
              <a:rPr lang="en-US" altLang="en-US" sz="1200" b="1" dirty="0" err="1">
                <a:latin typeface="Arial" charset="0"/>
              </a:rPr>
              <a:t>салбарын</a:t>
            </a:r>
            <a:r>
              <a:rPr lang="en-US" altLang="en-US" sz="1200" b="1" dirty="0">
                <a:latin typeface="Arial" charset="0"/>
              </a:rPr>
              <a:t> </a:t>
            </a:r>
            <a:r>
              <a:rPr lang="en-US" altLang="en-US" sz="1200" b="1" dirty="0" err="1">
                <a:latin typeface="Arial" charset="0"/>
              </a:rPr>
              <a:t>нийт</a:t>
            </a:r>
            <a:r>
              <a:rPr lang="en-US" altLang="en-US" sz="1200" b="1" dirty="0">
                <a:latin typeface="Arial" charset="0"/>
              </a:rPr>
              <a:t> </a:t>
            </a:r>
            <a:r>
              <a:rPr lang="en-US" altLang="en-US" sz="1200" b="1" dirty="0" err="1">
                <a:latin typeface="Arial" charset="0"/>
              </a:rPr>
              <a:t>үйлдвэрлэл</a:t>
            </a:r>
            <a:r>
              <a:rPr lang="mn-MN" altLang="en-US" sz="1200" b="1" dirty="0">
                <a:latin typeface="Arial" charset="0"/>
              </a:rPr>
              <a:t>т, дэд салбараар, оны үнээр, сая төгрөг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3525" y="1663700"/>
            <a:ext cx="707707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606894210"/>
              </p:ext>
            </p:extLst>
          </p:nvPr>
        </p:nvGraphicFramePr>
        <p:xfrm>
          <a:off x="685800" y="3962400"/>
          <a:ext cx="3710260" cy="273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357445"/>
          <a:ext cx="7696202" cy="2452555"/>
        </p:xfrm>
        <a:graphic>
          <a:graphicData uri="http://schemas.openxmlformats.org/drawingml/2006/table">
            <a:tbl>
              <a:tblPr/>
              <a:tblGrid>
                <a:gridCol w="2743200"/>
                <a:gridCol w="798692"/>
                <a:gridCol w="830862"/>
                <a:gridCol w="830862"/>
                <a:gridCol w="830862"/>
                <a:gridCol w="830862"/>
                <a:gridCol w="830862"/>
              </a:tblGrid>
              <a:tr h="340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Arial"/>
                        </a:rPr>
                        <a:t>2011.06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Arial"/>
                        </a:rPr>
                        <a:t>2012.06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Arial"/>
                        </a:rPr>
                        <a:t>2013.06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Arial"/>
                        </a:rPr>
                        <a:t>2014.06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2015.06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686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Arial"/>
                        </a:rPr>
                        <a:t>1. Шуудан, холбоо үйлчилгээний орлого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сая.төг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167.0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218.1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latin typeface="Arial"/>
                        </a:rPr>
                        <a:t>2. Телефон яриа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мян.мин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526.5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296.9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3. Телефон цэг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978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>
                          <a:latin typeface="Arial"/>
                        </a:rPr>
                        <a:t>4.Бичиг захидал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мян.шир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6.6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>
                          <a:latin typeface="Arial"/>
                        </a:rPr>
                        <a:t>5. Илгээмж боодол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шир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253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>
                          <a:latin typeface="Arial"/>
                        </a:rPr>
                        <a:t>6. Буухиа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шир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>
                          <a:latin typeface="Arial"/>
                        </a:rPr>
                        <a:t>7. Факс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шир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5042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049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>
                          <a:latin typeface="Arial"/>
                        </a:rPr>
                        <a:t>8. Шуудангаар зорчигчийн тоо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1111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>
                          <a:latin typeface="Arial"/>
                        </a:rPr>
                        <a:t>9. Хамрагдсан нэгж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 dirty="0">
                          <a:latin typeface="Arial"/>
                        </a:rPr>
                        <a:t>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Тээвэр, холбоо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838200" y="1018401"/>
            <a:ext cx="7696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altLang="en-US" sz="1200" b="1" dirty="0" smtClean="0">
                <a:latin typeface="Arial" charset="0"/>
              </a:rPr>
              <a:t>Холбооны салбарын үзүүлэлтүүд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419600" y="4419598"/>
          <a:ext cx="4191001" cy="1752602"/>
        </p:xfrm>
        <a:graphic>
          <a:graphicData uri="http://schemas.openxmlformats.org/drawingml/2006/table">
            <a:tbl>
              <a:tblPr/>
              <a:tblGrid>
                <a:gridCol w="1712159"/>
                <a:gridCol w="747716"/>
                <a:gridCol w="577042"/>
                <a:gridCol w="577042"/>
                <a:gridCol w="577042"/>
              </a:tblGrid>
              <a:tr h="356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2013.0</a:t>
                      </a:r>
                      <a:r>
                        <a:rPr lang="mn-MN" sz="11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2014.0</a:t>
                      </a:r>
                      <a:r>
                        <a:rPr lang="mn-MN" sz="11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2015.0</a:t>
                      </a:r>
                      <a:r>
                        <a:rPr lang="mn-MN" sz="11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802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1. Ачаа эргэлт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мян.тн.км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10424.0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8280.0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6226.0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2. Тээсэн ачаа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мян.тн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50.1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31.9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28.3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802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3. Зорчигч эргэлт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мян.хүн км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161.0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685.0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544.0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4. Зорчигчын 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мян.хүн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30.5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23.2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5. Орлого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сая.төг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2093.5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3730.3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3275.8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latin typeface="Arial"/>
                        </a:rPr>
                        <a:t>6. Хамрагдсан нэгж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 dirty="0">
                          <a:latin typeface="Arial"/>
                        </a:rPr>
                        <a:t>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876800" y="4066401"/>
            <a:ext cx="419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altLang="en-US" sz="1200" b="1" dirty="0" smtClean="0">
                <a:latin typeface="Arial" charset="0"/>
              </a:rPr>
              <a:t>Тээврийн салбарын үзүүлэлтүүд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088757" y="5217043"/>
            <a:ext cx="2514600" cy="5314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838200" y="3960811"/>
            <a:ext cx="7696200" cy="3084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7" name="Picture 1" descr="\\davaa-pc\Users\Public\Documents\2014 ONII BULLETEN\logo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100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sz="2000" b="1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Барилга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2667000" y="1066800"/>
            <a:ext cx="518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err="1">
                <a:latin typeface="Arial" charset="0"/>
              </a:rPr>
              <a:t>Барилга</a:t>
            </a:r>
            <a:r>
              <a:rPr lang="en-US" altLang="en-US" sz="1600" b="1" dirty="0">
                <a:latin typeface="Arial" charset="0"/>
              </a:rPr>
              <a:t> </a:t>
            </a:r>
            <a:r>
              <a:rPr lang="en-US" altLang="en-US" sz="1600" b="1" dirty="0" err="1">
                <a:latin typeface="Arial" charset="0"/>
              </a:rPr>
              <a:t>угсралт</a:t>
            </a:r>
            <a:r>
              <a:rPr lang="en-US" altLang="en-US" sz="1600" b="1" dirty="0">
                <a:latin typeface="Arial" charset="0"/>
              </a:rPr>
              <a:t>, </a:t>
            </a:r>
            <a:r>
              <a:rPr lang="en-US" altLang="en-US" sz="1600" b="1" dirty="0" err="1">
                <a:latin typeface="Arial" charset="0"/>
              </a:rPr>
              <a:t>их</a:t>
            </a:r>
            <a:r>
              <a:rPr lang="en-US" altLang="en-US" sz="1600" b="1" dirty="0">
                <a:latin typeface="Arial" charset="0"/>
              </a:rPr>
              <a:t> </a:t>
            </a:r>
            <a:r>
              <a:rPr lang="en-US" altLang="en-US" sz="1600" b="1" dirty="0" err="1">
                <a:latin typeface="Arial" charset="0"/>
              </a:rPr>
              <a:t>засварын</a:t>
            </a:r>
            <a:r>
              <a:rPr lang="en-US" altLang="en-US" sz="1600" b="1" dirty="0">
                <a:latin typeface="Arial" charset="0"/>
              </a:rPr>
              <a:t> </a:t>
            </a:r>
            <a:r>
              <a:rPr lang="en-US" altLang="en-US" sz="1600" b="1" dirty="0" err="1">
                <a:latin typeface="Arial" charset="0"/>
              </a:rPr>
              <a:t>ажил</a:t>
            </a:r>
            <a:r>
              <a:rPr lang="en-US" altLang="en-US" sz="1600" b="1" dirty="0">
                <a:latin typeface="Arial" charset="0"/>
              </a:rPr>
              <a:t>, </a:t>
            </a:r>
            <a:r>
              <a:rPr lang="mn-MN" altLang="en-US" sz="1600" b="1" dirty="0">
                <a:latin typeface="Arial" charset="0"/>
              </a:rPr>
              <a:t>сая төгрөг</a:t>
            </a:r>
            <a:endParaRPr lang="en-US" altLang="en-US" sz="1600" dirty="0"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7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1219200" y="4953000"/>
            <a:ext cx="762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201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сарын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байдлаар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23,7 тэрбум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шинэ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барилга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өргөтгөл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шинэчлэлт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их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засварын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ажил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гдэж байн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а. Барилга угсралт их засварын ажлын хэмжээ өмнөх оны мөн үеэс 7,3 хувиар буурсан байна.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524000"/>
            <a:ext cx="65532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50467D-0762-4036-8966-7A8BB8753FAB}" type="slidenum">
              <a:rPr lang="en-US" altLang="en-US" smtClean="0">
                <a:cs typeface="Arial" charset="0"/>
              </a:rPr>
              <a:pPr/>
              <a:t>18</a:t>
            </a:fld>
            <a:endParaRPr lang="en-US" altLang="en-US" smtClean="0">
              <a:cs typeface="Arial" charset="0"/>
            </a:endParaRPr>
          </a:p>
        </p:txBody>
      </p:sp>
      <p:pic>
        <p:nvPicPr>
          <p:cNvPr id="18435" name="Picture 2" descr="D:\2013\12. December 2013\display1.jpg"/>
          <p:cNvPicPr>
            <a:picLocks noChangeAspect="1" noChangeArrowheads="1"/>
          </p:cNvPicPr>
          <p:nvPr/>
        </p:nvPicPr>
        <p:blipFill>
          <a:blip r:embed="rId3" cstate="print"/>
          <a:srcRect l="23940" t="30411" r="23524" b="47458"/>
          <a:stretch>
            <a:fillRect/>
          </a:stretch>
        </p:blipFill>
        <p:spPr bwMode="auto">
          <a:xfrm>
            <a:off x="1066800" y="838200"/>
            <a:ext cx="71628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D:\2013\12. December 2013\display1.jpg"/>
          <p:cNvPicPr>
            <a:picLocks noChangeAspect="1" noChangeArrowheads="1"/>
          </p:cNvPicPr>
          <p:nvPr/>
        </p:nvPicPr>
        <p:blipFill>
          <a:blip r:embed="rId3" cstate="print"/>
          <a:srcRect l="23940" t="71233" r="23524" b="12997"/>
          <a:stretch>
            <a:fillRect/>
          </a:stretch>
        </p:blipFill>
        <p:spPr bwMode="auto">
          <a:xfrm>
            <a:off x="1143000" y="472440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stat.eegii\Desktop\өахаөхаөх.jpg"/>
          <p:cNvPicPr>
            <a:picLocks noChangeAspect="1" noChangeArrowheads="1"/>
          </p:cNvPicPr>
          <p:nvPr/>
        </p:nvPicPr>
        <p:blipFill>
          <a:blip r:embed="rId4" cstate="print"/>
          <a:srcRect t="6154" b="7692"/>
          <a:stretch>
            <a:fillRect/>
          </a:stretch>
        </p:blipFill>
        <p:spPr bwMode="auto">
          <a:xfrm>
            <a:off x="1123950" y="3724275"/>
            <a:ext cx="7181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1371600" y="2751138"/>
            <a:ext cx="716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u="sng">
                <a:solidFill>
                  <a:srgbClr val="3366CC"/>
                </a:solidFill>
              </a:rPr>
              <a:t>http://dornogovi.nso.mn/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Хүн ам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42975" y="45720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7" name="Picture 2" descr="D:\SARIIN MEDEE\Hevleliin baga hural\2013.12\Information icon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39896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1295400" y="990600"/>
            <a:ext cx="678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sz="1200" b="1" dirty="0">
                <a:latin typeface="Arial" charset="0"/>
              </a:rPr>
              <a:t>Төрөлт, нас баралт, хүн амын цэвэр өсөлт, жил бүрийн </a:t>
            </a:r>
            <a:r>
              <a:rPr lang="mn-MN" sz="1200" b="1" dirty="0" smtClean="0">
                <a:latin typeface="Arial" charset="0"/>
              </a:rPr>
              <a:t>6-р </a:t>
            </a:r>
            <a:r>
              <a:rPr lang="mn-MN" sz="1200" b="1" dirty="0">
                <a:latin typeface="Arial" charset="0"/>
              </a:rPr>
              <a:t>сарын байдлаар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4921478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>
              <a:tabLst>
                <a:tab pos="2743200" algn="ctr"/>
                <a:tab pos="5486400" algn="r"/>
              </a:tabLst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Эрүүл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мэндийн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газраас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эрхлэн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гаргадаг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мэдээгээр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2015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эхний 6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сард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795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хүүхэд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шинээр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мэндэлж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1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44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нас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баржээ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амын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цэвэр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өсөлт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651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болж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2014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мөн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үеийнхээс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9.7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буюу 107-оор нэмэгдлээ.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1000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хүнд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ногдох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төрөлт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12.4,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нас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баралт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2.3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байгаа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ө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мнөх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мөн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үетэй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харьцуулахад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төрөлт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0.6 пунктээр нэмэгдэж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нас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баралт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0.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пунктээр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буурсан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6932" y="1447801"/>
            <a:ext cx="5766867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36576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1219200"/>
            <a:ext cx="0" cy="51054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>
                <a:latin typeface="Arial" charset="0"/>
                <a:cs typeface="Tahoma" pitchFamily="34" charset="0"/>
              </a:rPr>
              <a:t>Хөдөлмөрийн хэлтэст  бүртгэлтэй ажил хайгч иргэд , хүйсээр, оноор </a:t>
            </a:r>
            <a:endParaRPr lang="en-US" altLang="en-US" sz="1200" b="1">
              <a:latin typeface="Arial" charset="0"/>
              <a:cs typeface="Tahoma" pitchFamily="34" charset="0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004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762000" y="3657600"/>
            <a:ext cx="739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>
                <a:latin typeface="Arial" charset="0"/>
                <a:cs typeface="Tahoma" pitchFamily="34" charset="0"/>
              </a:rPr>
              <a:t>Бүртгэлтэй ажил хайгч иргэд</a:t>
            </a:r>
            <a:r>
              <a:rPr lang="en-US" altLang="en-US" sz="1200" b="1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>
                <a:latin typeface="Arial" charset="0"/>
                <a:cs typeface="Tahoma" pitchFamily="34" charset="0"/>
              </a:rPr>
              <a:t> боловсролын түвшнээр</a:t>
            </a:r>
            <a:endParaRPr lang="en-US" altLang="en-US" sz="1200" b="1">
              <a:latin typeface="Arial" charset="0"/>
              <a:cs typeface="Tahoma" pitchFamily="34" charset="0"/>
            </a:endParaRPr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4953000" y="990600"/>
            <a:ext cx="4191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sz="1100" b="1">
                <a:latin typeface="Arial" charset="0"/>
              </a:rPr>
              <a:t> АЖИЛД ЗУУЧИЛСАН ИРГЭД,  насны ангилалаар  </a:t>
            </a:r>
            <a:endParaRPr lang="en-US" altLang="en-US" sz="1100" b="1">
              <a:latin typeface="Arial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19200"/>
            <a:ext cx="3886200" cy="2362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2000" y="3048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1451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144780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+ 26.1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295400"/>
            <a:ext cx="3777740" cy="2286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8153400" y="160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389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3886201"/>
            <a:ext cx="512445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458200" cy="401638"/>
          </a:xfrm>
          <a:solidFill>
            <a:srgbClr val="996600"/>
          </a:solidFill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066800"/>
          <a:ext cx="6159501" cy="381000"/>
        </p:xfrm>
        <a:graphic>
          <a:graphicData uri="http://schemas.openxmlformats.org/drawingml/2006/table">
            <a:tbl>
              <a:tblPr/>
              <a:tblGrid>
                <a:gridCol w="5423852"/>
                <a:gridCol w="735649"/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1" i="0" u="none" strike="noStrike" dirty="0" smtClean="0">
                          <a:latin typeface="Arial"/>
                        </a:rPr>
                        <a:t>    АЖИЛГҮЙ </a:t>
                      </a:r>
                      <a:r>
                        <a:rPr lang="mn-MN" sz="1100" b="1" i="0" u="none" strike="noStrike" dirty="0">
                          <a:latin typeface="Arial"/>
                        </a:rPr>
                        <a:t>ИРГЭДИЙН ТОО, </a:t>
                      </a:r>
                      <a:r>
                        <a:rPr lang="mn-MN" sz="1100" b="1" i="0" u="none" strike="noStrike" dirty="0" smtClean="0">
                          <a:latin typeface="Arial"/>
                        </a:rPr>
                        <a:t>сумаар </a:t>
                      </a:r>
                      <a:endParaRPr lang="mn-MN" sz="11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5791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990600" y="6019800"/>
            <a:ext cx="76962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0" y="1066800"/>
          <a:ext cx="4038600" cy="304801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304801">
                <a:tc>
                  <a:txBody>
                    <a:bodyPr/>
                    <a:lstStyle/>
                    <a:p>
                      <a:pPr algn="ctr" fontAlgn="b"/>
                      <a:r>
                        <a:rPr lang="mn-MN" sz="1100" b="1" i="0" u="none" strike="noStrike" dirty="0" smtClean="0">
                          <a:latin typeface="Arial"/>
                        </a:rPr>
                        <a:t>АЖЛЫН </a:t>
                      </a:r>
                      <a:r>
                        <a:rPr lang="mn-MN" sz="1100" b="1" i="0" u="none" strike="noStrike" dirty="0">
                          <a:latin typeface="Arial"/>
                        </a:rPr>
                        <a:t>БАЙРНЫ ЗАХИАЛГА, ажил, мэргэжлийн ангилал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858000" y="6096000"/>
            <a:ext cx="7620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118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8800" y="6096000"/>
            <a:ext cx="7620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1451</a:t>
            </a:r>
            <a:endParaRPr lang="en-US" dirty="0"/>
          </a:p>
        </p:txBody>
      </p:sp>
      <p:graphicFrame>
        <p:nvGraphicFramePr>
          <p:cNvPr id="18" name="Chart 17"/>
          <p:cNvGraphicFramePr/>
          <p:nvPr/>
        </p:nvGraphicFramePr>
        <p:xfrm>
          <a:off x="762000" y="1524000"/>
          <a:ext cx="4495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447800"/>
            <a:ext cx="45720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17"/>
          <p:cNvSpPr txBox="1">
            <a:spLocks noChangeArrowheads="1"/>
          </p:cNvSpPr>
          <p:nvPr/>
        </p:nvSpPr>
        <p:spPr bwMode="auto">
          <a:xfrm>
            <a:off x="1066800" y="9144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sz="1200" b="1" dirty="0">
                <a:solidFill>
                  <a:srgbClr val="0070C0"/>
                </a:solidFill>
                <a:latin typeface="Arial" charset="0"/>
              </a:rPr>
              <a:t>Эмнэлэгт эмчлүүлсэн хүний тоо, амбулторын үзлэгийн тоо</a:t>
            </a:r>
            <a:endParaRPr lang="en-US" sz="12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151" name="TextBox 17"/>
          <p:cNvSpPr txBox="1">
            <a:spLocks noChangeArrowheads="1"/>
          </p:cNvSpPr>
          <p:nvPr/>
        </p:nvSpPr>
        <p:spPr bwMode="auto">
          <a:xfrm>
            <a:off x="5029200" y="1066800"/>
            <a:ext cx="358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sz="1200" b="1" dirty="0">
                <a:solidFill>
                  <a:srgbClr val="0070C0"/>
                </a:solidFill>
                <a:latin typeface="Arial" charset="0"/>
              </a:rPr>
              <a:t>Эндсэн хүүхдийн тоо</a:t>
            </a:r>
            <a:endParaRPr lang="en-US" sz="12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1905000" y="4191000"/>
            <a:ext cx="533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mn-MN" sz="1200" b="1" dirty="0">
                <a:solidFill>
                  <a:srgbClr val="0070C0"/>
                </a:solidFill>
                <a:latin typeface="Arial" charset="0"/>
              </a:rPr>
              <a:t>Бүртгэгдсэн халдварт өвчний тоо, жил бүрийн </a:t>
            </a:r>
            <a:r>
              <a:rPr lang="mn-MN" sz="1200" b="1" dirty="0" smtClean="0">
                <a:solidFill>
                  <a:srgbClr val="0070C0"/>
                </a:solidFill>
                <a:latin typeface="Arial" charset="0"/>
              </a:rPr>
              <a:t>6-р </a:t>
            </a:r>
            <a:r>
              <a:rPr lang="mn-MN" sz="1200" b="1" dirty="0">
                <a:solidFill>
                  <a:srgbClr val="0070C0"/>
                </a:solidFill>
                <a:latin typeface="Arial" charset="0"/>
              </a:rPr>
              <a:t>сарын байдлаар</a:t>
            </a:r>
            <a:endParaRPr lang="en-US" sz="1200" b="1" dirty="0">
              <a:solidFill>
                <a:srgbClr val="0070C0"/>
              </a:solidFill>
              <a:latin typeface="Arial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5181600" y="1447800"/>
          <a:ext cx="3162300" cy="210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Isosceles Triangle 14"/>
          <p:cNvSpPr/>
          <p:nvPr/>
        </p:nvSpPr>
        <p:spPr bwMode="auto">
          <a:xfrm flipV="1">
            <a:off x="7162800" y="4419600"/>
            <a:ext cx="152400" cy="381000"/>
          </a:xfrm>
          <a:prstGeom prst="triangle">
            <a:avLst/>
          </a:prstGeom>
          <a:solidFill>
            <a:srgbClr val="0070C0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8288" tIns="0" rIns="0" bIns="0" rtlCol="0" anchor="ctr" upright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>
              <a:solidFill>
                <a:srgbClr val="92D05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391400" y="4419600"/>
            <a:ext cx="1143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-4,6%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733800" y="1752600"/>
            <a:ext cx="9906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-8,3%</a:t>
            </a:r>
          </a:p>
          <a:p>
            <a:pPr algn="ctr"/>
            <a:r>
              <a:rPr lang="mn-MN" dirty="0" smtClean="0"/>
              <a:t>-1,4%</a:t>
            </a:r>
            <a:endParaRPr lang="en-US" dirty="0"/>
          </a:p>
        </p:txBody>
      </p:sp>
      <p:graphicFrame>
        <p:nvGraphicFramePr>
          <p:cNvPr id="18" name="Chart 17"/>
          <p:cNvGraphicFramePr/>
          <p:nvPr/>
        </p:nvGraphicFramePr>
        <p:xfrm>
          <a:off x="685800" y="1447800"/>
          <a:ext cx="3810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4953000" y="1447800"/>
          <a:ext cx="4191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2286000" y="4495800"/>
          <a:ext cx="47244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76800" y="9144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0" y="1143000"/>
          <a:ext cx="4059174" cy="487680"/>
        </p:xfrm>
        <a:graphic>
          <a:graphicData uri="http://schemas.openxmlformats.org/drawingml/2006/table">
            <a:tbl>
              <a:tblPr/>
              <a:tblGrid>
                <a:gridCol w="4059174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>
                          <a:latin typeface="Arial"/>
                        </a:rPr>
                        <a:t>Нийгмийн даатгалын </a:t>
                      </a:r>
                      <a:r>
                        <a:rPr lang="mn-MN" sz="1600" b="1" i="0" u="none" strike="noStrike" dirty="0" smtClean="0">
                          <a:latin typeface="Arial"/>
                        </a:rPr>
                        <a:t>сангийн</a:t>
                      </a:r>
                      <a:endParaRPr lang="en-US" sz="1600" b="1" i="0" u="none" strike="noStrike" dirty="0" smtClean="0">
                        <a:latin typeface="Arial"/>
                      </a:endParaRPr>
                    </a:p>
                    <a:p>
                      <a:pPr algn="ctr" fontAlgn="ctr"/>
                      <a:r>
                        <a:rPr lang="mn-MN" sz="1600" b="1" i="0" u="none" strike="noStrike" dirty="0" smtClean="0">
                          <a:latin typeface="Arial"/>
                        </a:rPr>
                        <a:t>орлого, </a:t>
                      </a:r>
                      <a:r>
                        <a:rPr lang="mn-MN" sz="1600" b="1" i="0" u="none" strike="noStrike" dirty="0">
                          <a:latin typeface="Arial"/>
                        </a:rPr>
                        <a:t>сая.төг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4953000" y="1143000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mn-MN" sz="1600" b="1" dirty="0">
                <a:latin typeface="Arial" charset="0"/>
              </a:rPr>
              <a:t>Нийгмийн даатгалын </a:t>
            </a:r>
            <a:r>
              <a:rPr lang="mn-MN" sz="1600" b="1" dirty="0" smtClean="0">
                <a:latin typeface="Arial" charset="0"/>
              </a:rPr>
              <a:t>сангийн</a:t>
            </a:r>
            <a:endParaRPr lang="en-US" sz="1600" b="1" dirty="0" smtClean="0">
              <a:latin typeface="Arial" charset="0"/>
            </a:endParaRPr>
          </a:p>
          <a:p>
            <a:pPr algn="ctr" fontAlgn="ctr"/>
            <a:r>
              <a:rPr lang="mn-MN" sz="1600" b="1" dirty="0" smtClean="0">
                <a:latin typeface="Arial" charset="0"/>
              </a:rPr>
              <a:t> </a:t>
            </a:r>
            <a:r>
              <a:rPr lang="mn-MN" sz="1600" b="1" dirty="0">
                <a:latin typeface="Arial" charset="0"/>
              </a:rPr>
              <a:t>зарлага, сая.төг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0198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876800" y="32004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71800" y="5943600"/>
            <a:ext cx="12192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10 728.6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91400" y="5943600"/>
            <a:ext cx="12192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14 987.5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5943600"/>
            <a:ext cx="1143000" cy="304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11 327.8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3297" y="5725597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78905" y="5974080"/>
            <a:ext cx="1219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12 951.1</a:t>
            </a:r>
            <a:endParaRPr lang="en-US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752600"/>
            <a:ext cx="403859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828800"/>
            <a:ext cx="4191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76800" y="1295400"/>
            <a:ext cx="19050" cy="23622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766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876800" y="36576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2000" y="1143000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mn-MN" sz="1600" b="1" dirty="0" smtClean="0">
                <a:latin typeface="Arial"/>
              </a:rPr>
              <a:t>Нийгмийн халамжийн үйлчилгээнд хамрагдсан хүний тоо </a:t>
            </a:r>
            <a:endParaRPr lang="mn-MN" sz="1600" b="1" dirty="0"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11430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mn-MN" sz="1600" b="1" dirty="0" smtClean="0">
                <a:latin typeface="Arial"/>
              </a:rPr>
              <a:t>Олгосон тэтгэвэр, тэтгэмжийн хэмжээ,төрлөөр  </a:t>
            </a:r>
            <a:r>
              <a:rPr lang="mn-MN" sz="1400" b="1" dirty="0" smtClean="0">
                <a:latin typeface="Arial"/>
              </a:rPr>
              <a:t>сая. төг </a:t>
            </a:r>
            <a:endParaRPr lang="mn-MN" sz="1400" b="1" dirty="0"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5486400"/>
            <a:ext cx="9144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11 844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5562600"/>
            <a:ext cx="10668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2 509.3</a:t>
            </a:r>
            <a:endParaRPr lang="en-US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800" y="5486400"/>
            <a:ext cx="10668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11 885</a:t>
            </a:r>
            <a:endParaRPr lang="en-US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2800" y="5562600"/>
            <a:ext cx="9906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2 571.8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685800" y="1981200"/>
          <a:ext cx="3886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5181600" y="1905000"/>
          <a:ext cx="39624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9" name="TextBox 18"/>
          <p:cNvSpPr txBox="1">
            <a:spLocks noChangeArrowheads="1"/>
          </p:cNvSpPr>
          <p:nvPr/>
        </p:nvSpPr>
        <p:spPr bwMode="auto">
          <a:xfrm>
            <a:off x="2133600" y="4343400"/>
            <a:ext cx="556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sz="1200" b="1">
                <a:solidFill>
                  <a:srgbClr val="0070C0"/>
                </a:solidFill>
                <a:latin typeface="Arial" charset="0"/>
              </a:rPr>
              <a:t>Бүртгэгдсэн гэмт хэргийн тоо, </a:t>
            </a:r>
            <a:r>
              <a:rPr lang="en-US" sz="1200" b="1">
                <a:solidFill>
                  <a:srgbClr val="0070C0"/>
                </a:solidFill>
                <a:latin typeface="Arial" charset="0"/>
              </a:rPr>
              <a:t> </a:t>
            </a:r>
            <a:r>
              <a:rPr lang="mn-MN" sz="1200" b="1">
                <a:solidFill>
                  <a:srgbClr val="0070C0"/>
                </a:solidFill>
                <a:latin typeface="Arial" charset="0"/>
              </a:rPr>
              <a:t>үйлдэгдсэн цагаар </a:t>
            </a:r>
            <a:endParaRPr lang="en-US" sz="12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914400" y="1066800"/>
            <a:ext cx="3962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mn-MN" sz="1200" b="1" dirty="0">
                <a:solidFill>
                  <a:srgbClr val="0070C0"/>
                </a:solidFill>
                <a:latin typeface="Arial" charset="0"/>
              </a:rPr>
              <a:t>Гэмт хэргийн улмаас гэмтсэн, нас барсан хүний тоо</a:t>
            </a:r>
            <a:endParaRPr lang="en-US" sz="12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5029200" y="1066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mn-MN" sz="1200" b="1" dirty="0">
                <a:solidFill>
                  <a:srgbClr val="0070C0"/>
                </a:solidFill>
                <a:latin typeface="Arial" charset="0"/>
              </a:rPr>
              <a:t>Гэмт хэргийн улмаас учирсан хохирлын хэмжээ, сая,төг</a:t>
            </a:r>
            <a:endParaRPr lang="en-US" sz="1200" b="1" dirty="0">
              <a:solidFill>
                <a:srgbClr val="0070C0"/>
              </a:solidFill>
              <a:latin typeface="Arial" charset="0"/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609600" y="4572000"/>
          <a:ext cx="4800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8001000" y="2057400"/>
            <a:ext cx="11430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79,2</a:t>
            </a:r>
            <a:r>
              <a:rPr lang="mn-MN" sz="1600" dirty="0" smtClean="0">
                <a:solidFill>
                  <a:schemeClr val="accent6">
                    <a:lumMod val="75000"/>
                  </a:schemeClr>
                </a:solidFill>
              </a:rPr>
              <a:t>%  </a:t>
            </a:r>
            <a:r>
              <a:rPr lang="mn-MN" sz="1400" dirty="0" smtClean="0">
                <a:solidFill>
                  <a:schemeClr val="accent6">
                    <a:lumMod val="75000"/>
                  </a:schemeClr>
                </a:solidFill>
              </a:rPr>
              <a:t>төлөгдсөн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0" name="Chart 19"/>
          <p:cNvGraphicFramePr/>
          <p:nvPr/>
        </p:nvGraphicFramePr>
        <p:xfrm>
          <a:off x="914400" y="1524000"/>
          <a:ext cx="3733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5029200" y="1524000"/>
          <a:ext cx="3962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762000" y="4572000"/>
          <a:ext cx="35052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4343400" y="4572000"/>
          <a:ext cx="4648201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Мөнгө, Банк </a:t>
            </a: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5105400" y="2286000"/>
            <a:ext cx="3657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Х</a:t>
            </a:r>
            <a:r>
              <a:rPr lang="mn-MN" sz="1400" b="1" dirty="0">
                <a:solidFill>
                  <a:schemeClr val="tx2"/>
                </a:solidFill>
                <a:latin typeface="Arial" charset="0"/>
              </a:rPr>
              <a:t>адгаламж эзэмшигч, зээлдэгчийн тоо     </a:t>
            </a:r>
            <a:r>
              <a:rPr lang="eu-ES" sz="1400" b="1" dirty="0" smtClean="0">
                <a:solidFill>
                  <a:schemeClr val="tx2"/>
                </a:solidFill>
                <a:latin typeface="Arial" charset="0"/>
              </a:rPr>
              <a:t>2014-201</a:t>
            </a:r>
            <a:r>
              <a:rPr lang="en-US" sz="1400" b="1" dirty="0" smtClean="0">
                <a:solidFill>
                  <a:schemeClr val="tx2"/>
                </a:solidFill>
                <a:latin typeface="Arial" charset="0"/>
              </a:rPr>
              <a:t>5</a:t>
            </a:r>
            <a:r>
              <a:rPr lang="eu-ES" sz="14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он</a:t>
            </a:r>
            <a:r>
              <a:rPr lang="mn-MN" sz="1400" b="1" dirty="0">
                <a:solidFill>
                  <a:schemeClr val="tx2"/>
                </a:solidFill>
                <a:latin typeface="Arial" charset="0"/>
              </a:rPr>
              <a:t>ы</a:t>
            </a:r>
            <a:r>
              <a:rPr lang="en-US" sz="1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  <a:latin typeface="Arial" charset="0"/>
              </a:rPr>
              <a:t>6</a:t>
            </a:r>
            <a:r>
              <a:rPr lang="mn-MN" sz="1400" b="1" dirty="0" smtClean="0">
                <a:solidFill>
                  <a:schemeClr val="tx2"/>
                </a:solidFill>
                <a:latin typeface="Arial" charset="0"/>
              </a:rPr>
              <a:t>-р </a:t>
            </a:r>
            <a:r>
              <a:rPr lang="mn-MN" sz="1400" b="1" dirty="0">
                <a:solidFill>
                  <a:schemeClr val="tx2"/>
                </a:solidFill>
                <a:latin typeface="Arial" charset="0"/>
              </a:rPr>
              <a:t>сарын байдлаар </a:t>
            </a:r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, мян.хүн</a:t>
            </a:r>
          </a:p>
        </p:txBody>
      </p:sp>
      <p:sp>
        <p:nvSpPr>
          <p:cNvPr id="9221" name="Rectangle 17"/>
          <p:cNvSpPr>
            <a:spLocks noChangeArrowheads="1"/>
          </p:cNvSpPr>
          <p:nvPr/>
        </p:nvSpPr>
        <p:spPr bwMode="auto">
          <a:xfrm>
            <a:off x="990600" y="2286000"/>
            <a:ext cx="3886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Х</a:t>
            </a:r>
            <a:r>
              <a:rPr lang="mn-MN" sz="1400" b="1" dirty="0">
                <a:solidFill>
                  <a:schemeClr val="tx2"/>
                </a:solidFill>
                <a:latin typeface="Arial" charset="0"/>
              </a:rPr>
              <a:t>адгаламжийн үлдэгдэл, зээлийн өрийн үлдэгдэл </a:t>
            </a:r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u-ES" sz="1400" b="1" dirty="0" smtClean="0">
                <a:solidFill>
                  <a:schemeClr val="tx2"/>
                </a:solidFill>
                <a:latin typeface="Arial" charset="0"/>
              </a:rPr>
              <a:t>2014-201</a:t>
            </a:r>
            <a:r>
              <a:rPr lang="en-US" sz="1400" b="1" dirty="0" smtClean="0">
                <a:solidFill>
                  <a:schemeClr val="tx2"/>
                </a:solidFill>
                <a:latin typeface="Arial" charset="0"/>
              </a:rPr>
              <a:t>5</a:t>
            </a:r>
            <a:r>
              <a:rPr lang="eu-ES" sz="14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он</a:t>
            </a:r>
            <a:r>
              <a:rPr lang="mn-MN" sz="1400" b="1" dirty="0">
                <a:solidFill>
                  <a:schemeClr val="tx2"/>
                </a:solidFill>
                <a:latin typeface="Arial" charset="0"/>
              </a:rPr>
              <a:t>ы </a:t>
            </a:r>
            <a:r>
              <a:rPr lang="en-US" sz="1400" b="1" dirty="0" smtClean="0">
                <a:solidFill>
                  <a:schemeClr val="tx2"/>
                </a:solidFill>
                <a:latin typeface="Arial" charset="0"/>
              </a:rPr>
              <a:t>6</a:t>
            </a:r>
            <a:r>
              <a:rPr lang="mn-MN" sz="1400" b="1" dirty="0" smtClean="0">
                <a:solidFill>
                  <a:schemeClr val="tx2"/>
                </a:solidFill>
                <a:latin typeface="Arial" charset="0"/>
              </a:rPr>
              <a:t>-р </a:t>
            </a:r>
            <a:r>
              <a:rPr lang="mn-MN" sz="1400" b="1" dirty="0">
                <a:solidFill>
                  <a:schemeClr val="tx2"/>
                </a:solidFill>
                <a:latin typeface="Arial" charset="0"/>
              </a:rPr>
              <a:t>сарын байдлаар </a:t>
            </a:r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,сая.төг</a:t>
            </a:r>
            <a:endParaRPr lang="en-US" sz="1400" b="1" dirty="0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895601" y="4418012"/>
            <a:ext cx="4114800" cy="317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019800"/>
            <a:ext cx="4730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62000" y="1075120"/>
            <a:ext cx="82296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u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Иргэдийн мөнгөн хадгаламж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44.7</a:t>
            </a:r>
            <a:r>
              <a:rPr lang="eu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тэрбум төгрөг болж нэг хадгаламж эзэмшигч</a:t>
            </a:r>
            <a:r>
              <a:rPr lang="mn-MN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дэ</a:t>
            </a:r>
            <a:r>
              <a:rPr lang="eu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 дундажаар 669.4 мянган төгрөг, аймгийн нэг хүнд дундажаар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704.7</a:t>
            </a:r>
            <a:r>
              <a:rPr lang="eu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мянган төгрөгийн хадгаламж ногдож байна. Өмнөх оны мөн үетэй харьцуулахад хадгаламж эзэмшигчийн тоо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1.9 </a:t>
            </a:r>
            <a:r>
              <a:rPr lang="eu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хув</a:t>
            </a:r>
            <a:r>
              <a:rPr lang="mn-MN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иар буурч</a:t>
            </a:r>
            <a:r>
              <a:rPr lang="eu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хадгаламжийн үлдэгдэл 6</a:t>
            </a:r>
            <a:r>
              <a:rPr lang="mn-MN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хувиар өссөн байна. 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5029200" y="3048000"/>
          <a:ext cx="3810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838200" y="2895600"/>
          <a:ext cx="3886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15737</TotalTime>
  <Words>865</Words>
  <Application>Microsoft Office PowerPoint</Application>
  <PresentationFormat>On-screen Show (4:3)</PresentationFormat>
  <Paragraphs>256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ХҮН АМ, НИЙГМИЙН ҮЗҮҮЛЭЛТ - Хөдөлмөр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Batbuyan</dc:creator>
  <cp:lastModifiedBy>Eegii</cp:lastModifiedBy>
  <cp:revision>1300</cp:revision>
  <cp:lastPrinted>2014-01-15T09:10:55Z</cp:lastPrinted>
  <dcterms:created xsi:type="dcterms:W3CDTF">2011-11-16T04:07:02Z</dcterms:created>
  <dcterms:modified xsi:type="dcterms:W3CDTF">2015-07-08T09:40:05Z</dcterms:modified>
</cp:coreProperties>
</file>