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69" r:id="rId2"/>
    <p:sldId id="499" r:id="rId3"/>
    <p:sldId id="483" r:id="rId4"/>
    <p:sldId id="477" r:id="rId5"/>
    <p:sldId id="500" r:id="rId6"/>
    <p:sldId id="484" r:id="rId7"/>
    <p:sldId id="493" r:id="rId8"/>
    <p:sldId id="501" r:id="rId9"/>
    <p:sldId id="502" r:id="rId10"/>
    <p:sldId id="443" r:id="rId11"/>
    <p:sldId id="475" r:id="rId12"/>
    <p:sldId id="489" r:id="rId13"/>
    <p:sldId id="439" r:id="rId14"/>
    <p:sldId id="485" r:id="rId15"/>
    <p:sldId id="473" r:id="rId16"/>
    <p:sldId id="432" r:id="rId17"/>
  </p:sldIdLst>
  <p:sldSz cx="9144000" cy="6858000" type="screen4x3"/>
  <p:notesSz cx="6735763" cy="9869488"/>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2CA46B"/>
    <a:srgbClr val="25AB25"/>
    <a:srgbClr val="3366CC"/>
    <a:srgbClr val="0066CC"/>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79361" autoAdjust="0"/>
  </p:normalViewPr>
  <p:slideViewPr>
    <p:cSldViewPr>
      <p:cViewPr>
        <p:scale>
          <a:sx n="75" d="100"/>
          <a:sy n="75" d="100"/>
        </p:scale>
        <p:origin x="-84"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40" y="-84"/>
      </p:cViewPr>
      <p:guideLst>
        <p:guide orient="horz" pos="3109"/>
        <p:guide pos="21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h_uugii\Desktop\4-sar%202015\tantsuulga_5(2015)negtgel.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h_uugii\Desktop\4-sar%202015\uugii.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h_uugii\Desktop\4-sar%202015\uugii.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kh_uugii\Desktop\4-sar%202015\uugii.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kh_uugii\Desktop\4-sar%202015\uugii.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h_uugii\Desktop\4-sar%202015\uugii.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TSERENDORJ\Users\Public\2015%20ONII%20BULLETEN\4-sar%202015\tantsuulga_4(2015)negtg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TSERENDORJ\Users\Public\2015%20ONII%20BULLETEN\4-sar%202015\tantsuulga_4(2015)negtg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TSERENDORJ\Users\Public\2015%20ONII%20BULLETEN\4-sar%202015\tantsuulga_4(2015)negtge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h_uugii\Desktop\4-sar%202015\uugii.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kh_uugii\Desktop\4-sar%202015\uugi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h_uugii\Desktop\4-sar%202015\uugi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'negtgel '!$K$7</c:f>
              <c:strCache>
                <c:ptCount val="1"/>
                <c:pt idx="0">
                  <c:v>2011</c:v>
                </c:pt>
              </c:strCache>
            </c:strRef>
          </c:tx>
          <c:cat>
            <c:strRef>
              <c:f>'negtgel '!$J$8:$J$9</c:f>
              <c:strCache>
                <c:ptCount val="2"/>
                <c:pt idx="0">
                  <c:v>   - Төрсөн хүүхдийн тоо</c:v>
                </c:pt>
                <c:pt idx="1">
                  <c:v>   - Нас барсан хүний тоо </c:v>
                </c:pt>
              </c:strCache>
            </c:strRef>
          </c:cat>
          <c:val>
            <c:numRef>
              <c:f>'negtgel '!$K$8:$K$9</c:f>
              <c:numCache>
                <c:formatCode>General</c:formatCode>
                <c:ptCount val="2"/>
                <c:pt idx="0">
                  <c:v>394</c:v>
                </c:pt>
                <c:pt idx="1">
                  <c:v>114</c:v>
                </c:pt>
              </c:numCache>
            </c:numRef>
          </c:val>
        </c:ser>
        <c:ser>
          <c:idx val="1"/>
          <c:order val="1"/>
          <c:tx>
            <c:strRef>
              <c:f>'negtgel '!$L$7</c:f>
              <c:strCache>
                <c:ptCount val="1"/>
                <c:pt idx="0">
                  <c:v>2012</c:v>
                </c:pt>
              </c:strCache>
            </c:strRef>
          </c:tx>
          <c:cat>
            <c:strRef>
              <c:f>'negtgel '!$J$8:$J$9</c:f>
              <c:strCache>
                <c:ptCount val="2"/>
                <c:pt idx="0">
                  <c:v>   - Төрсөн хүүхдийн тоо</c:v>
                </c:pt>
                <c:pt idx="1">
                  <c:v>   - Нас барсан хүний тоо </c:v>
                </c:pt>
              </c:strCache>
            </c:strRef>
          </c:cat>
          <c:val>
            <c:numRef>
              <c:f>'negtgel '!$L$8:$L$9</c:f>
              <c:numCache>
                <c:formatCode>General</c:formatCode>
                <c:ptCount val="2"/>
                <c:pt idx="0">
                  <c:v>479</c:v>
                </c:pt>
                <c:pt idx="1">
                  <c:v>116</c:v>
                </c:pt>
              </c:numCache>
            </c:numRef>
          </c:val>
        </c:ser>
        <c:ser>
          <c:idx val="2"/>
          <c:order val="2"/>
          <c:tx>
            <c:strRef>
              <c:f>'negtgel '!$M$7</c:f>
              <c:strCache>
                <c:ptCount val="1"/>
                <c:pt idx="0">
                  <c:v>2013</c:v>
                </c:pt>
              </c:strCache>
            </c:strRef>
          </c:tx>
          <c:cat>
            <c:strRef>
              <c:f>'negtgel '!$J$8:$J$9</c:f>
              <c:strCache>
                <c:ptCount val="2"/>
                <c:pt idx="0">
                  <c:v>   - Төрсөн хүүхдийн тоо</c:v>
                </c:pt>
                <c:pt idx="1">
                  <c:v>   - Нас барсан хүний тоо </c:v>
                </c:pt>
              </c:strCache>
            </c:strRef>
          </c:cat>
          <c:val>
            <c:numRef>
              <c:f>'negtgel '!$M$8:$M$9</c:f>
              <c:numCache>
                <c:formatCode>General</c:formatCode>
                <c:ptCount val="2"/>
                <c:pt idx="0">
                  <c:v>488</c:v>
                </c:pt>
                <c:pt idx="1">
                  <c:v>104</c:v>
                </c:pt>
              </c:numCache>
            </c:numRef>
          </c:val>
        </c:ser>
        <c:ser>
          <c:idx val="3"/>
          <c:order val="3"/>
          <c:tx>
            <c:strRef>
              <c:f>'negtgel '!$N$7</c:f>
              <c:strCache>
                <c:ptCount val="1"/>
                <c:pt idx="0">
                  <c:v>2014</c:v>
                </c:pt>
              </c:strCache>
            </c:strRef>
          </c:tx>
          <c:cat>
            <c:strRef>
              <c:f>'negtgel '!$J$8:$J$9</c:f>
              <c:strCache>
                <c:ptCount val="2"/>
                <c:pt idx="0">
                  <c:v>   - Төрсөн хүүхдийн тоо</c:v>
                </c:pt>
                <c:pt idx="1">
                  <c:v>   - Нас барсан хүний тоо </c:v>
                </c:pt>
              </c:strCache>
            </c:strRef>
          </c:cat>
          <c:val>
            <c:numRef>
              <c:f>'negtgel '!$N$8:$N$9</c:f>
              <c:numCache>
                <c:formatCode>General</c:formatCode>
                <c:ptCount val="2"/>
                <c:pt idx="0">
                  <c:v>492</c:v>
                </c:pt>
                <c:pt idx="1">
                  <c:v>127</c:v>
                </c:pt>
              </c:numCache>
            </c:numRef>
          </c:val>
        </c:ser>
        <c:ser>
          <c:idx val="4"/>
          <c:order val="4"/>
          <c:tx>
            <c:strRef>
              <c:f>'negtgel '!$O$7</c:f>
              <c:strCache>
                <c:ptCount val="1"/>
                <c:pt idx="0">
                  <c:v>2015</c:v>
                </c:pt>
              </c:strCache>
            </c:strRef>
          </c:tx>
          <c:cat>
            <c:strRef>
              <c:f>'negtgel '!$J$8:$J$9</c:f>
              <c:strCache>
                <c:ptCount val="2"/>
                <c:pt idx="0">
                  <c:v>   - Төрсөн хүүхдийн тоо</c:v>
                </c:pt>
                <c:pt idx="1">
                  <c:v>   - Нас барсан хүний тоо </c:v>
                </c:pt>
              </c:strCache>
            </c:strRef>
          </c:cat>
          <c:val>
            <c:numRef>
              <c:f>'negtgel '!$O$8:$O$9</c:f>
              <c:numCache>
                <c:formatCode>General</c:formatCode>
                <c:ptCount val="2"/>
                <c:pt idx="0">
                  <c:v>500</c:v>
                </c:pt>
                <c:pt idx="1">
                  <c:v>100</c:v>
                </c:pt>
              </c:numCache>
            </c:numRef>
          </c:val>
        </c:ser>
        <c:dLbls>
          <c:showVal val="1"/>
        </c:dLbls>
        <c:overlap val="-25"/>
        <c:axId val="57218176"/>
        <c:axId val="57219712"/>
      </c:barChart>
      <c:catAx>
        <c:axId val="57218176"/>
        <c:scaling>
          <c:orientation val="minMax"/>
        </c:scaling>
        <c:axPos val="b"/>
        <c:numFmt formatCode="General" sourceLinked="1"/>
        <c:majorTickMark val="none"/>
        <c:tickLblPos val="nextTo"/>
        <c:crossAx val="57219712"/>
        <c:crosses val="autoZero"/>
        <c:auto val="1"/>
        <c:lblAlgn val="ctr"/>
        <c:lblOffset val="100"/>
      </c:catAx>
      <c:valAx>
        <c:axId val="57219712"/>
        <c:scaling>
          <c:orientation val="minMax"/>
        </c:scaling>
        <c:delete val="1"/>
        <c:axPos val="l"/>
        <c:numFmt formatCode="General" sourceLinked="1"/>
        <c:tickLblPos val="none"/>
        <c:crossAx val="57218176"/>
        <c:crosses val="autoZero"/>
        <c:crossBetween val="between"/>
      </c:valAx>
    </c:plotArea>
    <c:legend>
      <c:legendPos val="t"/>
      <c:layout/>
    </c:legend>
    <c:plotVisOnly val="1"/>
  </c:chart>
  <c:txPr>
    <a:bodyPr/>
    <a:lstStyle/>
    <a:p>
      <a:pPr>
        <a:defRPr sz="1200">
          <a:latin typeface="Arial" pitchFamily="34" charset="0"/>
          <a:cs typeface="Arial"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'5.1'!$M$74</c:f>
              <c:strCache>
                <c:ptCount val="1"/>
                <c:pt idx="0">
                  <c:v>Учирсан хохирол</c:v>
                </c:pt>
              </c:strCache>
            </c:strRef>
          </c:tx>
          <c:cat>
            <c:numRef>
              <c:f>'5.1'!$N$73:$O$73</c:f>
              <c:numCache>
                <c:formatCode>General</c:formatCode>
                <c:ptCount val="2"/>
                <c:pt idx="0">
                  <c:v>2014.04</c:v>
                </c:pt>
                <c:pt idx="1">
                  <c:v>2015.04</c:v>
                </c:pt>
              </c:numCache>
            </c:numRef>
          </c:cat>
          <c:val>
            <c:numRef>
              <c:f>'5.1'!$N$74:$O$74</c:f>
              <c:numCache>
                <c:formatCode>General</c:formatCode>
                <c:ptCount val="2"/>
                <c:pt idx="0">
                  <c:v>372.5</c:v>
                </c:pt>
                <c:pt idx="1">
                  <c:v>285.89999999999969</c:v>
                </c:pt>
              </c:numCache>
            </c:numRef>
          </c:val>
        </c:ser>
        <c:ser>
          <c:idx val="1"/>
          <c:order val="1"/>
          <c:tx>
            <c:strRef>
              <c:f>'5.1'!$M$75</c:f>
              <c:strCache>
                <c:ptCount val="1"/>
                <c:pt idx="0">
                  <c:v>Нөхөн төлөгдсөн</c:v>
                </c:pt>
              </c:strCache>
            </c:strRef>
          </c:tx>
          <c:cat>
            <c:numRef>
              <c:f>'5.1'!$N$73:$O$73</c:f>
              <c:numCache>
                <c:formatCode>General</c:formatCode>
                <c:ptCount val="2"/>
                <c:pt idx="0">
                  <c:v>2014.04</c:v>
                </c:pt>
                <c:pt idx="1">
                  <c:v>2015.04</c:v>
                </c:pt>
              </c:numCache>
            </c:numRef>
          </c:cat>
          <c:val>
            <c:numRef>
              <c:f>'5.1'!$N$75:$O$75</c:f>
              <c:numCache>
                <c:formatCode>General</c:formatCode>
                <c:ptCount val="2"/>
                <c:pt idx="0">
                  <c:v>314.10000000000002</c:v>
                </c:pt>
                <c:pt idx="1">
                  <c:v>224.7</c:v>
                </c:pt>
              </c:numCache>
            </c:numRef>
          </c:val>
        </c:ser>
        <c:dLbls>
          <c:showVal val="1"/>
        </c:dLbls>
        <c:overlap val="-25"/>
        <c:axId val="58321920"/>
        <c:axId val="58323712"/>
      </c:barChart>
      <c:catAx>
        <c:axId val="58321920"/>
        <c:scaling>
          <c:orientation val="minMax"/>
        </c:scaling>
        <c:axPos val="b"/>
        <c:numFmt formatCode="General" sourceLinked="1"/>
        <c:majorTickMark val="none"/>
        <c:tickLblPos val="nextTo"/>
        <c:crossAx val="58323712"/>
        <c:crosses val="autoZero"/>
        <c:auto val="1"/>
        <c:lblAlgn val="ctr"/>
        <c:lblOffset val="100"/>
      </c:catAx>
      <c:valAx>
        <c:axId val="58323712"/>
        <c:scaling>
          <c:orientation val="minMax"/>
        </c:scaling>
        <c:delete val="1"/>
        <c:axPos val="l"/>
        <c:numFmt formatCode="General" sourceLinked="1"/>
        <c:tickLblPos val="none"/>
        <c:crossAx val="58321920"/>
        <c:crosses val="autoZero"/>
        <c:crossBetween val="between"/>
      </c:valAx>
    </c:plotArea>
    <c:legend>
      <c:legendPos val="t"/>
      <c:layout/>
    </c:legend>
    <c:plotVisOnly val="1"/>
  </c:chart>
  <c:txPr>
    <a:bodyPr/>
    <a:lstStyle/>
    <a:p>
      <a:pPr>
        <a:defRPr sz="1200">
          <a:latin typeface="Arial" pitchFamily="34" charset="0"/>
          <a:cs typeface="Arial" pitchFamily="34" charset="0"/>
        </a:defRPr>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9035361488904887"/>
          <c:y val="0.21271730959957669"/>
          <c:w val="0.50822142686709615"/>
          <c:h val="0.72278008536321869"/>
        </c:manualLayout>
      </c:layout>
      <c:barChart>
        <c:barDir val="bar"/>
        <c:grouping val="clustered"/>
        <c:ser>
          <c:idx val="0"/>
          <c:order val="0"/>
          <c:tx>
            <c:strRef>
              <c:f>'6'!$M$32</c:f>
              <c:strCache>
                <c:ptCount val="1"/>
                <c:pt idx="0">
                  <c:v>2014.04</c:v>
                </c:pt>
              </c:strCache>
            </c:strRef>
          </c:tx>
          <c:cat>
            <c:strRef>
              <c:f>'6'!$J$33:$L$34</c:f>
              <c:strCache>
                <c:ptCount val="2"/>
                <c:pt idx="0">
                  <c:v>Хадгаламжийн үлдэгдэл</c:v>
                </c:pt>
                <c:pt idx="1">
                  <c:v>Зээлийн өрийн үлдэгдэл</c:v>
                </c:pt>
              </c:strCache>
            </c:strRef>
          </c:cat>
          <c:val>
            <c:numRef>
              <c:f>'6'!$M$33:$M$34</c:f>
              <c:numCache>
                <c:formatCode>0.0</c:formatCode>
                <c:ptCount val="2"/>
                <c:pt idx="0">
                  <c:v>41383.800000000003</c:v>
                </c:pt>
                <c:pt idx="1">
                  <c:v>173855.2</c:v>
                </c:pt>
              </c:numCache>
            </c:numRef>
          </c:val>
        </c:ser>
        <c:ser>
          <c:idx val="1"/>
          <c:order val="1"/>
          <c:tx>
            <c:strRef>
              <c:f>'6'!$N$32</c:f>
              <c:strCache>
                <c:ptCount val="1"/>
                <c:pt idx="0">
                  <c:v>2015.04</c:v>
                </c:pt>
              </c:strCache>
            </c:strRef>
          </c:tx>
          <c:dLbls>
            <c:dLbl>
              <c:idx val="1"/>
              <c:layout>
                <c:manualLayout>
                  <c:x val="2.1212121212121102E-2"/>
                  <c:y val="-5.8643349074985465E-3"/>
                </c:manualLayout>
              </c:layout>
              <c:showVal val="1"/>
            </c:dLbl>
            <c:showVal val="1"/>
          </c:dLbls>
          <c:cat>
            <c:strRef>
              <c:f>'6'!$J$33:$L$34</c:f>
              <c:strCache>
                <c:ptCount val="2"/>
                <c:pt idx="0">
                  <c:v>Хадгаламжийн үлдэгдэл</c:v>
                </c:pt>
                <c:pt idx="1">
                  <c:v>Зээлийн өрийн үлдэгдэл</c:v>
                </c:pt>
              </c:strCache>
            </c:strRef>
          </c:cat>
          <c:val>
            <c:numRef>
              <c:f>'6'!$N$33:$N$34</c:f>
              <c:numCache>
                <c:formatCode>0.0</c:formatCode>
                <c:ptCount val="2"/>
                <c:pt idx="0">
                  <c:v>42903.9</c:v>
                </c:pt>
                <c:pt idx="1">
                  <c:v>181029</c:v>
                </c:pt>
              </c:numCache>
            </c:numRef>
          </c:val>
        </c:ser>
        <c:dLbls>
          <c:showVal val="1"/>
        </c:dLbls>
        <c:overlap val="-25"/>
        <c:axId val="58387072"/>
        <c:axId val="58532224"/>
      </c:barChart>
      <c:catAx>
        <c:axId val="58387072"/>
        <c:scaling>
          <c:orientation val="minMax"/>
        </c:scaling>
        <c:axPos val="l"/>
        <c:majorTickMark val="none"/>
        <c:tickLblPos val="nextTo"/>
        <c:crossAx val="58532224"/>
        <c:crosses val="autoZero"/>
        <c:auto val="1"/>
        <c:lblAlgn val="ctr"/>
        <c:lblOffset val="100"/>
      </c:catAx>
      <c:valAx>
        <c:axId val="58532224"/>
        <c:scaling>
          <c:orientation val="minMax"/>
        </c:scaling>
        <c:delete val="1"/>
        <c:axPos val="b"/>
        <c:numFmt formatCode="0.0" sourceLinked="1"/>
        <c:tickLblPos val="none"/>
        <c:crossAx val="58387072"/>
        <c:crosses val="autoZero"/>
        <c:crossBetween val="between"/>
      </c:valAx>
    </c:plotArea>
    <c:legend>
      <c:legendPos val="t"/>
      <c:layout/>
    </c:legend>
    <c:plotVisOnly val="1"/>
  </c:chart>
  <c:txPr>
    <a:bodyPr/>
    <a:lstStyle/>
    <a:p>
      <a:pPr>
        <a:defRPr sz="1200" b="0">
          <a:latin typeface="Arial" pitchFamily="34" charset="0"/>
          <a:cs typeface="Arial" pitchFamily="34" charset="0"/>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41536071956327464"/>
          <c:y val="0.23084670448771721"/>
          <c:w val="0.58463928043672653"/>
          <c:h val="0.6991532854908068"/>
        </c:manualLayout>
      </c:layout>
      <c:barChart>
        <c:barDir val="bar"/>
        <c:grouping val="clustered"/>
        <c:ser>
          <c:idx val="0"/>
          <c:order val="0"/>
          <c:tx>
            <c:strRef>
              <c:f>'6'!$K$47</c:f>
              <c:strCache>
                <c:ptCount val="1"/>
                <c:pt idx="0">
                  <c:v>2014.04</c:v>
                </c:pt>
              </c:strCache>
            </c:strRef>
          </c:tx>
          <c:cat>
            <c:strRef>
              <c:f>'6'!$J$48:$J$49</c:f>
              <c:strCache>
                <c:ptCount val="2"/>
                <c:pt idx="0">
                  <c:v>Õàäãàëàìæ ýçýìøèã÷èéí òîî</c:v>
                </c:pt>
                <c:pt idx="1">
                  <c:v>Çýýëäýã÷èéí òîî</c:v>
                </c:pt>
              </c:strCache>
            </c:strRef>
          </c:cat>
          <c:val>
            <c:numRef>
              <c:f>'6'!$K$48:$K$49</c:f>
              <c:numCache>
                <c:formatCode>0.0</c:formatCode>
                <c:ptCount val="2"/>
                <c:pt idx="0" formatCode="General">
                  <c:v>68.5</c:v>
                </c:pt>
                <c:pt idx="1">
                  <c:v>22.9</c:v>
                </c:pt>
              </c:numCache>
            </c:numRef>
          </c:val>
        </c:ser>
        <c:ser>
          <c:idx val="1"/>
          <c:order val="1"/>
          <c:tx>
            <c:strRef>
              <c:f>'6'!$L$47</c:f>
              <c:strCache>
                <c:ptCount val="1"/>
                <c:pt idx="0">
                  <c:v>2015.04</c:v>
                </c:pt>
              </c:strCache>
            </c:strRef>
          </c:tx>
          <c:cat>
            <c:strRef>
              <c:f>'6'!$J$48:$J$49</c:f>
              <c:strCache>
                <c:ptCount val="2"/>
                <c:pt idx="0">
                  <c:v>Õàäãàëàìæ ýçýìøèã÷èéí òîî</c:v>
                </c:pt>
                <c:pt idx="1">
                  <c:v>Çýýëäýã÷èéí òîî</c:v>
                </c:pt>
              </c:strCache>
            </c:strRef>
          </c:cat>
          <c:val>
            <c:numRef>
              <c:f>'6'!$L$48:$L$49</c:f>
              <c:numCache>
                <c:formatCode>0.0</c:formatCode>
                <c:ptCount val="2"/>
                <c:pt idx="0" formatCode="General">
                  <c:v>65.5</c:v>
                </c:pt>
                <c:pt idx="1">
                  <c:v>27.8</c:v>
                </c:pt>
              </c:numCache>
            </c:numRef>
          </c:val>
        </c:ser>
        <c:dLbls>
          <c:showVal val="1"/>
        </c:dLbls>
        <c:overlap val="-25"/>
        <c:axId val="58565760"/>
        <c:axId val="58567296"/>
      </c:barChart>
      <c:catAx>
        <c:axId val="58565760"/>
        <c:scaling>
          <c:orientation val="minMax"/>
        </c:scaling>
        <c:axPos val="l"/>
        <c:numFmt formatCode="General" sourceLinked="1"/>
        <c:majorTickMark val="none"/>
        <c:tickLblPos val="nextTo"/>
        <c:txPr>
          <a:bodyPr/>
          <a:lstStyle/>
          <a:p>
            <a:pPr>
              <a:defRPr>
                <a:latin typeface="Arial Mon" pitchFamily="34" charset="0"/>
              </a:defRPr>
            </a:pPr>
            <a:endParaRPr lang="en-US"/>
          </a:p>
        </c:txPr>
        <c:crossAx val="58567296"/>
        <c:crosses val="autoZero"/>
        <c:auto val="1"/>
        <c:lblAlgn val="ctr"/>
        <c:lblOffset val="100"/>
      </c:catAx>
      <c:valAx>
        <c:axId val="58567296"/>
        <c:scaling>
          <c:orientation val="minMax"/>
        </c:scaling>
        <c:delete val="1"/>
        <c:axPos val="b"/>
        <c:numFmt formatCode="General" sourceLinked="1"/>
        <c:tickLblPos val="none"/>
        <c:crossAx val="58565760"/>
        <c:crosses val="autoZero"/>
        <c:crossBetween val="between"/>
      </c:valAx>
    </c:plotArea>
    <c:legend>
      <c:legendPos val="t"/>
      <c:layout/>
    </c:legend>
    <c:plotVisOnly val="1"/>
  </c:chart>
  <c:txPr>
    <a:bodyPr/>
    <a:lstStyle/>
    <a:p>
      <a:pPr>
        <a:defRPr sz="1200">
          <a:latin typeface="Arial" pitchFamily="34" charset="0"/>
          <a:cs typeface="Arial" pitchFamily="34" charset="0"/>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1111111111111112E-2"/>
          <c:y val="0.13610734003077202"/>
          <c:w val="0.98888888888888893"/>
          <c:h val="0.63972621956738163"/>
        </c:manualLayout>
      </c:layout>
      <c:lineChart>
        <c:grouping val="standard"/>
        <c:ser>
          <c:idx val="0"/>
          <c:order val="0"/>
          <c:tx>
            <c:strRef>
              <c:f>Sheet1!$A$2</c:f>
              <c:strCache>
                <c:ptCount val="1"/>
                <c:pt idx="0">
                  <c:v>Category 1</c:v>
                </c:pt>
              </c:strCache>
            </c:strRef>
          </c:tx>
          <c:spPr>
            <a:ln w="38100">
              <a:solidFill>
                <a:srgbClr val="2CA46B"/>
              </a:solidFill>
              <a:tailEnd type="stealth"/>
            </a:ln>
          </c:spPr>
          <c:marker>
            <c:symbol val="none"/>
          </c:marker>
          <c:dLbls>
            <c:dLbl>
              <c:idx val="1"/>
              <c:layout>
                <c:manualLayout>
                  <c:x val="-0.10049019607843135"/>
                  <c:y val="-4.5977011494252873E-2"/>
                </c:manualLayout>
              </c:layout>
              <c:dLblPos val="r"/>
              <c:showVal val="1"/>
            </c:dLbl>
            <c:dLbl>
              <c:idx val="2"/>
              <c:layout>
                <c:manualLayout>
                  <c:x val="-9.2320261437908557E-2"/>
                  <c:y val="4.0229885057471264E-2"/>
                </c:manualLayout>
              </c:layout>
              <c:dLblPos val="r"/>
              <c:showVal val="1"/>
            </c:dLbl>
            <c:dLbl>
              <c:idx val="3"/>
              <c:layout>
                <c:manualLayout>
                  <c:x val="-8.5784313725490197E-2"/>
                  <c:y val="-9.1954022988505746E-2"/>
                </c:manualLayout>
              </c:layout>
              <c:dLblPos val="r"/>
              <c:showVal val="1"/>
            </c:dLbl>
            <c:dLbl>
              <c:idx val="4"/>
              <c:layout>
                <c:manualLayout>
                  <c:x val="-8.7418300653594766E-2"/>
                  <c:y val="-6.3218390804597707E-2"/>
                </c:manualLayout>
              </c:layout>
              <c:dLblPos val="r"/>
              <c:showVal val="1"/>
            </c:dLbl>
            <c:txPr>
              <a:bodyPr/>
              <a:lstStyle/>
              <a:p>
                <a:pPr>
                  <a:defRPr b="1">
                    <a:solidFill>
                      <a:schemeClr val="accent6">
                        <a:lumMod val="75000"/>
                      </a:schemeClr>
                    </a:solidFill>
                  </a:defRPr>
                </a:pPr>
                <a:endParaRPr lang="en-US"/>
              </a:p>
            </c:txPr>
            <c:dLblPos val="l"/>
            <c:showVal val="1"/>
          </c:dLbls>
          <c:cat>
            <c:strRef>
              <c:f>Sheet1!$B$1:$F$1</c:f>
              <c:strCache>
                <c:ptCount val="5"/>
                <c:pt idx="0">
                  <c:v>2011.04</c:v>
                </c:pt>
                <c:pt idx="1">
                  <c:v>2012.04</c:v>
                </c:pt>
                <c:pt idx="2">
                  <c:v>2013.04</c:v>
                </c:pt>
                <c:pt idx="3">
                  <c:v>2014.04</c:v>
                </c:pt>
                <c:pt idx="4">
                  <c:v>2015.04</c:v>
                </c:pt>
              </c:strCache>
            </c:strRef>
          </c:cat>
          <c:val>
            <c:numRef>
              <c:f>Sheet1!$B$2:$F$2</c:f>
              <c:numCache>
                <c:formatCode>0</c:formatCode>
                <c:ptCount val="5"/>
                <c:pt idx="0">
                  <c:v>1062</c:v>
                </c:pt>
                <c:pt idx="1">
                  <c:v>4419</c:v>
                </c:pt>
                <c:pt idx="2" formatCode="General">
                  <c:v>1277</c:v>
                </c:pt>
                <c:pt idx="3">
                  <c:v>1582</c:v>
                </c:pt>
                <c:pt idx="4">
                  <c:v>2584</c:v>
                </c:pt>
              </c:numCache>
            </c:numRef>
          </c:val>
          <c:smooth val="1"/>
        </c:ser>
        <c:dLbls>
          <c:dLblPos val="l"/>
          <c:showVal val="1"/>
        </c:dLbls>
        <c:marker val="1"/>
        <c:axId val="88737664"/>
        <c:axId val="88739200"/>
      </c:lineChart>
      <c:catAx>
        <c:axId val="88737664"/>
        <c:scaling>
          <c:orientation val="minMax"/>
        </c:scaling>
        <c:axPos val="b"/>
        <c:tickLblPos val="nextTo"/>
        <c:txPr>
          <a:bodyPr/>
          <a:lstStyle/>
          <a:p>
            <a:pPr>
              <a:defRPr b="0">
                <a:solidFill>
                  <a:schemeClr val="accent1">
                    <a:lumMod val="50000"/>
                  </a:schemeClr>
                </a:solidFill>
              </a:defRPr>
            </a:pPr>
            <a:endParaRPr lang="en-US"/>
          </a:p>
        </c:txPr>
        <c:crossAx val="88739200"/>
        <c:crosses val="autoZero"/>
        <c:auto val="1"/>
        <c:lblAlgn val="ctr"/>
        <c:lblOffset val="100"/>
      </c:catAx>
      <c:valAx>
        <c:axId val="88739200"/>
        <c:scaling>
          <c:orientation val="minMax"/>
        </c:scaling>
        <c:delete val="1"/>
        <c:axPos val="l"/>
        <c:numFmt formatCode="0" sourceLinked="1"/>
        <c:tickLblPos val="none"/>
        <c:crossAx val="88737664"/>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'3'!$I$29:$J$29</c:f>
              <c:strCache>
                <c:ptCount val="1"/>
                <c:pt idx="0">
                  <c:v> 1-5 хүртэл насны эндсэн хүүхэд     </c:v>
                </c:pt>
              </c:strCache>
            </c:strRef>
          </c:tx>
          <c:cat>
            <c:numRef>
              <c:f>'3'!$K$28:$L$28</c:f>
              <c:numCache>
                <c:formatCode>General</c:formatCode>
                <c:ptCount val="2"/>
                <c:pt idx="0">
                  <c:v>2014.04</c:v>
                </c:pt>
                <c:pt idx="1">
                  <c:v>2015.04</c:v>
                </c:pt>
              </c:numCache>
            </c:numRef>
          </c:cat>
          <c:val>
            <c:numRef>
              <c:f>'3'!$K$29:$L$29</c:f>
              <c:numCache>
                <c:formatCode>General</c:formatCode>
                <c:ptCount val="2"/>
                <c:pt idx="0">
                  <c:v>6</c:v>
                </c:pt>
                <c:pt idx="1">
                  <c:v>0</c:v>
                </c:pt>
              </c:numCache>
            </c:numRef>
          </c:val>
        </c:ser>
        <c:ser>
          <c:idx val="1"/>
          <c:order val="1"/>
          <c:tx>
            <c:strRef>
              <c:f>'3'!$I$30:$J$30</c:f>
              <c:strCache>
                <c:ptCount val="1"/>
                <c:pt idx="0">
                  <c:v> 1 хүртэл насандаа эндсэн õ¿¿õýä</c:v>
                </c:pt>
              </c:strCache>
            </c:strRef>
          </c:tx>
          <c:cat>
            <c:numRef>
              <c:f>'3'!$K$28:$L$28</c:f>
              <c:numCache>
                <c:formatCode>General</c:formatCode>
                <c:ptCount val="2"/>
                <c:pt idx="0">
                  <c:v>2014.04</c:v>
                </c:pt>
                <c:pt idx="1">
                  <c:v>2015.04</c:v>
                </c:pt>
              </c:numCache>
            </c:numRef>
          </c:cat>
          <c:val>
            <c:numRef>
              <c:f>'3'!$K$30:$L$30</c:f>
              <c:numCache>
                <c:formatCode>General</c:formatCode>
                <c:ptCount val="2"/>
                <c:pt idx="0">
                  <c:v>8</c:v>
                </c:pt>
                <c:pt idx="1">
                  <c:v>8</c:v>
                </c:pt>
              </c:numCache>
            </c:numRef>
          </c:val>
        </c:ser>
        <c:dLbls>
          <c:showVal val="1"/>
        </c:dLbls>
        <c:overlap val="-3"/>
        <c:axId val="57045376"/>
        <c:axId val="57046912"/>
      </c:barChart>
      <c:catAx>
        <c:axId val="57045376"/>
        <c:scaling>
          <c:orientation val="minMax"/>
        </c:scaling>
        <c:axPos val="l"/>
        <c:numFmt formatCode="General" sourceLinked="1"/>
        <c:majorTickMark val="none"/>
        <c:tickLblPos val="nextTo"/>
        <c:crossAx val="57046912"/>
        <c:crosses val="autoZero"/>
        <c:auto val="1"/>
        <c:lblAlgn val="ctr"/>
        <c:lblOffset val="100"/>
      </c:catAx>
      <c:valAx>
        <c:axId val="57046912"/>
        <c:scaling>
          <c:orientation val="minMax"/>
        </c:scaling>
        <c:delete val="1"/>
        <c:axPos val="b"/>
        <c:numFmt formatCode="General" sourceLinked="1"/>
        <c:tickLblPos val="none"/>
        <c:crossAx val="57045376"/>
        <c:crosses val="autoZero"/>
        <c:crossBetween val="between"/>
      </c:valAx>
    </c:plotArea>
    <c:legend>
      <c:legendPos val="t"/>
      <c:legendEntry>
        <c:idx val="0"/>
        <c:txPr>
          <a:bodyPr/>
          <a:lstStyle/>
          <a:p>
            <a:pPr>
              <a:defRPr>
                <a:latin typeface="Arial Mon" pitchFamily="34" charset="0"/>
              </a:defRPr>
            </a:pPr>
            <a:endParaRPr lang="en-US"/>
          </a:p>
        </c:txPr>
      </c:legendEntry>
      <c:layout/>
    </c:legend>
    <c:plotVisOnly val="1"/>
  </c:chart>
  <c:txPr>
    <a:bodyPr/>
    <a:lstStyle/>
    <a:p>
      <a:pPr>
        <a:defRPr sz="1200">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'negtgel '!$J$31</c:f>
              <c:strCache>
                <c:ptCount val="1"/>
                <c:pt idx="0">
                  <c:v> Халдварт өвчний гаралт - бодит тоогоор</c:v>
                </c:pt>
              </c:strCache>
            </c:strRef>
          </c:tx>
          <c:cat>
            <c:numRef>
              <c:f>'negtgel '!$K$30:$M$30</c:f>
              <c:numCache>
                <c:formatCode>General</c:formatCode>
                <c:ptCount val="3"/>
                <c:pt idx="0">
                  <c:v>2013</c:v>
                </c:pt>
                <c:pt idx="1">
                  <c:v>2014</c:v>
                </c:pt>
                <c:pt idx="2">
                  <c:v>2015</c:v>
                </c:pt>
              </c:numCache>
            </c:numRef>
          </c:cat>
          <c:val>
            <c:numRef>
              <c:f>'negtgel '!$K$31:$M$31</c:f>
              <c:numCache>
                <c:formatCode>General</c:formatCode>
                <c:ptCount val="3"/>
                <c:pt idx="0">
                  <c:v>529</c:v>
                </c:pt>
                <c:pt idx="1">
                  <c:v>380</c:v>
                </c:pt>
                <c:pt idx="2">
                  <c:v>318</c:v>
                </c:pt>
              </c:numCache>
            </c:numRef>
          </c:val>
        </c:ser>
        <c:dLbls>
          <c:showVal val="1"/>
        </c:dLbls>
        <c:overlap val="-25"/>
        <c:axId val="57067392"/>
        <c:axId val="57068928"/>
      </c:barChart>
      <c:catAx>
        <c:axId val="57067392"/>
        <c:scaling>
          <c:orientation val="minMax"/>
        </c:scaling>
        <c:axPos val="b"/>
        <c:numFmt formatCode="General" sourceLinked="1"/>
        <c:majorTickMark val="none"/>
        <c:tickLblPos val="nextTo"/>
        <c:crossAx val="57068928"/>
        <c:crosses val="autoZero"/>
        <c:auto val="1"/>
        <c:lblAlgn val="ctr"/>
        <c:lblOffset val="100"/>
      </c:catAx>
      <c:valAx>
        <c:axId val="57068928"/>
        <c:scaling>
          <c:orientation val="minMax"/>
        </c:scaling>
        <c:delete val="1"/>
        <c:axPos val="l"/>
        <c:numFmt formatCode="General" sourceLinked="1"/>
        <c:tickLblPos val="none"/>
        <c:crossAx val="57067392"/>
        <c:crosses val="autoZero"/>
        <c:crossBetween val="between"/>
      </c:valAx>
    </c:plotArea>
    <c:plotVisOnly val="1"/>
  </c:chart>
  <c:txPr>
    <a:bodyPr/>
    <a:lstStyle/>
    <a:p>
      <a:pPr>
        <a:defRPr sz="1200">
          <a:latin typeface="Arial" pitchFamily="34" charset="0"/>
          <a:cs typeface="Arial" pitchFamily="34" charset="0"/>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0555555555555575E-2"/>
          <c:y val="0.33924030329542193"/>
          <c:w val="0.93888888888888944"/>
          <c:h val="0.53322105570137068"/>
        </c:manualLayout>
      </c:layout>
      <c:barChart>
        <c:barDir val="col"/>
        <c:grouping val="clustered"/>
        <c:ser>
          <c:idx val="0"/>
          <c:order val="0"/>
          <c:tx>
            <c:strRef>
              <c:f>'3'!$I$7:$J$7</c:f>
              <c:strCache>
                <c:ptCount val="1"/>
                <c:pt idx="0">
                  <c:v> Амбулаторийн үзлэг</c:v>
                </c:pt>
              </c:strCache>
            </c:strRef>
          </c:tx>
          <c:dLbls>
            <c:txPr>
              <a:bodyPr/>
              <a:lstStyle/>
              <a:p>
                <a:pPr>
                  <a:defRPr sz="1200">
                    <a:latin typeface="Arial" pitchFamily="34" charset="0"/>
                    <a:cs typeface="Arial" pitchFamily="34" charset="0"/>
                  </a:defRPr>
                </a:pPr>
                <a:endParaRPr lang="en-US"/>
              </a:p>
            </c:txPr>
            <c:showVal val="1"/>
          </c:dLbls>
          <c:cat>
            <c:numRef>
              <c:f>'3'!$K$6:$L$6</c:f>
              <c:numCache>
                <c:formatCode>0.00</c:formatCode>
                <c:ptCount val="2"/>
                <c:pt idx="0">
                  <c:v>2014.04</c:v>
                </c:pt>
                <c:pt idx="1">
                  <c:v>2014.04</c:v>
                </c:pt>
              </c:numCache>
            </c:numRef>
          </c:cat>
          <c:val>
            <c:numRef>
              <c:f>'3'!$K$7:$L$7</c:f>
              <c:numCache>
                <c:formatCode>General</c:formatCode>
                <c:ptCount val="2"/>
                <c:pt idx="0">
                  <c:v>147.1</c:v>
                </c:pt>
                <c:pt idx="1">
                  <c:v>129.69999999999999</c:v>
                </c:pt>
              </c:numCache>
            </c:numRef>
          </c:val>
        </c:ser>
        <c:ser>
          <c:idx val="1"/>
          <c:order val="1"/>
          <c:tx>
            <c:strRef>
              <c:f>'3'!$I$8:$J$8</c:f>
              <c:strCache>
                <c:ptCount val="1"/>
                <c:pt idx="0">
                  <c:v>Эмчлүүлсэн хүний тоо</c:v>
                </c:pt>
              </c:strCache>
            </c:strRef>
          </c:tx>
          <c:dLbls>
            <c:txPr>
              <a:bodyPr/>
              <a:lstStyle/>
              <a:p>
                <a:pPr>
                  <a:defRPr sz="1200">
                    <a:latin typeface="Arial" pitchFamily="34" charset="0"/>
                    <a:cs typeface="Arial" pitchFamily="34" charset="0"/>
                  </a:defRPr>
                </a:pPr>
                <a:endParaRPr lang="en-US"/>
              </a:p>
            </c:txPr>
            <c:showVal val="1"/>
          </c:dLbls>
          <c:cat>
            <c:numRef>
              <c:f>'3'!$K$6:$L$6</c:f>
              <c:numCache>
                <c:formatCode>0.00</c:formatCode>
                <c:ptCount val="2"/>
                <c:pt idx="0">
                  <c:v>2014.04</c:v>
                </c:pt>
                <c:pt idx="1">
                  <c:v>2014.04</c:v>
                </c:pt>
              </c:numCache>
            </c:numRef>
          </c:cat>
          <c:val>
            <c:numRef>
              <c:f>'3'!$K$8:$L$8</c:f>
              <c:numCache>
                <c:formatCode>General</c:formatCode>
                <c:ptCount val="2"/>
                <c:pt idx="0">
                  <c:v>5.0999999999999996</c:v>
                </c:pt>
                <c:pt idx="1">
                  <c:v>5.0999999999999996</c:v>
                </c:pt>
              </c:numCache>
            </c:numRef>
          </c:val>
        </c:ser>
        <c:dLbls>
          <c:showVal val="1"/>
        </c:dLbls>
        <c:overlap val="-25"/>
        <c:axId val="57749504"/>
        <c:axId val="57751040"/>
      </c:barChart>
      <c:catAx>
        <c:axId val="57749504"/>
        <c:scaling>
          <c:orientation val="minMax"/>
        </c:scaling>
        <c:axPos val="b"/>
        <c:numFmt formatCode="0.00" sourceLinked="1"/>
        <c:majorTickMark val="none"/>
        <c:tickLblPos val="nextTo"/>
        <c:txPr>
          <a:bodyPr/>
          <a:lstStyle/>
          <a:p>
            <a:pPr>
              <a:defRPr sz="1200">
                <a:latin typeface="Arial" pitchFamily="34" charset="0"/>
                <a:cs typeface="Arial" pitchFamily="34" charset="0"/>
              </a:defRPr>
            </a:pPr>
            <a:endParaRPr lang="en-US"/>
          </a:p>
        </c:txPr>
        <c:crossAx val="57751040"/>
        <c:crosses val="autoZero"/>
        <c:auto val="1"/>
        <c:lblAlgn val="ctr"/>
        <c:lblOffset val="100"/>
      </c:catAx>
      <c:valAx>
        <c:axId val="57751040"/>
        <c:scaling>
          <c:orientation val="minMax"/>
        </c:scaling>
        <c:delete val="1"/>
        <c:axPos val="l"/>
        <c:numFmt formatCode="General" sourceLinked="1"/>
        <c:tickLblPos val="none"/>
        <c:crossAx val="57749504"/>
        <c:crosses val="autoZero"/>
        <c:crossBetween val="between"/>
      </c:valAx>
    </c:plotArea>
    <c:legend>
      <c:legendPos val="t"/>
      <c:layout>
        <c:manualLayout>
          <c:xMode val="edge"/>
          <c:yMode val="edge"/>
          <c:x val="0.20736132983377079"/>
          <c:y val="2.7777777777777832E-2"/>
          <c:w val="0.56583267716535435"/>
          <c:h val="0.17720326625838434"/>
        </c:manualLayout>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54072440944882338"/>
          <c:y val="0.21136265861504155"/>
          <c:w val="0.38427559055118116"/>
          <c:h val="0.78863734138495756"/>
        </c:manualLayout>
      </c:layout>
      <c:barChart>
        <c:barDir val="bar"/>
        <c:grouping val="clustered"/>
        <c:ser>
          <c:idx val="0"/>
          <c:order val="0"/>
          <c:tx>
            <c:strRef>
              <c:f>'[1]2.3'!$J$8</c:f>
              <c:strCache>
                <c:ptCount val="1"/>
                <c:pt idx="0">
                  <c:v>2014.04</c:v>
                </c:pt>
              </c:strCache>
            </c:strRef>
          </c:tx>
          <c:dLbls>
            <c:txPr>
              <a:bodyPr/>
              <a:lstStyle/>
              <a:p>
                <a:pPr>
                  <a:defRPr sz="1100">
                    <a:latin typeface="Arial" pitchFamily="34" charset="0"/>
                    <a:cs typeface="Arial" pitchFamily="34" charset="0"/>
                  </a:defRPr>
                </a:pPr>
                <a:endParaRPr lang="en-US"/>
              </a:p>
            </c:txPr>
            <c:showVal val="1"/>
          </c:dLbls>
          <c:cat>
            <c:strRef>
              <c:f>'[1]2.3'!$I$9:$I$11</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'[1]2.3'!$J$9:$J$11</c:f>
              <c:numCache>
                <c:formatCode>General</c:formatCode>
                <c:ptCount val="3"/>
                <c:pt idx="0">
                  <c:v>1269</c:v>
                </c:pt>
                <c:pt idx="1">
                  <c:v>7097</c:v>
                </c:pt>
                <c:pt idx="2">
                  <c:v>3234</c:v>
                </c:pt>
              </c:numCache>
            </c:numRef>
          </c:val>
        </c:ser>
        <c:ser>
          <c:idx val="1"/>
          <c:order val="1"/>
          <c:tx>
            <c:strRef>
              <c:f>'[1]2.3'!$K$8</c:f>
              <c:strCache>
                <c:ptCount val="1"/>
                <c:pt idx="0">
                  <c:v>2015.04</c:v>
                </c:pt>
              </c:strCache>
            </c:strRef>
          </c:tx>
          <c:dLbls>
            <c:txPr>
              <a:bodyPr/>
              <a:lstStyle/>
              <a:p>
                <a:pPr>
                  <a:defRPr sz="1100">
                    <a:latin typeface="Arial" pitchFamily="34" charset="0"/>
                    <a:cs typeface="Arial" pitchFamily="34" charset="0"/>
                  </a:defRPr>
                </a:pPr>
                <a:endParaRPr lang="en-US"/>
              </a:p>
            </c:txPr>
            <c:showVal val="1"/>
          </c:dLbls>
          <c:cat>
            <c:strRef>
              <c:f>'[1]2.3'!$I$9:$I$11</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'[1]2.3'!$K$9:$K$11</c:f>
              <c:numCache>
                <c:formatCode>General</c:formatCode>
                <c:ptCount val="3"/>
                <c:pt idx="0">
                  <c:v>1173</c:v>
                </c:pt>
                <c:pt idx="1">
                  <c:v>7000</c:v>
                </c:pt>
                <c:pt idx="2">
                  <c:v>3098</c:v>
                </c:pt>
              </c:numCache>
            </c:numRef>
          </c:val>
        </c:ser>
        <c:dLbls>
          <c:showVal val="1"/>
        </c:dLbls>
        <c:overlap val="-25"/>
        <c:axId val="57797632"/>
        <c:axId val="57799424"/>
      </c:barChart>
      <c:catAx>
        <c:axId val="57797632"/>
        <c:scaling>
          <c:orientation val="minMax"/>
        </c:scaling>
        <c:axPos val="l"/>
        <c:majorTickMark val="none"/>
        <c:tickLblPos val="nextTo"/>
        <c:txPr>
          <a:bodyPr/>
          <a:lstStyle/>
          <a:p>
            <a:pPr>
              <a:defRPr sz="1100">
                <a:latin typeface="Arial" pitchFamily="34" charset="0"/>
                <a:cs typeface="Arial" pitchFamily="34" charset="0"/>
              </a:defRPr>
            </a:pPr>
            <a:endParaRPr lang="en-US"/>
          </a:p>
        </c:txPr>
        <c:crossAx val="57799424"/>
        <c:crosses val="autoZero"/>
        <c:auto val="1"/>
        <c:lblAlgn val="ctr"/>
        <c:lblOffset val="100"/>
      </c:catAx>
      <c:valAx>
        <c:axId val="57799424"/>
        <c:scaling>
          <c:orientation val="minMax"/>
        </c:scaling>
        <c:delete val="1"/>
        <c:axPos val="b"/>
        <c:numFmt formatCode="General" sourceLinked="1"/>
        <c:tickLblPos val="none"/>
        <c:crossAx val="57797632"/>
        <c:crosses val="autoZero"/>
        <c:crossBetween val="between"/>
      </c:valAx>
    </c:plotArea>
    <c:legend>
      <c:legendPos val="t"/>
      <c:layout/>
      <c:txPr>
        <a:bodyPr/>
        <a:lstStyle/>
        <a:p>
          <a:pPr>
            <a:defRPr sz="1100">
              <a:latin typeface="Arial" pitchFamily="34" charset="0"/>
              <a:cs typeface="Arial" pitchFamily="34" charset="0"/>
            </a:defRPr>
          </a:pPr>
          <a:endParaRPr lang="en-US"/>
        </a:p>
      </c:txPr>
    </c:legend>
    <c:plotVisOnly val="1"/>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50361111111111112"/>
          <c:y val="0.16794400699912557"/>
          <c:w val="0.463994439719426"/>
          <c:h val="0.78113006707494859"/>
        </c:manualLayout>
      </c:layout>
      <c:barChart>
        <c:barDir val="bar"/>
        <c:grouping val="clustered"/>
        <c:ser>
          <c:idx val="0"/>
          <c:order val="0"/>
          <c:tx>
            <c:strRef>
              <c:f>'2.3'!$J$18</c:f>
              <c:strCache>
                <c:ptCount val="1"/>
                <c:pt idx="0">
                  <c:v>2014.04</c:v>
                </c:pt>
              </c:strCache>
            </c:strRef>
          </c:tx>
          <c:dLbls>
            <c:txPr>
              <a:bodyPr/>
              <a:lstStyle/>
              <a:p>
                <a:pPr>
                  <a:defRPr sz="1100">
                    <a:latin typeface="Arial" pitchFamily="34" charset="0"/>
                    <a:cs typeface="Arial" pitchFamily="34" charset="0"/>
                  </a:defRPr>
                </a:pPr>
                <a:endParaRPr lang="en-US"/>
              </a:p>
            </c:txPr>
            <c:showVal val="1"/>
          </c:dLbls>
          <c:cat>
            <c:strRef>
              <c:f>'2.3'!$I$19:$I$21</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'2.3'!$J$19:$J$21</c:f>
              <c:numCache>
                <c:formatCode>_(* #,##0.0_);_(* \(#,##0.0\);_(* "-"??_);_(@_)</c:formatCode>
                <c:ptCount val="3"/>
                <c:pt idx="0">
                  <c:v>570.20000000000005</c:v>
                </c:pt>
                <c:pt idx="1">
                  <c:v>1062.2</c:v>
                </c:pt>
                <c:pt idx="2">
                  <c:v>182.5</c:v>
                </c:pt>
              </c:numCache>
            </c:numRef>
          </c:val>
        </c:ser>
        <c:ser>
          <c:idx val="1"/>
          <c:order val="1"/>
          <c:tx>
            <c:strRef>
              <c:f>'2.3'!$K$18</c:f>
              <c:strCache>
                <c:ptCount val="1"/>
                <c:pt idx="0">
                  <c:v>2015.04</c:v>
                </c:pt>
              </c:strCache>
            </c:strRef>
          </c:tx>
          <c:dLbls>
            <c:txPr>
              <a:bodyPr/>
              <a:lstStyle/>
              <a:p>
                <a:pPr>
                  <a:defRPr sz="1100">
                    <a:latin typeface="Arial" pitchFamily="34" charset="0"/>
                    <a:cs typeface="Arial" pitchFamily="34" charset="0"/>
                  </a:defRPr>
                </a:pPr>
                <a:endParaRPr lang="en-US"/>
              </a:p>
            </c:txPr>
            <c:showVal val="1"/>
          </c:dLbls>
          <c:cat>
            <c:strRef>
              <c:f>'2.3'!$I$19:$I$21</c:f>
              <c:strCache>
                <c:ptCount val="3"/>
                <c:pt idx="0">
                  <c:v>Халамжийн тэтгэвэр </c:v>
                </c:pt>
                <c:pt idx="1">
                  <c:v>Нөхцөлт мөнгөн тэтгэмж: </c:v>
                </c:pt>
                <c:pt idx="2">
                  <c:v>Нийгмийн халамжийн үйлчилгээ болон хөнгөлөлт</c:v>
                </c:pt>
              </c:strCache>
            </c:strRef>
          </c:cat>
          <c:val>
            <c:numRef>
              <c:f>'2.3'!$K$19:$K$21</c:f>
              <c:numCache>
                <c:formatCode>_(* #,##0.0_);_(* \(#,##0.0\);_(* "-"??_);_(@_)</c:formatCode>
                <c:ptCount val="3"/>
                <c:pt idx="0">
                  <c:v>562.70000000000005</c:v>
                </c:pt>
                <c:pt idx="1">
                  <c:v>1026.4000000000001</c:v>
                </c:pt>
                <c:pt idx="2">
                  <c:v>269.2</c:v>
                </c:pt>
              </c:numCache>
            </c:numRef>
          </c:val>
        </c:ser>
        <c:dLbls>
          <c:showVal val="1"/>
        </c:dLbls>
        <c:overlap val="-25"/>
        <c:axId val="57890304"/>
        <c:axId val="57891840"/>
      </c:barChart>
      <c:catAx>
        <c:axId val="57890304"/>
        <c:scaling>
          <c:orientation val="minMax"/>
        </c:scaling>
        <c:axPos val="l"/>
        <c:majorTickMark val="none"/>
        <c:tickLblPos val="nextTo"/>
        <c:txPr>
          <a:bodyPr/>
          <a:lstStyle/>
          <a:p>
            <a:pPr>
              <a:defRPr sz="1100">
                <a:latin typeface="Arial" pitchFamily="34" charset="0"/>
                <a:cs typeface="Arial" pitchFamily="34" charset="0"/>
              </a:defRPr>
            </a:pPr>
            <a:endParaRPr lang="en-US"/>
          </a:p>
        </c:txPr>
        <c:crossAx val="57891840"/>
        <c:crosses val="autoZero"/>
        <c:auto val="1"/>
        <c:lblAlgn val="ctr"/>
        <c:lblOffset val="100"/>
      </c:catAx>
      <c:valAx>
        <c:axId val="57891840"/>
        <c:scaling>
          <c:orientation val="minMax"/>
        </c:scaling>
        <c:delete val="1"/>
        <c:axPos val="b"/>
        <c:numFmt formatCode="_(* #,##0.0_);_(* \(#,##0.0\);_(* &quot;-&quot;??_);_(@_)" sourceLinked="1"/>
        <c:tickLblPos val="none"/>
        <c:crossAx val="57890304"/>
        <c:crosses val="autoZero"/>
        <c:crossBetween val="between"/>
      </c:valAx>
    </c:plotArea>
    <c:legend>
      <c:legendPos val="t"/>
      <c:layout/>
      <c:txPr>
        <a:bodyPr/>
        <a:lstStyle/>
        <a:p>
          <a:pPr>
            <a:defRPr sz="1200">
              <a:latin typeface="Arial" pitchFamily="34" charset="0"/>
              <a:cs typeface="Arial" pitchFamily="34" charset="0"/>
            </a:defRPr>
          </a:pPr>
          <a:endParaRPr lang="en-US"/>
        </a:p>
      </c:txPr>
    </c:legend>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'5.1'!$N$40</c:f>
              <c:strCache>
                <c:ptCount val="1"/>
                <c:pt idx="0">
                  <c:v>2015.04</c:v>
                </c:pt>
              </c:strCache>
            </c:strRef>
          </c:tx>
          <c:dLbls>
            <c:dLbl>
              <c:idx val="0"/>
              <c:layout>
                <c:manualLayout>
                  <c:x val="0.1124484673060724"/>
                  <c:y val="7.6739208336965264E-2"/>
                </c:manualLayout>
              </c:layout>
              <c:tx>
                <c:rich>
                  <a:bodyPr/>
                  <a:lstStyle/>
                  <a:p>
                    <a:pPr>
                      <a:defRPr sz="1000"/>
                    </a:pPr>
                    <a:r>
                      <a:rPr lang="en-US"/>
                      <a:t>06.00 -14.00, 17.9%</a:t>
                    </a:r>
                  </a:p>
                </c:rich>
              </c:tx>
              <c:spPr/>
              <c:showVal val="1"/>
              <c:showCatName val="1"/>
            </c:dLbl>
            <c:dLbl>
              <c:idx val="1"/>
              <c:layout>
                <c:manualLayout>
                  <c:x val="-6.957567804024528E-4"/>
                  <c:y val="0.11737933799941637"/>
                </c:manualLayout>
              </c:layout>
              <c:tx>
                <c:rich>
                  <a:bodyPr/>
                  <a:lstStyle/>
                  <a:p>
                    <a:pPr>
                      <a:defRPr sz="1000"/>
                    </a:pPr>
                    <a:r>
                      <a:rPr lang="en-US"/>
                      <a:t>14.00 -19.00, 27.9%</a:t>
                    </a:r>
                  </a:p>
                </c:rich>
              </c:tx>
              <c:spPr/>
              <c:showVal val="1"/>
              <c:showCatName val="1"/>
            </c:dLbl>
            <c:dLbl>
              <c:idx val="2"/>
              <c:layout>
                <c:manualLayout>
                  <c:x val="-0.12173665791776062"/>
                  <c:y val="-8.796296296296334E-2"/>
                </c:manualLayout>
              </c:layout>
              <c:tx>
                <c:rich>
                  <a:bodyPr/>
                  <a:lstStyle/>
                  <a:p>
                    <a:pPr>
                      <a:defRPr sz="1000"/>
                    </a:pPr>
                    <a:r>
                      <a:rPr lang="en-US"/>
                      <a:t>19.00 - 22.00, 16.4%</a:t>
                    </a:r>
                  </a:p>
                </c:rich>
              </c:tx>
              <c:spPr/>
              <c:showVal val="1"/>
              <c:showCatName val="1"/>
            </c:dLbl>
            <c:dLbl>
              <c:idx val="3"/>
              <c:layout>
                <c:manualLayout>
                  <c:x val="-6.991754155730559E-2"/>
                  <c:y val="-0.13117125984251968"/>
                </c:manualLayout>
              </c:layout>
              <c:tx>
                <c:rich>
                  <a:bodyPr/>
                  <a:lstStyle/>
                  <a:p>
                    <a:pPr>
                      <a:defRPr sz="1000"/>
                    </a:pPr>
                    <a:r>
                      <a:rPr lang="en-US" sz="1000"/>
                      <a:t>22.00 - 06.00, 37.8%</a:t>
                    </a:r>
                  </a:p>
                </c:rich>
              </c:tx>
              <c:spPr/>
              <c:showVal val="1"/>
              <c:showCatName val="1"/>
            </c:dLbl>
            <c:showVal val="1"/>
            <c:showCatName val="1"/>
            <c:showLeaderLines val="1"/>
          </c:dLbls>
          <c:cat>
            <c:strRef>
              <c:f>'5.1'!$M$41:$M$44</c:f>
              <c:strCache>
                <c:ptCount val="4"/>
                <c:pt idx="0">
                  <c:v>06.00 -14.00</c:v>
                </c:pt>
                <c:pt idx="1">
                  <c:v>14.00 -19.00</c:v>
                </c:pt>
                <c:pt idx="2">
                  <c:v>19.00 - 22.00</c:v>
                </c:pt>
                <c:pt idx="3">
                  <c:v>22.00 - 06.00</c:v>
                </c:pt>
              </c:strCache>
            </c:strRef>
          </c:cat>
          <c:val>
            <c:numRef>
              <c:f>'5.1'!$N$41:$N$44</c:f>
              <c:numCache>
                <c:formatCode>0.0</c:formatCode>
                <c:ptCount val="4"/>
                <c:pt idx="0">
                  <c:v>17.910447761194028</c:v>
                </c:pt>
                <c:pt idx="1">
                  <c:v>27.860696517412929</c:v>
                </c:pt>
                <c:pt idx="2">
                  <c:v>16.417910447761187</c:v>
                </c:pt>
                <c:pt idx="3">
                  <c:v>37.810945273631795</c:v>
                </c:pt>
              </c:numCache>
            </c:numRef>
          </c:val>
        </c:ser>
        <c:dLbls>
          <c:showVal val="1"/>
          <c:showCatName val="1"/>
        </c:dLbls>
        <c:firstSliceAng val="0"/>
      </c:pieChart>
    </c:plotArea>
    <c:plotVisOnly val="1"/>
  </c:chart>
  <c:txPr>
    <a:bodyPr/>
    <a:lstStyle/>
    <a:p>
      <a:pPr>
        <a:defRPr sz="1200">
          <a:latin typeface="Arial" pitchFamily="34" charset="0"/>
          <a:cs typeface="Arial"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'5.1'!$O$16</c:f>
              <c:strCache>
                <c:ptCount val="1"/>
                <c:pt idx="0">
                  <c:v>Бүртгэгдсэн гэмт хэргийн тоо</c:v>
                </c:pt>
              </c:strCache>
            </c:strRef>
          </c:tx>
          <c:cat>
            <c:numRef>
              <c:f>'5.1'!$P$15:$Q$15</c:f>
              <c:numCache>
                <c:formatCode>General</c:formatCode>
                <c:ptCount val="2"/>
                <c:pt idx="0">
                  <c:v>2014.04</c:v>
                </c:pt>
                <c:pt idx="1">
                  <c:v>2015.04</c:v>
                </c:pt>
              </c:numCache>
            </c:numRef>
          </c:cat>
          <c:val>
            <c:numRef>
              <c:f>'5.1'!$P$16:$Q$16</c:f>
              <c:numCache>
                <c:formatCode>General</c:formatCode>
                <c:ptCount val="2"/>
                <c:pt idx="0">
                  <c:v>155</c:v>
                </c:pt>
                <c:pt idx="1">
                  <c:v>201</c:v>
                </c:pt>
              </c:numCache>
            </c:numRef>
          </c:val>
        </c:ser>
        <c:dLbls>
          <c:showVal val="1"/>
        </c:dLbls>
        <c:overlap val="-25"/>
        <c:axId val="57977472"/>
        <c:axId val="57983360"/>
      </c:barChart>
      <c:catAx>
        <c:axId val="57977472"/>
        <c:scaling>
          <c:orientation val="minMax"/>
        </c:scaling>
        <c:axPos val="b"/>
        <c:numFmt formatCode="General" sourceLinked="1"/>
        <c:majorTickMark val="none"/>
        <c:tickLblPos val="nextTo"/>
        <c:crossAx val="57983360"/>
        <c:crosses val="autoZero"/>
        <c:auto val="1"/>
        <c:lblAlgn val="ctr"/>
        <c:lblOffset val="100"/>
      </c:catAx>
      <c:valAx>
        <c:axId val="57983360"/>
        <c:scaling>
          <c:orientation val="minMax"/>
        </c:scaling>
        <c:delete val="1"/>
        <c:axPos val="l"/>
        <c:numFmt formatCode="General" sourceLinked="1"/>
        <c:tickLblPos val="none"/>
        <c:crossAx val="57977472"/>
        <c:crosses val="autoZero"/>
        <c:crossBetween val="between"/>
      </c:valAx>
    </c:plotArea>
    <c:plotVisOnly val="1"/>
  </c:chart>
  <c:txPr>
    <a:bodyPr/>
    <a:lstStyle/>
    <a:p>
      <a:pPr>
        <a:defRPr sz="1200">
          <a:latin typeface="Arial" pitchFamily="34" charset="0"/>
          <a:cs typeface="Arial" pitchFamily="34" charset="0"/>
        </a:defRPr>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'5.1'!$M$48</c:f>
              <c:strCache>
                <c:ptCount val="1"/>
                <c:pt idx="0">
                  <c:v>нас барсан хүний тоо</c:v>
                </c:pt>
              </c:strCache>
            </c:strRef>
          </c:tx>
          <c:cat>
            <c:numRef>
              <c:f>'5.1'!$N$47:$O$47</c:f>
              <c:numCache>
                <c:formatCode>General</c:formatCode>
                <c:ptCount val="2"/>
                <c:pt idx="0">
                  <c:v>2014.04</c:v>
                </c:pt>
                <c:pt idx="1">
                  <c:v>2015.04</c:v>
                </c:pt>
              </c:numCache>
            </c:numRef>
          </c:cat>
          <c:val>
            <c:numRef>
              <c:f>'5.1'!$N$48:$O$48</c:f>
              <c:numCache>
                <c:formatCode>General</c:formatCode>
                <c:ptCount val="2"/>
                <c:pt idx="0">
                  <c:v>8</c:v>
                </c:pt>
                <c:pt idx="1">
                  <c:v>15</c:v>
                </c:pt>
              </c:numCache>
            </c:numRef>
          </c:val>
        </c:ser>
        <c:ser>
          <c:idx val="1"/>
          <c:order val="1"/>
          <c:tx>
            <c:strRef>
              <c:f>'5.1'!$M$49</c:f>
              <c:strCache>
                <c:ptCount val="1"/>
                <c:pt idx="0">
                  <c:v>гэмтэж бэртсэн хүний тоо</c:v>
                </c:pt>
              </c:strCache>
            </c:strRef>
          </c:tx>
          <c:cat>
            <c:numRef>
              <c:f>'5.1'!$N$47:$O$47</c:f>
              <c:numCache>
                <c:formatCode>General</c:formatCode>
                <c:ptCount val="2"/>
                <c:pt idx="0">
                  <c:v>2014.04</c:v>
                </c:pt>
                <c:pt idx="1">
                  <c:v>2015.04</c:v>
                </c:pt>
              </c:numCache>
            </c:numRef>
          </c:cat>
          <c:val>
            <c:numRef>
              <c:f>'5.1'!$N$49:$O$49</c:f>
              <c:numCache>
                <c:formatCode>General</c:formatCode>
                <c:ptCount val="2"/>
                <c:pt idx="0">
                  <c:v>55</c:v>
                </c:pt>
                <c:pt idx="1">
                  <c:v>79</c:v>
                </c:pt>
              </c:numCache>
            </c:numRef>
          </c:val>
        </c:ser>
        <c:dLbls>
          <c:showVal val="1"/>
        </c:dLbls>
        <c:overlap val="-2"/>
        <c:axId val="58299136"/>
        <c:axId val="58300672"/>
      </c:barChart>
      <c:catAx>
        <c:axId val="58299136"/>
        <c:scaling>
          <c:orientation val="minMax"/>
        </c:scaling>
        <c:axPos val="b"/>
        <c:numFmt formatCode="General" sourceLinked="1"/>
        <c:majorTickMark val="none"/>
        <c:tickLblPos val="nextTo"/>
        <c:crossAx val="58300672"/>
        <c:crosses val="autoZero"/>
        <c:auto val="1"/>
        <c:lblAlgn val="ctr"/>
        <c:lblOffset val="100"/>
      </c:catAx>
      <c:valAx>
        <c:axId val="58300672"/>
        <c:scaling>
          <c:orientation val="minMax"/>
        </c:scaling>
        <c:delete val="1"/>
        <c:axPos val="l"/>
        <c:numFmt formatCode="General" sourceLinked="1"/>
        <c:tickLblPos val="none"/>
        <c:crossAx val="58299136"/>
        <c:crosses val="autoZero"/>
        <c:crossBetween val="between"/>
      </c:valAx>
    </c:plotArea>
    <c:legend>
      <c:legendPos val="t"/>
      <c:layout/>
    </c:legend>
    <c:plotVisOnly val="1"/>
  </c:chart>
  <c:txPr>
    <a:bodyPr/>
    <a:lstStyle/>
    <a:p>
      <a:pPr>
        <a:defRPr sz="1200">
          <a:latin typeface="Arial" pitchFamily="34" charset="0"/>
          <a:cs typeface="Arial" pitchFamily="34" charset="0"/>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0.88333</cdr:x>
      <cdr:y>0.26923</cdr:y>
    </cdr:from>
    <cdr:to>
      <cdr:x>1</cdr:x>
      <cdr:y>0.38462</cdr:y>
    </cdr:to>
    <cdr:sp macro="" textlink="">
      <cdr:nvSpPr>
        <cdr:cNvPr id="2" name="TextBox 1"/>
        <cdr:cNvSpPr txBox="1"/>
      </cdr:nvSpPr>
      <cdr:spPr>
        <a:xfrm xmlns:a="http://schemas.openxmlformats.org/drawingml/2006/main">
          <a:off x="4038600" y="533400"/>
          <a:ext cx="533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rgbClr val="FF0000"/>
              </a:solidFill>
              <a:latin typeface="Arial" pitchFamily="34" charset="0"/>
              <a:cs typeface="Arial" pitchFamily="34" charset="0"/>
            </a:rPr>
            <a:t>-16.3</a:t>
          </a:r>
          <a:endParaRPr lang="en-US" sz="1200" dirty="0">
            <a:solidFill>
              <a:srgbClr val="FF0000"/>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0.73469</cdr:x>
      <cdr:y>0.35484</cdr:y>
    </cdr:from>
    <cdr:to>
      <cdr:x>0.87755</cdr:x>
      <cdr:y>0.45161</cdr:y>
    </cdr:to>
    <cdr:sp macro="" textlink="">
      <cdr:nvSpPr>
        <cdr:cNvPr id="2" name="TextBox 1"/>
        <cdr:cNvSpPr txBox="1"/>
      </cdr:nvSpPr>
      <cdr:spPr>
        <a:xfrm xmlns:a="http://schemas.openxmlformats.org/drawingml/2006/main">
          <a:off x="2743200" y="838200"/>
          <a:ext cx="533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rgbClr val="FF0000"/>
              </a:solidFill>
              <a:latin typeface="Arial" pitchFamily="34" charset="0"/>
              <a:cs typeface="Arial" pitchFamily="34" charset="0"/>
            </a:rPr>
            <a:t>-11.8</a:t>
          </a:r>
          <a:endParaRPr lang="en-US" sz="1200" dirty="0">
            <a:solidFill>
              <a:srgbClr val="FF0000"/>
            </a:solidFill>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0.83673</cdr:x>
      <cdr:y>0.08333</cdr:y>
    </cdr:from>
    <cdr:to>
      <cdr:x>1</cdr:x>
      <cdr:y>0.20833</cdr:y>
    </cdr:to>
    <cdr:sp macro="" textlink="">
      <cdr:nvSpPr>
        <cdr:cNvPr id="2" name="TextBox 1"/>
        <cdr:cNvSpPr txBox="1"/>
      </cdr:nvSpPr>
      <cdr:spPr>
        <a:xfrm xmlns:a="http://schemas.openxmlformats.org/drawingml/2006/main">
          <a:off x="3124199" y="152399"/>
          <a:ext cx="609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rgbClr val="FF0000"/>
              </a:solidFill>
              <a:latin typeface="Arial" pitchFamily="34" charset="0"/>
              <a:cs typeface="Arial" pitchFamily="34" charset="0"/>
            </a:rPr>
            <a:t>29.7</a:t>
          </a:r>
          <a:endParaRPr lang="en-US" sz="1200" dirty="0">
            <a:solidFill>
              <a:srgbClr val="FF0000"/>
            </a:solidFill>
            <a:latin typeface="Arial" pitchFamily="34"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0.82353</cdr:x>
      <cdr:y>0.25</cdr:y>
    </cdr:from>
    <cdr:to>
      <cdr:x>0.96078</cdr:x>
      <cdr:y>0.35714</cdr:y>
    </cdr:to>
    <cdr:sp macro="" textlink="">
      <cdr:nvSpPr>
        <cdr:cNvPr id="3" name="TextBox 2"/>
        <cdr:cNvSpPr txBox="1"/>
      </cdr:nvSpPr>
      <cdr:spPr>
        <a:xfrm xmlns:a="http://schemas.openxmlformats.org/drawingml/2006/main">
          <a:off x="3200400" y="533400"/>
          <a:ext cx="533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rgbClr val="FF0000"/>
              </a:solidFill>
              <a:latin typeface="Arial" pitchFamily="34" charset="0"/>
              <a:cs typeface="Arial" pitchFamily="34" charset="0"/>
            </a:rPr>
            <a:t>78.6</a:t>
          </a:r>
          <a:endParaRPr lang="en-US" sz="1200" dirty="0">
            <a:solidFill>
              <a:srgbClr val="FF0000"/>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2126"/>
          </a:xfrm>
          <a:prstGeom prst="rect">
            <a:avLst/>
          </a:prstGeom>
        </p:spPr>
        <p:txBody>
          <a:bodyPr vert="horz" lIns="91438" tIns="45720" rIns="91438" bIns="45720" rtlCol="0"/>
          <a:lstStyle>
            <a:lvl1pPr algn="l" eaLnBrk="1" hangingPunct="1">
              <a:defRPr sz="1200">
                <a:cs typeface="Arial" pitchFamily="34" charset="0"/>
              </a:defRPr>
            </a:lvl1pPr>
          </a:lstStyle>
          <a:p>
            <a:pPr>
              <a:defRPr/>
            </a:pPr>
            <a:endParaRPr lang="en-US"/>
          </a:p>
        </p:txBody>
      </p:sp>
      <p:sp>
        <p:nvSpPr>
          <p:cNvPr id="3" name="Date Placeholder 2"/>
          <p:cNvSpPr>
            <a:spLocks noGrp="1"/>
          </p:cNvSpPr>
          <p:nvPr>
            <p:ph type="dt" sz="quarter" idx="1"/>
          </p:nvPr>
        </p:nvSpPr>
        <p:spPr>
          <a:xfrm>
            <a:off x="3815373" y="0"/>
            <a:ext cx="2918831" cy="492126"/>
          </a:xfrm>
          <a:prstGeom prst="rect">
            <a:avLst/>
          </a:prstGeom>
        </p:spPr>
        <p:txBody>
          <a:bodyPr vert="horz" lIns="91438" tIns="45720" rIns="91438" bIns="45720" rtlCol="0"/>
          <a:lstStyle>
            <a:lvl1pPr algn="r" eaLnBrk="1" hangingPunct="1">
              <a:defRPr sz="1200">
                <a:cs typeface="Arial" pitchFamily="34" charset="0"/>
              </a:defRPr>
            </a:lvl1pPr>
          </a:lstStyle>
          <a:p>
            <a:pPr>
              <a:defRPr/>
            </a:pPr>
            <a:fld id="{76D9FFBC-56E5-49AB-A980-6268372BAABF}" type="datetimeFigureOut">
              <a:rPr lang="en-US"/>
              <a:pPr>
                <a:defRPr/>
              </a:pPr>
              <a:t>5/11/2015</a:t>
            </a:fld>
            <a:endParaRPr lang="en-US"/>
          </a:p>
        </p:txBody>
      </p:sp>
      <p:sp>
        <p:nvSpPr>
          <p:cNvPr id="4" name="Footer Placeholder 3"/>
          <p:cNvSpPr>
            <a:spLocks noGrp="1"/>
          </p:cNvSpPr>
          <p:nvPr>
            <p:ph type="ftr" sz="quarter" idx="2"/>
          </p:nvPr>
        </p:nvSpPr>
        <p:spPr>
          <a:xfrm>
            <a:off x="0" y="9373991"/>
            <a:ext cx="2918831" cy="493812"/>
          </a:xfrm>
          <a:prstGeom prst="rect">
            <a:avLst/>
          </a:prstGeom>
        </p:spPr>
        <p:txBody>
          <a:bodyPr vert="horz" lIns="91438" tIns="45720" rIns="91438" bIns="45720" rtlCol="0" anchor="b"/>
          <a:lstStyle>
            <a:lvl1pPr algn="l" eaLnBrk="1" hangingPunct="1">
              <a:defRPr sz="12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15373" y="9373991"/>
            <a:ext cx="2918831" cy="493812"/>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cs typeface="Arial" pitchFamily="34" charset="0"/>
              </a:defRPr>
            </a:lvl1pPr>
          </a:lstStyle>
          <a:p>
            <a:pPr>
              <a:defRPr/>
            </a:pPr>
            <a:fld id="{ED9021E2-95D1-40F0-88F8-0D3682B0D0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2126"/>
          </a:xfrm>
          <a:prstGeom prst="rect">
            <a:avLst/>
          </a:prstGeom>
        </p:spPr>
        <p:txBody>
          <a:bodyPr vert="horz" lIns="91438" tIns="45720" rIns="91438"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5373" y="0"/>
            <a:ext cx="2918831" cy="492126"/>
          </a:xfrm>
          <a:prstGeom prst="rect">
            <a:avLst/>
          </a:prstGeom>
        </p:spPr>
        <p:txBody>
          <a:bodyPr vert="horz" lIns="91438" tIns="45720" rIns="91438" bIns="45720" rtlCol="0"/>
          <a:lstStyle>
            <a:lvl1pPr algn="r" eaLnBrk="1" fontAlgn="auto" hangingPunct="1">
              <a:spcBef>
                <a:spcPts val="0"/>
              </a:spcBef>
              <a:spcAft>
                <a:spcPts val="0"/>
              </a:spcAft>
              <a:defRPr sz="1200">
                <a:latin typeface="+mn-lt"/>
                <a:cs typeface="+mn-cs"/>
              </a:defRPr>
            </a:lvl1pPr>
          </a:lstStyle>
          <a:p>
            <a:pPr>
              <a:defRPr/>
            </a:pPr>
            <a:fld id="{DA61CC6E-47AF-451B-8ABD-358BC983887B}" type="datetimeFigureOut">
              <a:rPr lang="en-US"/>
              <a:pPr>
                <a:defRPr/>
              </a:pPr>
              <a:t>5/11/2015</a:t>
            </a:fld>
            <a:endParaRPr lang="en-US"/>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1438" tIns="45720" rIns="91438" bIns="45720" rtlCol="0" anchor="ctr"/>
          <a:lstStyle/>
          <a:p>
            <a:pPr lvl="0"/>
            <a:endParaRPr lang="en-US" noProof="0"/>
          </a:p>
        </p:txBody>
      </p:sp>
      <p:sp>
        <p:nvSpPr>
          <p:cNvPr id="5" name="Notes Placeholder 4"/>
          <p:cNvSpPr>
            <a:spLocks noGrp="1"/>
          </p:cNvSpPr>
          <p:nvPr>
            <p:ph type="body" sz="quarter" idx="3"/>
          </p:nvPr>
        </p:nvSpPr>
        <p:spPr>
          <a:xfrm>
            <a:off x="673577" y="4686996"/>
            <a:ext cx="5388610" cy="4442618"/>
          </a:xfrm>
          <a:prstGeom prst="rect">
            <a:avLst/>
          </a:prstGeom>
        </p:spPr>
        <p:txBody>
          <a:bodyPr vert="horz" lIns="91438" tIns="45720" rIns="91438"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3991"/>
            <a:ext cx="2918831" cy="493812"/>
          </a:xfrm>
          <a:prstGeom prst="rect">
            <a:avLst/>
          </a:prstGeom>
        </p:spPr>
        <p:txBody>
          <a:bodyPr vert="horz" lIns="91438" tIns="45720" rIns="91438"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5373" y="9373991"/>
            <a:ext cx="2918831" cy="493812"/>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cs typeface="Arial" pitchFamily="34" charset="0"/>
              </a:defRPr>
            </a:lvl1pPr>
          </a:lstStyle>
          <a:p>
            <a:pPr>
              <a:defRPr/>
            </a:pPr>
            <a:fld id="{36B3802E-69BE-4CC8-9AD0-979CAE8815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F34A78AA-6011-4478-80E5-F60E1D846C60}" type="slidenum">
              <a:rPr lang="en-US" altLang="en-US" smtClean="0">
                <a:cs typeface="Arial" charset="0"/>
              </a:rPr>
              <a:pPr/>
              <a:t>1</a:t>
            </a:fld>
            <a:endParaRPr lang="en-US"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Эрүүл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мэндийн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газраас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эрхлэн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гаргадаг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мэдээгээр</a:t>
            </a:r>
            <a:r>
              <a:rPr lang="en-US" sz="1200" kern="1200" dirty="0" smtClean="0">
                <a:solidFill>
                  <a:schemeClr val="tx1"/>
                </a:solidFill>
                <a:latin typeface="+mn-lt"/>
                <a:ea typeface="+mn-ea"/>
                <a:cs typeface="+mn-cs"/>
              </a:rPr>
              <a:t> 2015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эхний</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сард</a:t>
            </a:r>
            <a:r>
              <a:rPr lang="en-US" sz="1200" kern="1200" dirty="0" smtClean="0">
                <a:solidFill>
                  <a:schemeClr val="tx1"/>
                </a:solidFill>
                <a:latin typeface="+mn-lt"/>
                <a:ea typeface="+mn-ea"/>
                <a:cs typeface="+mn-cs"/>
              </a:rPr>
              <a:t> 238 </a:t>
            </a:r>
            <a:r>
              <a:rPr lang="en-US" sz="1200" kern="1200" dirty="0" err="1" smtClean="0">
                <a:solidFill>
                  <a:schemeClr val="tx1"/>
                </a:solidFill>
                <a:latin typeface="+mn-lt"/>
                <a:ea typeface="+mn-ea"/>
                <a:cs typeface="+mn-cs"/>
              </a:rPr>
              <a:t>хүүхэд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шинээр</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мэндэлж</a:t>
            </a:r>
            <a:r>
              <a:rPr lang="en-US" sz="1200" kern="1200" dirty="0" smtClean="0">
                <a:solidFill>
                  <a:schemeClr val="tx1"/>
                </a:solidFill>
                <a:latin typeface="+mn-lt"/>
                <a:ea typeface="+mn-ea"/>
                <a:cs typeface="+mn-cs"/>
              </a:rPr>
              <a:t>, 45 </a:t>
            </a:r>
            <a:r>
              <a:rPr lang="en-US" sz="1200" kern="1200" dirty="0" err="1" smtClean="0">
                <a:solidFill>
                  <a:schemeClr val="tx1"/>
                </a:solidFill>
                <a:latin typeface="+mn-lt"/>
                <a:ea typeface="+mn-ea"/>
                <a:cs typeface="+mn-cs"/>
              </a:rPr>
              <a:t>хүн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нас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баржээ</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Хүн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амын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цэвэр</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өсөлт</a:t>
            </a:r>
            <a:r>
              <a:rPr lang="en-US" sz="1200" kern="1200" dirty="0" smtClean="0">
                <a:solidFill>
                  <a:schemeClr val="tx1"/>
                </a:solidFill>
                <a:latin typeface="+mn-lt"/>
                <a:ea typeface="+mn-ea"/>
                <a:cs typeface="+mn-cs"/>
              </a:rPr>
              <a:t> 193  </a:t>
            </a:r>
            <a:r>
              <a:rPr lang="en-US" sz="1200" kern="1200" dirty="0" err="1" smtClean="0">
                <a:solidFill>
                  <a:schemeClr val="tx1"/>
                </a:solidFill>
                <a:latin typeface="+mn-lt"/>
                <a:ea typeface="+mn-ea"/>
                <a:cs typeface="+mn-cs"/>
              </a:rPr>
              <a:t>болж</a:t>
            </a:r>
            <a:r>
              <a:rPr lang="en-US" sz="1200" kern="1200" dirty="0" smtClean="0">
                <a:solidFill>
                  <a:schemeClr val="tx1"/>
                </a:solidFill>
                <a:latin typeface="+mn-lt"/>
                <a:ea typeface="+mn-ea"/>
                <a:cs typeface="+mn-cs"/>
              </a:rPr>
              <a:t>  2014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үеийнхээс</a:t>
            </a:r>
            <a:r>
              <a:rPr lang="en-US" sz="1200" kern="1200" dirty="0" smtClean="0">
                <a:solidFill>
                  <a:schemeClr val="tx1"/>
                </a:solidFill>
                <a:latin typeface="+mn-lt"/>
                <a:ea typeface="+mn-ea"/>
                <a:cs typeface="+mn-cs"/>
              </a:rPr>
              <a:t> 17.0 </a:t>
            </a:r>
            <a:r>
              <a:rPr lang="en-US" sz="1200" kern="1200" dirty="0" err="1" smtClean="0">
                <a:solidFill>
                  <a:schemeClr val="tx1"/>
                </a:solidFill>
                <a:latin typeface="+mn-lt"/>
                <a:ea typeface="+mn-ea"/>
                <a:cs typeface="+mn-cs"/>
              </a:rPr>
              <a:t>хувиар</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буюу </a:t>
            </a:r>
            <a:r>
              <a:rPr lang="en-US" sz="1200" kern="1200" dirty="0" smtClean="0">
                <a:solidFill>
                  <a:schemeClr val="tx1"/>
                </a:solidFill>
                <a:latin typeface="+mn-lt"/>
                <a:ea typeface="+mn-ea"/>
                <a:cs typeface="+mn-cs"/>
              </a:rPr>
              <a:t>28</a:t>
            </a:r>
            <a:r>
              <a:rPr lang="mn-MN" sz="1200" kern="1200" dirty="0" smtClean="0">
                <a:solidFill>
                  <a:schemeClr val="tx1"/>
                </a:solidFill>
                <a:latin typeface="+mn-lt"/>
                <a:ea typeface="+mn-ea"/>
                <a:cs typeface="+mn-cs"/>
              </a:rPr>
              <a:t>-аар нэмэгдлээ.</a:t>
            </a:r>
            <a:r>
              <a:rPr lang="en-US" sz="1200" kern="1200" dirty="0" smtClean="0">
                <a:solidFill>
                  <a:schemeClr val="tx1"/>
                </a:solidFill>
                <a:latin typeface="+mn-lt"/>
                <a:ea typeface="+mn-ea"/>
                <a:cs typeface="+mn-cs"/>
              </a:rPr>
              <a:t> 1000 </a:t>
            </a:r>
            <a:r>
              <a:rPr lang="en-US" sz="1200" kern="1200" dirty="0" err="1" smtClean="0">
                <a:solidFill>
                  <a:schemeClr val="tx1"/>
                </a:solidFill>
                <a:latin typeface="+mn-lt"/>
                <a:ea typeface="+mn-ea"/>
                <a:cs typeface="+mn-cs"/>
              </a:rPr>
              <a:t>хүнд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ногдох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төрөлт</a:t>
            </a:r>
            <a:r>
              <a:rPr lang="mn-MN" sz="1200" kern="1200" dirty="0" smtClean="0">
                <a:solidFill>
                  <a:schemeClr val="tx1"/>
                </a:solidFill>
                <a:latin typeface="+mn-lt"/>
                <a:ea typeface="+mn-ea"/>
                <a:cs typeface="+mn-cs"/>
              </a:rPr>
              <a:t> 3.8,</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нас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баралт</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0.7 </a:t>
            </a:r>
            <a:r>
              <a:rPr lang="en-US" sz="1200" kern="1200" dirty="0" err="1" smtClean="0">
                <a:solidFill>
                  <a:schemeClr val="tx1"/>
                </a:solidFill>
                <a:latin typeface="+mn-lt"/>
                <a:ea typeface="+mn-ea"/>
                <a:cs typeface="+mn-cs"/>
              </a:rPr>
              <a:t>байгаа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ө</a:t>
            </a:r>
            <a:r>
              <a:rPr lang="mn-MN" sz="1200" kern="1200" dirty="0" smtClean="0">
                <a:solidFill>
                  <a:schemeClr val="tx1"/>
                </a:solidFill>
                <a:latin typeface="+mn-lt"/>
                <a:ea typeface="+mn-ea"/>
                <a:cs typeface="+mn-cs"/>
              </a:rPr>
              <a:t>мнөх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үетэй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харьцуулахад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төрөлт</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0.1 пунктээр нэмэгдэж</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нас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баралт</a:t>
            </a:r>
            <a:r>
              <a:rPr lang="en-US" sz="1200" kern="1200" dirty="0" smtClean="0">
                <a:solidFill>
                  <a:schemeClr val="tx1"/>
                </a:solidFill>
                <a:latin typeface="+mn-lt"/>
                <a:ea typeface="+mn-ea"/>
                <a:cs typeface="+mn-cs"/>
              </a:rPr>
              <a:t> 0.</a:t>
            </a:r>
            <a:r>
              <a:rPr lang="mn-MN" sz="1200" kern="12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пунктээр</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буурсан </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байна</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Хөдөлмөрийн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хэлтэст</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бүртгүүлсэн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ажил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хай</a:t>
            </a:r>
            <a:r>
              <a:rPr lang="mn-MN" sz="1200" kern="1200" dirty="0" smtClean="0">
                <a:solidFill>
                  <a:schemeClr val="tx1"/>
                </a:solidFill>
                <a:latin typeface="+mn-lt"/>
                <a:ea typeface="+mn-ea"/>
                <a:cs typeface="+mn-cs"/>
              </a:rPr>
              <a:t>гч иргэ</a:t>
            </a:r>
            <a:r>
              <a:rPr lang="en-US" sz="1200" kern="1200" dirty="0" smtClean="0">
                <a:solidFill>
                  <a:schemeClr val="tx1"/>
                </a:solidFill>
                <a:latin typeface="+mn-lt"/>
                <a:ea typeface="+mn-ea"/>
                <a:cs typeface="+mn-cs"/>
              </a:rPr>
              <a:t>д  2015 </a:t>
            </a:r>
            <a:r>
              <a:rPr lang="mn-MN" sz="1200" kern="1200" dirty="0" smtClean="0">
                <a:solidFill>
                  <a:schemeClr val="tx1"/>
                </a:solidFill>
                <a:latin typeface="+mn-lt"/>
                <a:ea typeface="+mn-ea"/>
                <a:cs typeface="+mn-cs"/>
              </a:rPr>
              <a:t>оны</a:t>
            </a:r>
            <a:r>
              <a:rPr lang="en-US" sz="1200" kern="1200" dirty="0" smtClean="0">
                <a:solidFill>
                  <a:schemeClr val="tx1"/>
                </a:solidFill>
                <a:latin typeface="+mn-lt"/>
                <a:ea typeface="+mn-ea"/>
                <a:cs typeface="+mn-cs"/>
              </a:rPr>
              <a:t> 2 </a:t>
            </a:r>
            <a:r>
              <a:rPr lang="mn-MN" sz="1200" kern="1200" dirty="0" smtClean="0">
                <a:solidFill>
                  <a:schemeClr val="tx1"/>
                </a:solidFill>
                <a:latin typeface="+mn-lt"/>
                <a:ea typeface="+mn-ea"/>
                <a:cs typeface="+mn-cs"/>
              </a:rPr>
              <a:t>сард</a:t>
            </a:r>
            <a:r>
              <a:rPr lang="en-US" sz="1200" kern="1200" dirty="0" smtClean="0">
                <a:solidFill>
                  <a:schemeClr val="tx1"/>
                </a:solidFill>
                <a:latin typeface="+mn-lt"/>
                <a:ea typeface="+mn-ea"/>
                <a:cs typeface="+mn-cs"/>
              </a:rPr>
              <a:t> 1272  </a:t>
            </a:r>
            <a:r>
              <a:rPr lang="en-US" sz="1200" kern="1200" dirty="0" err="1" smtClean="0">
                <a:solidFill>
                  <a:schemeClr val="tx1"/>
                </a:solidFill>
                <a:latin typeface="+mn-lt"/>
                <a:ea typeface="+mn-ea"/>
                <a:cs typeface="+mn-cs"/>
              </a:rPr>
              <a:t>байгаа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өмнөх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үе</a:t>
            </a:r>
            <a:r>
              <a:rPr lang="mn-MN" sz="1200" kern="1200" dirty="0" smtClean="0">
                <a:solidFill>
                  <a:schemeClr val="tx1"/>
                </a:solidFill>
                <a:latin typeface="+mn-lt"/>
                <a:ea typeface="+mn-ea"/>
                <a:cs typeface="+mn-cs"/>
              </a:rPr>
              <a:t>ийнхээс</a:t>
            </a:r>
            <a:r>
              <a:rPr lang="en-US" sz="1200" kern="1200" dirty="0" smtClean="0">
                <a:solidFill>
                  <a:schemeClr val="tx1"/>
                </a:solidFill>
                <a:latin typeface="+mn-lt"/>
                <a:ea typeface="+mn-ea"/>
                <a:cs typeface="+mn-cs"/>
              </a:rPr>
              <a:t> 8.4 </a:t>
            </a:r>
            <a:r>
              <a:rPr lang="mn-MN" sz="1200" kern="1200" dirty="0" smtClean="0">
                <a:solidFill>
                  <a:schemeClr val="tx1"/>
                </a:solidFill>
                <a:latin typeface="+mn-lt"/>
                <a:ea typeface="+mn-ea"/>
                <a:cs typeface="+mn-cs"/>
              </a:rPr>
              <a:t>хувиар, 201</a:t>
            </a:r>
            <a:r>
              <a:rPr lang="en-US" sz="1200" kern="1200" dirty="0" smtClean="0">
                <a:solidFill>
                  <a:schemeClr val="tx1"/>
                </a:solidFill>
                <a:latin typeface="+mn-lt"/>
                <a:ea typeface="+mn-ea"/>
                <a:cs typeface="+mn-cs"/>
              </a:rPr>
              <a:t>4</a:t>
            </a:r>
            <a:r>
              <a:rPr lang="mn-MN" sz="1200" kern="1200" dirty="0" smtClean="0">
                <a:solidFill>
                  <a:schemeClr val="tx1"/>
                </a:solidFill>
                <a:latin typeface="+mn-lt"/>
                <a:ea typeface="+mn-ea"/>
                <a:cs typeface="+mn-cs"/>
              </a:rPr>
              <a:t> оны жилийн эцсийн дүнгээс</a:t>
            </a:r>
            <a:r>
              <a:rPr lang="en-US" sz="1200" kern="1200" dirty="0" smtClean="0">
                <a:solidFill>
                  <a:schemeClr val="tx1"/>
                </a:solidFill>
                <a:latin typeface="+mn-lt"/>
                <a:ea typeface="+mn-ea"/>
                <a:cs typeface="+mn-cs"/>
              </a:rPr>
              <a:t> 12.4 </a:t>
            </a:r>
            <a:r>
              <a:rPr lang="mn-MN" sz="1200" kern="1200" dirty="0" smtClean="0">
                <a:solidFill>
                  <a:schemeClr val="tx1"/>
                </a:solidFill>
                <a:latin typeface="+mn-lt"/>
                <a:ea typeface="+mn-ea"/>
                <a:cs typeface="+mn-cs"/>
              </a:rPr>
              <a:t>хувиар тус тус  буурсан байна. </a:t>
            </a:r>
            <a:r>
              <a:rPr lang="en-US" sz="1200" kern="1200" dirty="0" err="1" smtClean="0">
                <a:solidFill>
                  <a:schemeClr val="tx1"/>
                </a:solidFill>
                <a:latin typeface="+mn-lt"/>
                <a:ea typeface="+mn-ea"/>
                <a:cs typeface="+mn-cs"/>
              </a:rPr>
              <a:t>Бүртг</a:t>
            </a:r>
            <a:r>
              <a:rPr lang="mn-MN" sz="1200" kern="1200" dirty="0" smtClean="0">
                <a:solidFill>
                  <a:schemeClr val="tx1"/>
                </a:solidFill>
                <a:latin typeface="+mn-lt"/>
                <a:ea typeface="+mn-ea"/>
                <a:cs typeface="+mn-cs"/>
              </a:rPr>
              <a:t>элтэй ажилгүй иргэдийн </a:t>
            </a:r>
            <a:r>
              <a:rPr lang="en-US" sz="1200" kern="1200" dirty="0" smtClean="0">
                <a:solidFill>
                  <a:schemeClr val="tx1"/>
                </a:solidFill>
                <a:latin typeface="+mn-lt"/>
                <a:ea typeface="+mn-ea"/>
                <a:cs typeface="+mn-cs"/>
              </a:rPr>
              <a:t>778  </a:t>
            </a:r>
            <a:r>
              <a:rPr lang="mn-MN" sz="1200" kern="1200" dirty="0" smtClean="0">
                <a:solidFill>
                  <a:schemeClr val="tx1"/>
                </a:solidFill>
                <a:latin typeface="+mn-lt"/>
                <a:ea typeface="+mn-ea"/>
                <a:cs typeface="+mn-cs"/>
              </a:rPr>
              <a:t>мянга буюу  6</a:t>
            </a:r>
            <a:r>
              <a:rPr lang="en-US" sz="1200" kern="1200" dirty="0" smtClean="0">
                <a:solidFill>
                  <a:schemeClr val="tx1"/>
                </a:solidFill>
                <a:latin typeface="+mn-lt"/>
                <a:ea typeface="+mn-ea"/>
                <a:cs typeface="+mn-cs"/>
              </a:rPr>
              <a:t>1</a:t>
            </a:r>
            <a:r>
              <a:rPr lang="mn-MN"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2  </a:t>
            </a:r>
            <a:r>
              <a:rPr lang="en-US" sz="1200" kern="1200" dirty="0" err="1" smtClean="0">
                <a:solidFill>
                  <a:schemeClr val="tx1"/>
                </a:solidFill>
                <a:latin typeface="+mn-lt"/>
                <a:ea typeface="+mn-ea"/>
                <a:cs typeface="+mn-cs"/>
              </a:rPr>
              <a:t>хувийг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эмэгтэйчүүд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эзэлж</a:t>
            </a:r>
            <a:r>
              <a:rPr lang="mn-MN"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өмнөх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үе</a:t>
            </a:r>
            <a:r>
              <a:rPr lang="mn-MN" sz="1200" kern="1200" dirty="0" smtClean="0">
                <a:solidFill>
                  <a:schemeClr val="tx1"/>
                </a:solidFill>
                <a:latin typeface="+mn-lt"/>
                <a:ea typeface="+mn-ea"/>
                <a:cs typeface="+mn-cs"/>
              </a:rPr>
              <a:t>ийнхээс </a:t>
            </a:r>
            <a:r>
              <a:rPr lang="en-US" sz="1200" kern="1200" dirty="0" smtClean="0">
                <a:solidFill>
                  <a:schemeClr val="tx1"/>
                </a:solidFill>
                <a:latin typeface="+mn-lt"/>
                <a:ea typeface="+mn-ea"/>
                <a:cs typeface="+mn-cs"/>
              </a:rPr>
              <a:t>6.3 </a:t>
            </a:r>
            <a:r>
              <a:rPr lang="mn-MN" sz="1200" kern="1200" dirty="0" smtClean="0">
                <a:solidFill>
                  <a:schemeClr val="tx1"/>
                </a:solidFill>
                <a:latin typeface="+mn-lt"/>
                <a:ea typeface="+mn-ea"/>
                <a:cs typeface="+mn-cs"/>
              </a:rPr>
              <a:t>пунктээр өсчээ. </a:t>
            </a:r>
            <a:r>
              <a:rPr lang="en-US" sz="1400" kern="1200" baseline="0" dirty="0" smtClean="0">
                <a:solidFill>
                  <a:schemeClr val="tx1"/>
                </a:solidFill>
                <a:latin typeface="Arial" pitchFamily="34" charset="0"/>
                <a:ea typeface="+mn-ea"/>
                <a:cs typeface="Arial" pitchFamily="34" charset="0"/>
              </a:rPr>
              <a:t>  </a:t>
            </a:r>
            <a:r>
              <a:rPr lang="mn-MN" sz="1400" kern="1200" baseline="0" smtClean="0">
                <a:solidFill>
                  <a:schemeClr val="tx1"/>
                </a:solidFill>
                <a:latin typeface="Arial" pitchFamily="34" charset="0"/>
                <a:ea typeface="+mn-ea"/>
                <a:cs typeface="Arial" pitchFamily="34" charset="0"/>
              </a:rPr>
              <a:t>Б</a:t>
            </a:r>
            <a:r>
              <a:rPr lang="mn-MN" sz="1200" kern="1200" smtClean="0">
                <a:solidFill>
                  <a:schemeClr val="tx1"/>
                </a:solidFill>
                <a:latin typeface="+mn-lt"/>
                <a:ea typeface="+mn-ea"/>
                <a:cs typeface="+mn-cs"/>
              </a:rPr>
              <a:t>үртгэлтэй </a:t>
            </a:r>
            <a:r>
              <a:rPr lang="en-US" sz="1200" kern="1200" dirty="0" err="1" smtClean="0">
                <a:solidFill>
                  <a:schemeClr val="tx1"/>
                </a:solidFill>
                <a:latin typeface="+mn-lt"/>
                <a:ea typeface="+mn-ea"/>
                <a:cs typeface="+mn-cs"/>
              </a:rPr>
              <a:t>ажил</a:t>
            </a:r>
            <a:r>
              <a:rPr lang="mn-MN" sz="1200" kern="1200" dirty="0" smtClean="0">
                <a:solidFill>
                  <a:schemeClr val="tx1"/>
                </a:solidFill>
                <a:latin typeface="+mn-lt"/>
                <a:ea typeface="+mn-ea"/>
                <a:cs typeface="+mn-cs"/>
              </a:rPr>
              <a:t>гүй </a:t>
            </a:r>
            <a:r>
              <a:rPr lang="en-US" sz="1200" kern="1200" dirty="0" err="1" smtClean="0">
                <a:solidFill>
                  <a:schemeClr val="tx1"/>
                </a:solidFill>
                <a:latin typeface="+mn-lt"/>
                <a:ea typeface="+mn-ea"/>
                <a:cs typeface="+mn-cs"/>
              </a:rPr>
              <a:t>иргэдийн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боловсролын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түвшинг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харахад</a:t>
            </a:r>
            <a:r>
              <a:rPr lang="en-US" sz="1200" kern="1200" dirty="0" smtClean="0">
                <a:solidFill>
                  <a:schemeClr val="tx1"/>
                </a:solidFill>
                <a:latin typeface="+mn-lt"/>
                <a:ea typeface="+mn-ea"/>
                <a:cs typeface="+mn-cs"/>
              </a:rPr>
              <a:t> 31.4</a:t>
            </a:r>
            <a:r>
              <a:rPr lang="mn-MN"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mn-MN" sz="1200" kern="1200" dirty="0" smtClean="0">
                <a:solidFill>
                  <a:schemeClr val="tx1"/>
                </a:solidFill>
                <a:latin typeface="+mn-lt"/>
                <a:ea typeface="+mn-ea"/>
                <a:cs typeface="+mn-cs"/>
              </a:rPr>
              <a:t> бүрэн дэнд, 2</a:t>
            </a:r>
            <a:r>
              <a:rPr lang="en-US" sz="1200" kern="1200" dirty="0" smtClean="0">
                <a:solidFill>
                  <a:schemeClr val="tx1"/>
                </a:solidFill>
                <a:latin typeface="+mn-lt"/>
                <a:ea typeface="+mn-ea"/>
                <a:cs typeface="+mn-cs"/>
              </a:rPr>
              <a:t>9</a:t>
            </a:r>
            <a:r>
              <a:rPr lang="mn-MN"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0</a:t>
            </a:r>
            <a:r>
              <a:rPr lang="mn-MN" sz="1200" kern="1200" dirty="0" smtClean="0">
                <a:solidFill>
                  <a:schemeClr val="tx1"/>
                </a:solidFill>
                <a:latin typeface="+mn-lt"/>
                <a:ea typeface="+mn-ea"/>
                <a:cs typeface="+mn-cs"/>
              </a:rPr>
              <a:t> хувь нь дээд, 1</a:t>
            </a:r>
            <a:r>
              <a:rPr lang="en-US" sz="1200" kern="1200" dirty="0" smtClean="0">
                <a:solidFill>
                  <a:schemeClr val="tx1"/>
                </a:solidFill>
                <a:latin typeface="+mn-lt"/>
                <a:ea typeface="+mn-ea"/>
                <a:cs typeface="+mn-cs"/>
              </a:rPr>
              <a:t>7.5</a:t>
            </a:r>
            <a:r>
              <a:rPr lang="mn-MN" sz="1200" kern="1200" dirty="0" smtClean="0">
                <a:solidFill>
                  <a:schemeClr val="tx1"/>
                </a:solidFill>
                <a:latin typeface="+mn-lt"/>
                <a:ea typeface="+mn-ea"/>
                <a:cs typeface="+mn-cs"/>
              </a:rPr>
              <a:t> хувь нь бүрэн бус дунд, </a:t>
            </a:r>
            <a:r>
              <a:rPr lang="en-US" sz="1200" kern="1200" dirty="0" smtClean="0">
                <a:solidFill>
                  <a:schemeClr val="tx1"/>
                </a:solidFill>
                <a:latin typeface="+mn-lt"/>
                <a:ea typeface="+mn-ea"/>
                <a:cs typeface="+mn-cs"/>
              </a:rPr>
              <a:t>9.4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тусгай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мэргэжлийн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дунд</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7,</a:t>
            </a:r>
            <a:r>
              <a:rPr lang="en-US" sz="1200" kern="1200" dirty="0" smtClean="0">
                <a:solidFill>
                  <a:schemeClr val="tx1"/>
                </a:solidFill>
                <a:latin typeface="+mn-lt"/>
                <a:ea typeface="+mn-ea"/>
                <a:cs typeface="+mn-cs"/>
              </a:rPr>
              <a:t>4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техник</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болон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мэргэжлийн</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 3,</a:t>
            </a:r>
            <a:r>
              <a:rPr lang="en-US" sz="1200" kern="1200" dirty="0" smtClean="0">
                <a:solidFill>
                  <a:schemeClr val="tx1"/>
                </a:solidFill>
                <a:latin typeface="+mn-lt"/>
                <a:ea typeface="+mn-ea"/>
                <a:cs typeface="+mn-cs"/>
              </a:rPr>
              <a:t>9 </a:t>
            </a:r>
            <a:r>
              <a:rPr lang="mn-MN" sz="1200" kern="1200" dirty="0" smtClean="0">
                <a:solidFill>
                  <a:schemeClr val="tx1"/>
                </a:solidFill>
                <a:latin typeface="+mn-lt"/>
                <a:ea typeface="+mn-ea"/>
                <a:cs typeface="+mn-cs"/>
              </a:rPr>
              <a:t>х</a:t>
            </a:r>
            <a:r>
              <a:rPr lang="en-US" sz="1200" kern="1200" dirty="0" err="1" smtClean="0">
                <a:solidFill>
                  <a:schemeClr val="tx1"/>
                </a:solidFill>
                <a:latin typeface="+mn-lt"/>
                <a:ea typeface="+mn-ea"/>
                <a:cs typeface="+mn-cs"/>
              </a:rPr>
              <a:t>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бага</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0,9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боловсролгүй</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0.3</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магистр</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докторын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боловсролтой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иргэд</a:t>
            </a:r>
            <a:r>
              <a:rPr lang="mn-MN" sz="1200" kern="1200" dirty="0" smtClean="0">
                <a:solidFill>
                  <a:schemeClr val="tx1"/>
                </a:solidFill>
                <a:latin typeface="+mn-lt"/>
                <a:ea typeface="+mn-ea"/>
                <a:cs typeface="+mn-cs"/>
              </a:rPr>
              <a:t> эзэлж </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байна</a:t>
            </a:r>
            <a:r>
              <a:rPr lang="en-US" sz="1200" kern="1200" dirty="0" smtClean="0">
                <a:solidFill>
                  <a:schemeClr val="tx1"/>
                </a:solidFill>
                <a:latin typeface="+mn-lt"/>
                <a:ea typeface="+mn-ea"/>
                <a:cs typeface="+mn-cs"/>
              </a:rPr>
              <a:t>. </a:t>
            </a:r>
          </a:p>
          <a:p>
            <a:r>
              <a:rPr lang="mn-MN" sz="1400" kern="1200" dirty="0" smtClean="0">
                <a:solidFill>
                  <a:schemeClr val="tx1"/>
                </a:solidFill>
                <a:latin typeface="Arial" pitchFamily="34" charset="0"/>
                <a:ea typeface="+mn-ea"/>
                <a:cs typeface="Arial" pitchFamily="34" charset="0"/>
              </a:rPr>
              <a:t>ажил хайгч</a:t>
            </a:r>
            <a:r>
              <a:rPr lang="en-US" sz="1400" kern="1200" dirty="0" smtClean="0">
                <a:solidFill>
                  <a:schemeClr val="tx1"/>
                </a:solidFill>
                <a:latin typeface="Arial" pitchFamily="34" charset="0"/>
                <a:ea typeface="+mn-ea"/>
                <a:cs typeface="Arial" pitchFamily="34" charset="0"/>
              </a:rPr>
              <a:t> 63</a:t>
            </a:r>
            <a:r>
              <a:rPr lang="mn-MN" sz="1400" kern="1200" dirty="0" smtClean="0">
                <a:solidFill>
                  <a:schemeClr val="tx1"/>
                </a:solidFill>
                <a:latin typeface="Arial" pitchFamily="34" charset="0"/>
                <a:ea typeface="+mn-ea"/>
                <a:cs typeface="Arial" pitchFamily="34" charset="0"/>
              </a:rPr>
              <a:t>  иргэн ажилд зуучлагдан  орсоны  6</a:t>
            </a:r>
            <a:r>
              <a:rPr lang="en-US" sz="1400" kern="1200" dirty="0" smtClean="0">
                <a:solidFill>
                  <a:schemeClr val="tx1"/>
                </a:solidFill>
                <a:latin typeface="Arial" pitchFamily="34" charset="0"/>
                <a:ea typeface="+mn-ea"/>
                <a:cs typeface="Arial" pitchFamily="34" charset="0"/>
              </a:rPr>
              <a:t>7</a:t>
            </a:r>
            <a:r>
              <a:rPr lang="mn-MN" sz="1400" kern="1200" dirty="0" smtClean="0">
                <a:solidFill>
                  <a:schemeClr val="tx1"/>
                </a:solidFill>
                <a:latin typeface="Arial" pitchFamily="34" charset="0"/>
                <a:ea typeface="+mn-ea"/>
                <a:cs typeface="Arial" pitchFamily="34" charset="0"/>
              </a:rPr>
              <a:t>,</a:t>
            </a:r>
            <a:r>
              <a:rPr lang="en-US" sz="1400" kern="1200" dirty="0" smtClean="0">
                <a:solidFill>
                  <a:schemeClr val="tx1"/>
                </a:solidFill>
                <a:latin typeface="Arial" pitchFamily="34" charset="0"/>
                <a:ea typeface="+mn-ea"/>
                <a:cs typeface="Arial" pitchFamily="34" charset="0"/>
              </a:rPr>
              <a:t>0</a:t>
            </a:r>
            <a:r>
              <a:rPr lang="mn-MN" sz="1400" kern="1200" dirty="0" smtClean="0">
                <a:solidFill>
                  <a:schemeClr val="tx1"/>
                </a:solidFill>
                <a:latin typeface="Arial" pitchFamily="34" charset="0"/>
                <a:ea typeface="+mn-ea"/>
                <a:cs typeface="Arial" pitchFamily="34" charset="0"/>
              </a:rPr>
              <a:t> хувь нь эмэгтэйчүүд байна.</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mn-MN" sz="1200" kern="1200" dirty="0" smtClean="0">
                <a:solidFill>
                  <a:schemeClr val="tx1"/>
                </a:solidFill>
                <a:latin typeface="+mn-lt"/>
                <a:ea typeface="+mn-ea"/>
                <a:cs typeface="+mn-cs"/>
              </a:rPr>
              <a:t>Хөдөлмөрийн хэлтэст ирсэн </a:t>
            </a:r>
            <a:r>
              <a:rPr lang="en-US" sz="1200" kern="1200" dirty="0" smtClean="0">
                <a:solidFill>
                  <a:schemeClr val="tx1"/>
                </a:solidFill>
                <a:latin typeface="+mn-lt"/>
                <a:ea typeface="+mn-ea"/>
                <a:cs typeface="+mn-cs"/>
              </a:rPr>
              <a:t>33</a:t>
            </a:r>
            <a:r>
              <a:rPr lang="mn-MN" sz="1200" kern="1200" dirty="0" smtClean="0">
                <a:solidFill>
                  <a:schemeClr val="tx1"/>
                </a:solidFill>
                <a:latin typeface="+mn-lt"/>
                <a:ea typeface="+mn-ea"/>
                <a:cs typeface="+mn-cs"/>
              </a:rPr>
              <a:t> ажлын байрны захиалгын  </a:t>
            </a:r>
            <a:r>
              <a:rPr lang="en-US" sz="1200" kern="1200" dirty="0" smtClean="0">
                <a:solidFill>
                  <a:schemeClr val="tx1"/>
                </a:solidFill>
                <a:latin typeface="+mn-lt"/>
                <a:ea typeface="+mn-ea"/>
                <a:cs typeface="+mn-cs"/>
              </a:rPr>
              <a:t>18.2 </a:t>
            </a:r>
            <a:r>
              <a:rPr lang="mn-MN" sz="1200" kern="1200" dirty="0" smtClean="0">
                <a:solidFill>
                  <a:schemeClr val="tx1"/>
                </a:solidFill>
                <a:latin typeface="+mn-lt"/>
                <a:ea typeface="+mn-ea"/>
                <a:cs typeface="+mn-cs"/>
              </a:rPr>
              <a:t>хувь нь барилга, 18,2 хувь нь боловсрол, 18,2 хувь нь үйлчилгээний бусад үйл ажиллагаа  15,2  хувь нь ХАА, ан агнуур, ойн аж ахуй загас барилт, 30,2 хувь нь бусад  салбарын захиалга  байна.</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34" charset="0"/>
                <a:ea typeface="+mn-ea"/>
                <a:cs typeface="Arial" pitchFamily="34" charset="0"/>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201</a:t>
            </a:r>
            <a:r>
              <a:rPr lang="en-US" sz="1200" kern="1200" dirty="0" smtClean="0">
                <a:solidFill>
                  <a:schemeClr val="tx1"/>
                </a:solidFill>
                <a:latin typeface="+mn-lt"/>
                <a:ea typeface="+mn-ea"/>
                <a:cs typeface="+mn-cs"/>
              </a:rPr>
              <a:t>5</a:t>
            </a:r>
            <a:r>
              <a:rPr lang="mn-MN" sz="1200" kern="1200" dirty="0" smtClean="0">
                <a:solidFill>
                  <a:schemeClr val="tx1"/>
                </a:solidFill>
                <a:latin typeface="+mn-lt"/>
                <a:ea typeface="+mn-ea"/>
                <a:cs typeface="+mn-cs"/>
              </a:rPr>
              <a:t> оны эхний </a:t>
            </a:r>
            <a:r>
              <a:rPr lang="en-US" sz="1200" kern="1200" dirty="0" smtClean="0">
                <a:solidFill>
                  <a:schemeClr val="tx1"/>
                </a:solidFill>
                <a:latin typeface="+mn-lt"/>
                <a:ea typeface="+mn-ea"/>
                <a:cs typeface="+mn-cs"/>
              </a:rPr>
              <a:t>2</a:t>
            </a:r>
            <a:r>
              <a:rPr lang="mn-MN" sz="1200" kern="1200" dirty="0" smtClean="0">
                <a:solidFill>
                  <a:schemeClr val="tx1"/>
                </a:solidFill>
                <a:latin typeface="+mn-lt"/>
                <a:ea typeface="+mn-ea"/>
                <a:cs typeface="+mn-cs"/>
              </a:rPr>
              <a:t> сард н</a:t>
            </a:r>
            <a:r>
              <a:rPr lang="en-US" sz="1200" kern="1200" dirty="0" err="1" smtClean="0">
                <a:solidFill>
                  <a:schemeClr val="tx1"/>
                </a:solidFill>
                <a:latin typeface="+mn-lt"/>
                <a:ea typeface="+mn-ea"/>
                <a:cs typeface="+mn-cs"/>
              </a:rPr>
              <a:t>ийгмийн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даатгалын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санд</a:t>
            </a:r>
            <a:r>
              <a:rPr lang="en-US" sz="1200" kern="1200" dirty="0" smtClean="0">
                <a:solidFill>
                  <a:schemeClr val="tx1"/>
                </a:solidFill>
                <a:latin typeface="+mn-lt"/>
                <a:ea typeface="+mn-ea"/>
                <a:cs typeface="+mn-cs"/>
              </a:rPr>
              <a:t> 2 749.7 </a:t>
            </a:r>
            <a:r>
              <a:rPr lang="en-US" sz="1200" kern="1200" dirty="0" err="1" smtClean="0">
                <a:solidFill>
                  <a:schemeClr val="tx1"/>
                </a:solidFill>
                <a:latin typeface="+mn-lt"/>
                <a:ea typeface="+mn-ea"/>
                <a:cs typeface="+mn-cs"/>
              </a:rPr>
              <a:t>сая</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төгрөгийн</a:t>
            </a:r>
            <a:r>
              <a:rPr lang="mn-MN" sz="1200" kern="1200" dirty="0" smtClean="0">
                <a:solidFill>
                  <a:schemeClr val="tx1"/>
                </a:solidFill>
                <a:latin typeface="+mn-lt"/>
                <a:ea typeface="+mn-ea"/>
                <a:cs typeface="+mn-cs"/>
              </a:rPr>
              <a:t> орлого </a:t>
            </a:r>
            <a:r>
              <a:rPr lang="en-US" sz="1200" kern="1200" dirty="0" err="1" smtClean="0">
                <a:solidFill>
                  <a:schemeClr val="tx1"/>
                </a:solidFill>
                <a:latin typeface="+mn-lt"/>
                <a:ea typeface="+mn-ea"/>
                <a:cs typeface="+mn-cs"/>
              </a:rPr>
              <a:t>төвлөрсөн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mn-MN" sz="1200" kern="1200" dirty="0" smtClean="0">
                <a:solidFill>
                  <a:schemeClr val="tx1"/>
                </a:solidFill>
                <a:latin typeface="+mn-lt"/>
                <a:ea typeface="+mn-ea"/>
                <a:cs typeface="+mn-cs"/>
              </a:rPr>
              <a:t> өмнөх оны мөн үеэс </a:t>
            </a:r>
            <a:r>
              <a:rPr lang="en-US" sz="1200" kern="1200" dirty="0" smtClean="0">
                <a:solidFill>
                  <a:schemeClr val="tx1"/>
                </a:solidFill>
                <a:latin typeface="+mn-lt"/>
                <a:ea typeface="+mn-ea"/>
                <a:cs typeface="+mn-cs"/>
              </a:rPr>
              <a:t>15.9</a:t>
            </a:r>
            <a:r>
              <a:rPr lang="mn-MN" sz="1200" kern="1200" dirty="0" smtClean="0">
                <a:solidFill>
                  <a:schemeClr val="tx1"/>
                </a:solidFill>
                <a:latin typeface="+mn-lt"/>
                <a:ea typeface="+mn-ea"/>
                <a:cs typeface="+mn-cs"/>
              </a:rPr>
              <a:t>  хувиар буурсан  байна</a:t>
            </a:r>
            <a:r>
              <a:rPr lang="en-US" sz="1200" kern="120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Тэтгэврийн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даатгалын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сангаас</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3 578,6 </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сая</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төг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тэтгэмжийн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даатгалын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сангаас</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206,7</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сая</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төг</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эрүүл мэндийн даатгалын сангаас 493,1 сая</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төг</a:t>
            </a:r>
            <a:r>
              <a:rPr lang="en-US" sz="1200" kern="1200" dirty="0" smtClean="0">
                <a:solidFill>
                  <a:schemeClr val="tx1"/>
                </a:solidFill>
                <a:latin typeface="+mn-lt"/>
                <a:ea typeface="+mn-ea"/>
                <a:cs typeface="+mn-cs"/>
              </a:rPr>
              <a:t>, ҮОМШӨ-</a:t>
            </a:r>
            <a:r>
              <a:rPr lang="en-US" sz="1200" kern="1200" dirty="0" err="1" smtClean="0">
                <a:solidFill>
                  <a:schemeClr val="tx1"/>
                </a:solidFill>
                <a:latin typeface="+mn-lt"/>
                <a:ea typeface="+mn-ea"/>
                <a:cs typeface="+mn-cs"/>
              </a:rPr>
              <a:t>ний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даатгалын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сангаас</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195,4 </a:t>
            </a:r>
            <a:r>
              <a:rPr lang="en-US" sz="1200" kern="1200" dirty="0" err="1" smtClean="0">
                <a:solidFill>
                  <a:schemeClr val="tx1"/>
                </a:solidFill>
                <a:latin typeface="+mn-lt"/>
                <a:ea typeface="+mn-ea"/>
                <a:cs typeface="+mn-cs"/>
              </a:rPr>
              <a:t>сая</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төг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ажилгүйдлийн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даатгалын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сангаас</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49</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6 </a:t>
            </a:r>
            <a:r>
              <a:rPr lang="en-US" sz="1200" kern="1200" dirty="0" err="1" smtClean="0">
                <a:solidFill>
                  <a:schemeClr val="tx1"/>
                </a:solidFill>
                <a:latin typeface="+mn-lt"/>
                <a:ea typeface="+mn-ea"/>
                <a:cs typeface="+mn-cs"/>
              </a:rPr>
              <a:t>сая.төг</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 нийт 4 523,4</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сая</a:t>
            </a:r>
            <a:r>
              <a:rPr lang="mn-MN"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төгр</a:t>
            </a:r>
            <a:r>
              <a:rPr lang="mn-MN" sz="1200" kern="1200" dirty="0" smtClean="0">
                <a:solidFill>
                  <a:schemeClr val="tx1"/>
                </a:solidFill>
                <a:latin typeface="+mn-lt"/>
                <a:ea typeface="+mn-ea"/>
                <a:cs typeface="+mn-cs"/>
              </a:rPr>
              <a:t>ө</a:t>
            </a:r>
            <a:r>
              <a:rPr lang="en-US" sz="1200" kern="1200" dirty="0" smtClean="0">
                <a:solidFill>
                  <a:schemeClr val="tx1"/>
                </a:solidFill>
                <a:latin typeface="+mn-lt"/>
                <a:ea typeface="+mn-ea"/>
                <a:cs typeface="+mn-cs"/>
              </a:rPr>
              <a:t>г</a:t>
            </a:r>
            <a:r>
              <a:rPr lang="mn-MN" sz="1200" kern="1200" dirty="0" smtClean="0">
                <a:solidFill>
                  <a:schemeClr val="tx1"/>
                </a:solidFill>
                <a:latin typeface="+mn-lt"/>
                <a:ea typeface="+mn-ea"/>
                <a:cs typeface="+mn-cs"/>
              </a:rPr>
              <a:t>ийг </a:t>
            </a:r>
            <a:r>
              <a:rPr lang="en-US" sz="1200" kern="1200" dirty="0" err="1" smtClean="0">
                <a:solidFill>
                  <a:schemeClr val="tx1"/>
                </a:solidFill>
                <a:latin typeface="+mn-lt"/>
                <a:ea typeface="+mn-ea"/>
                <a:cs typeface="+mn-cs"/>
              </a:rPr>
              <a:t>зарцуулжээ</a:t>
            </a:r>
            <a:r>
              <a:rPr lang="mn-MN"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z="1200" kern="1200" dirty="0" smtClean="0">
                <a:solidFill>
                  <a:schemeClr val="tx1"/>
                </a:solidFill>
                <a:latin typeface="+mn-lt"/>
                <a:ea typeface="+mn-ea"/>
                <a:cs typeface="+mn-cs"/>
              </a:rPr>
              <a:t>Оны эхний 2 сард н</a:t>
            </a:r>
            <a:r>
              <a:rPr lang="en-US" sz="1200" kern="1200" dirty="0" err="1" smtClean="0">
                <a:solidFill>
                  <a:schemeClr val="tx1"/>
                </a:solidFill>
                <a:latin typeface="+mn-lt"/>
                <a:ea typeface="+mn-ea"/>
                <a:cs typeface="+mn-cs"/>
              </a:rPr>
              <a:t>ийгмийн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халамжийн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сангаас</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9155 </a:t>
            </a:r>
            <a:r>
              <a:rPr lang="en-US" sz="1200" kern="1200" dirty="0" err="1" smtClean="0">
                <a:solidFill>
                  <a:schemeClr val="tx1"/>
                </a:solidFill>
                <a:latin typeface="+mn-lt"/>
                <a:ea typeface="+mn-ea"/>
                <a:cs typeface="+mn-cs"/>
              </a:rPr>
              <a:t>иргэнд</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1 000,0 сая </a:t>
            </a:r>
            <a:r>
              <a:rPr lang="en-US" sz="1200" kern="1200" dirty="0" err="1" smtClean="0">
                <a:solidFill>
                  <a:schemeClr val="tx1"/>
                </a:solidFill>
                <a:latin typeface="+mn-lt"/>
                <a:ea typeface="+mn-ea"/>
                <a:cs typeface="+mn-cs"/>
              </a:rPr>
              <a:t>төгрөгий</a:t>
            </a:r>
            <a:r>
              <a:rPr lang="mn-MN" sz="1200" kern="1200" dirty="0" smtClean="0">
                <a:solidFill>
                  <a:schemeClr val="tx1"/>
                </a:solidFill>
                <a:latin typeface="+mn-lt"/>
                <a:ea typeface="+mn-ea"/>
                <a:cs typeface="+mn-cs"/>
              </a:rPr>
              <a:t>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халамжийн</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тэтгэвэр, тэтгэмж  </a:t>
            </a:r>
            <a:r>
              <a:rPr lang="en-US" sz="1200" kern="1200" dirty="0" err="1" smtClean="0">
                <a:solidFill>
                  <a:schemeClr val="tx1"/>
                </a:solidFill>
                <a:latin typeface="+mn-lt"/>
                <a:ea typeface="+mn-ea"/>
                <a:cs typeface="+mn-cs"/>
              </a:rPr>
              <a:t>олго</a:t>
            </a:r>
            <a:r>
              <a:rPr lang="mn-MN" sz="1200" kern="1200" dirty="0" smtClean="0">
                <a:solidFill>
                  <a:schemeClr val="tx1"/>
                </a:solidFill>
                <a:latin typeface="+mn-lt"/>
                <a:ea typeface="+mn-ea"/>
                <a:cs typeface="+mn-cs"/>
              </a:rPr>
              <a:t>жээ. </a:t>
            </a:r>
            <a:r>
              <a:rPr lang="en-US" sz="1200" kern="1200" dirty="0" err="1" smtClean="0">
                <a:solidFill>
                  <a:schemeClr val="tx1"/>
                </a:solidFill>
                <a:latin typeface="+mn-lt"/>
                <a:ea typeface="+mn-ea"/>
                <a:cs typeface="+mn-cs"/>
              </a:rPr>
              <a:t>Жирэмсэн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болон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хөхүүл</a:t>
            </a:r>
            <a:r>
              <a:rPr lang="mn-MN" sz="1200" kern="1200" dirty="0" smtClean="0">
                <a:solidFill>
                  <a:schemeClr val="tx1"/>
                </a:solidFill>
                <a:latin typeface="+mn-lt"/>
                <a:ea typeface="+mn-ea"/>
                <a:cs typeface="+mn-cs"/>
              </a:rPr>
              <a:t> хүүхэдтэй 1640 </a:t>
            </a:r>
            <a:r>
              <a:rPr lang="en-US" sz="1200" kern="1200" dirty="0" err="1" smtClean="0">
                <a:solidFill>
                  <a:schemeClr val="tx1"/>
                </a:solidFill>
                <a:latin typeface="+mn-lt"/>
                <a:ea typeface="+mn-ea"/>
                <a:cs typeface="+mn-cs"/>
              </a:rPr>
              <a:t>эхэд</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94,2 сая</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төгрөг</a:t>
            </a:r>
            <a:r>
              <a:rPr lang="mn-MN" sz="1200" kern="1200" dirty="0" smtClean="0">
                <a:solidFill>
                  <a:schemeClr val="tx1"/>
                </a:solidFill>
                <a:latin typeface="+mn-lt"/>
                <a:ea typeface="+mn-ea"/>
                <a:cs typeface="+mn-cs"/>
              </a:rPr>
              <a:t>ийг улсын төсвөөс олго</a:t>
            </a:r>
            <a:r>
              <a:rPr lang="en-US" sz="1200" kern="1200" dirty="0" err="1" smtClean="0">
                <a:solidFill>
                  <a:schemeClr val="tx1"/>
                </a:solidFill>
                <a:latin typeface="+mn-lt"/>
                <a:ea typeface="+mn-ea"/>
                <a:cs typeface="+mn-cs"/>
              </a:rPr>
              <a:t>сон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байна</a:t>
            </a:r>
            <a:r>
              <a:rPr lang="mn-MN"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Ахмад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настны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нийгмийн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хамгааллын</a:t>
            </a:r>
            <a:r>
              <a:rPr lang="mn-MN" sz="1200" kern="1200" dirty="0" smtClean="0">
                <a:solidFill>
                  <a:schemeClr val="tx1"/>
                </a:solidFill>
                <a:latin typeface="+mn-lt"/>
                <a:ea typeface="+mn-ea"/>
                <a:cs typeface="+mn-cs"/>
              </a:rPr>
              <a:t> тухай </a:t>
            </a:r>
            <a:r>
              <a:rPr lang="en-US" sz="1200" kern="1200" dirty="0" err="1" smtClean="0">
                <a:solidFill>
                  <a:schemeClr val="tx1"/>
                </a:solidFill>
                <a:latin typeface="+mn-lt"/>
                <a:ea typeface="+mn-ea"/>
                <a:cs typeface="+mn-cs"/>
              </a:rPr>
              <a:t>хуулийн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дагуу</a:t>
            </a:r>
            <a:r>
              <a:rPr lang="mn-MN" sz="1200" kern="1200" dirty="0" smtClean="0">
                <a:solidFill>
                  <a:schemeClr val="tx1"/>
                </a:solidFill>
                <a:latin typeface="+mn-lt"/>
                <a:ea typeface="+mn-ea"/>
                <a:cs typeface="+mn-cs"/>
              </a:rPr>
              <a:t> 17 иргэнийг </a:t>
            </a:r>
            <a:r>
              <a:rPr lang="en-US" sz="1200" kern="1200" dirty="0" err="1" smtClean="0">
                <a:solidFill>
                  <a:schemeClr val="tx1"/>
                </a:solidFill>
                <a:latin typeface="+mn-lt"/>
                <a:ea typeface="+mn-ea"/>
                <a:cs typeface="+mn-cs"/>
              </a:rPr>
              <a:t>нэг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удаагийн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тусламж</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үйлчилгээнд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хамр</a:t>
            </a:r>
            <a:r>
              <a:rPr lang="mn-MN" sz="1200" kern="1200" dirty="0" smtClean="0">
                <a:solidFill>
                  <a:schemeClr val="tx1"/>
                </a:solidFill>
                <a:latin typeface="+mn-lt"/>
                <a:ea typeface="+mn-ea"/>
                <a:cs typeface="+mn-cs"/>
              </a:rPr>
              <a:t>уулсан нь </a:t>
            </a:r>
            <a:r>
              <a:rPr lang="en-US" sz="1200" kern="1200" dirty="0" err="1" smtClean="0">
                <a:solidFill>
                  <a:schemeClr val="tx1"/>
                </a:solidFill>
                <a:latin typeface="+mn-lt"/>
                <a:ea typeface="+mn-ea"/>
                <a:cs typeface="+mn-cs"/>
              </a:rPr>
              <a:t>өмнөх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үе</a:t>
            </a:r>
            <a:r>
              <a:rPr lang="mn-MN" sz="1200" kern="1200" dirty="0" smtClean="0">
                <a:solidFill>
                  <a:schemeClr val="tx1"/>
                </a:solidFill>
                <a:latin typeface="+mn-lt"/>
                <a:ea typeface="+mn-ea"/>
                <a:cs typeface="+mn-cs"/>
              </a:rPr>
              <a:t>эс 15,0 хувиар буурсан байна.</a:t>
            </a:r>
            <a:r>
              <a:rPr lang="en-US" sz="1200" i="1"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7A32D7AC-1866-4664-BB6A-137D3293FA11}" type="slidenum">
              <a:rPr lang="en-US" altLang="en-US" smtClean="0">
                <a:cs typeface="Arial" charset="0"/>
              </a:rPr>
              <a:pPr/>
              <a:t>9</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8E996E-88D1-4F0E-9001-742768549D5F}" type="datetimeFigureOut">
              <a:rPr lang="en-US"/>
              <a:pPr>
                <a:defRPr/>
              </a:pPr>
              <a:t>5/11/2015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CAB71-C725-4E6C-B1BF-E56ADE36BE35}" type="slidenum">
              <a:rPr lang="en-US" altLang="en-US"/>
              <a:pPr>
                <a:defRPr/>
              </a:pPr>
              <a:t>‹#›</a:t>
            </a:fld>
            <a:endParaRPr lang="en-US" altLang="en-US"/>
          </a:p>
        </p:txBody>
      </p:sp>
    </p:spTree>
  </p:cSld>
  <p:clrMapOvr>
    <a:masterClrMapping/>
  </p:clrMapOvr>
  <p:transition spd="slow"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9992DF-023D-4DB3-AAC9-AC85CF0DCA99}" type="datetimeFigureOut">
              <a:rPr lang="en-US"/>
              <a:pPr>
                <a:defRPr/>
              </a:pPr>
              <a:t>5/11/2015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ACD56E-DC2A-42D2-8FA4-B9B281C6740B}" type="slidenum">
              <a:rPr lang="en-US" altLang="en-US"/>
              <a:pPr>
                <a:defRPr/>
              </a:pPr>
              <a:t>‹#›</a:t>
            </a:fld>
            <a:endParaRPr lang="en-US" altLang="en-US"/>
          </a:p>
        </p:txBody>
      </p:sp>
    </p:spTree>
  </p:cSld>
  <p:clrMapOvr>
    <a:masterClrMapping/>
  </p:clrMapOvr>
  <p:transition spd="slow"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4C7D33-B84A-4A54-8C05-53771A945A77}" type="datetimeFigureOut">
              <a:rPr lang="en-US"/>
              <a:pPr>
                <a:defRPr/>
              </a:pPr>
              <a:t>5/11/2015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6044DC-833A-49E9-9777-027A273DCFE3}" type="slidenum">
              <a:rPr lang="en-US" altLang="en-US"/>
              <a:pPr>
                <a:defRPr/>
              </a:pPr>
              <a:t>‹#›</a:t>
            </a:fld>
            <a:endParaRPr lang="en-US" altLang="en-US"/>
          </a:p>
        </p:txBody>
      </p:sp>
    </p:spTree>
  </p:cSld>
  <p:clrMapOvr>
    <a:masterClrMapping/>
  </p:clrMapOvr>
  <p:transition spd="slow"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3E64A6-DDB6-40E9-A9E5-63CF7683B7B3}" type="datetimeFigureOut">
              <a:rPr lang="en-US"/>
              <a:pPr>
                <a:defRPr/>
              </a:pPr>
              <a:t>5/11/2015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41EAF6-0564-4063-8608-1D3EBFC64D23}" type="slidenum">
              <a:rPr lang="en-US" altLang="en-US"/>
              <a:pPr>
                <a:defRPr/>
              </a:pPr>
              <a:t>‹#›</a:t>
            </a:fld>
            <a:endParaRPr lang="en-US" altLang="en-US"/>
          </a:p>
        </p:txBody>
      </p:sp>
    </p:spTree>
  </p:cSld>
  <p:clrMapOvr>
    <a:masterClrMapping/>
  </p:clrMapOvr>
  <p:transition spd="slow"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E4FC38-8E5E-4EC4-AED8-A27A0AF64BF5}" type="datetimeFigureOut">
              <a:rPr lang="en-US"/>
              <a:pPr>
                <a:defRPr/>
              </a:pPr>
              <a:t>5/11/2015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71770-3321-4527-9E70-2DCAC917E823}" type="slidenum">
              <a:rPr lang="en-US" altLang="en-US"/>
              <a:pPr>
                <a:defRPr/>
              </a:pPr>
              <a:t>‹#›</a:t>
            </a:fld>
            <a:endParaRPr lang="en-US" altLang="en-US"/>
          </a:p>
        </p:txBody>
      </p:sp>
    </p:spTree>
  </p:cSld>
  <p:clrMapOvr>
    <a:masterClrMapping/>
  </p:clrMapOvr>
  <p:transition spd="slow"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DF130A-DA8A-427D-AB5C-B3925BF9B9E1}" type="datetimeFigureOut">
              <a:rPr lang="en-US"/>
              <a:pPr>
                <a:defRPr/>
              </a:pPr>
              <a:t>5/11/2015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854EF6-7A79-47FD-B05B-45DF47A5FE1D}" type="slidenum">
              <a:rPr lang="en-US" altLang="en-US"/>
              <a:pPr>
                <a:defRPr/>
              </a:pPr>
              <a:t>‹#›</a:t>
            </a:fld>
            <a:endParaRPr lang="en-US" altLang="en-US"/>
          </a:p>
        </p:txBody>
      </p:sp>
    </p:spTree>
  </p:cSld>
  <p:clrMapOvr>
    <a:masterClrMapping/>
  </p:clrMapOvr>
  <p:transition spd="slow"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A31125-1052-47BF-BB1F-587EE9B8B9DA}" type="datetimeFigureOut">
              <a:rPr lang="en-US"/>
              <a:pPr>
                <a:defRPr/>
              </a:pPr>
              <a:t>5/11/2015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C162F4-44EF-47B7-93D9-CC4BB543637D}" type="slidenum">
              <a:rPr lang="en-US" altLang="en-US"/>
              <a:pPr>
                <a:defRPr/>
              </a:pPr>
              <a:t>‹#›</a:t>
            </a:fld>
            <a:endParaRPr lang="en-US" altLang="en-US"/>
          </a:p>
        </p:txBody>
      </p:sp>
    </p:spTree>
  </p:cSld>
  <p:clrMapOvr>
    <a:masterClrMapping/>
  </p:clrMapOvr>
  <p:transition spd="slow"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1674DE-2C9A-4958-84F4-3287F85291AF}" type="datetimeFigureOut">
              <a:rPr lang="en-US"/>
              <a:pPr>
                <a:defRPr/>
              </a:pPr>
              <a:t>5/11/2015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37B5C4-D4F7-483D-95DB-43358F836B62}" type="slidenum">
              <a:rPr lang="en-US" altLang="en-US"/>
              <a:pPr>
                <a:defRPr/>
              </a:pPr>
              <a:t>‹#›</a:t>
            </a:fld>
            <a:endParaRPr lang="en-US" altLang="en-US"/>
          </a:p>
        </p:txBody>
      </p:sp>
    </p:spTree>
  </p:cSld>
  <p:clrMapOvr>
    <a:masterClrMapping/>
  </p:clrMapOvr>
  <p:transition spd="slow"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0B71DA-F8B2-42C7-8597-1D139289CC4A}" type="datetimeFigureOut">
              <a:rPr lang="en-US"/>
              <a:pPr>
                <a:defRPr/>
              </a:pPr>
              <a:t>5/11/2015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6D3820-A0EB-4FBE-83C0-E54F1A0FC889}" type="slidenum">
              <a:rPr lang="en-US" altLang="en-US"/>
              <a:pPr>
                <a:defRPr/>
              </a:pPr>
              <a:t>‹#›</a:t>
            </a:fld>
            <a:endParaRPr lang="en-US" altLang="en-US"/>
          </a:p>
        </p:txBody>
      </p:sp>
    </p:spTree>
  </p:cSld>
  <p:clrMapOvr>
    <a:masterClrMapping/>
  </p:clrMapOvr>
  <p:transition spd="slow"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E28669-F4F9-4186-BBB7-23B53173985E}" type="datetimeFigureOut">
              <a:rPr lang="en-US"/>
              <a:pPr>
                <a:defRPr/>
              </a:pPr>
              <a:t>5/11/2015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8E8D07-4BE2-44C2-8E12-16E42B2642F1}" type="slidenum">
              <a:rPr lang="en-US" altLang="en-US"/>
              <a:pPr>
                <a:defRPr/>
              </a:pPr>
              <a:t>‹#›</a:t>
            </a:fld>
            <a:endParaRPr lang="en-US" altLang="en-US"/>
          </a:p>
        </p:txBody>
      </p:sp>
    </p:spTree>
  </p:cSld>
  <p:clrMapOvr>
    <a:masterClrMapping/>
  </p:clrMapOvr>
  <p:transition spd="slow"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E9953C-8DBA-46FF-A57D-540CC238CE47}" type="datetimeFigureOut">
              <a:rPr lang="en-US"/>
              <a:pPr>
                <a:defRPr/>
              </a:pPr>
              <a:t>5/11/2015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393EF9-495C-4E87-BA12-B8A61FBD78A5}" type="slidenum">
              <a:rPr lang="en-US" altLang="en-US"/>
              <a:pPr>
                <a:defRPr/>
              </a:pPr>
              <a:t>‹#›</a:t>
            </a:fld>
            <a:endParaRPr lang="en-US" altLang="en-US"/>
          </a:p>
        </p:txBody>
      </p:sp>
    </p:spTree>
  </p:cSld>
  <p:clrMapOvr>
    <a:masterClrMapping/>
  </p:clrMapOvr>
  <p:transition spd="slow"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4D14D82-B55E-4EDA-B243-2FFC167DE1C4}" type="datetimeFigureOut">
              <a:rPr lang="en-US"/>
              <a:pPr>
                <a:defRPr/>
              </a:pPr>
              <a:t>5/11/2015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300B9E99-AB32-4032-8104-C5A74A8D6C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lum bright="7000" contrast="-1000"/>
            <a:extLst>
              <a:ext uri="{28A0092B-C50C-407E-A947-70E740481C1C}">
                <a14:useLocalDpi xmlns="" xmlns:a14="http://schemas.microsoft.com/office/drawing/2010/main" val="0"/>
              </a:ext>
            </a:extLst>
          </a:blip>
          <a:stretch>
            <a:fillRect/>
          </a:stretch>
        </p:blipFill>
        <p:spPr>
          <a:xfrm>
            <a:off x="2749114" y="1071703"/>
            <a:ext cx="4040373" cy="5024297"/>
          </a:xfrm>
          <a:prstGeom prst="rect">
            <a:avLst/>
          </a:prstGeom>
        </p:spPr>
      </p:pic>
      <p:sp>
        <p:nvSpPr>
          <p:cNvPr id="5" name="Rectangle 1"/>
          <p:cNvSpPr>
            <a:spLocks noChangeArrowheads="1"/>
          </p:cNvSpPr>
          <p:nvPr/>
        </p:nvSpPr>
        <p:spPr bwMode="auto">
          <a:xfrm>
            <a:off x="703263" y="2362200"/>
            <a:ext cx="8440737" cy="1262062"/>
          </a:xfrm>
          <a:prstGeom prst="rect">
            <a:avLst/>
          </a:prstGeom>
          <a:noFill/>
          <a:ln w="9525">
            <a:noFill/>
            <a:miter lim="800000"/>
            <a:headEnd/>
            <a:tailEnd/>
          </a:ln>
        </p:spPr>
        <p:txBody>
          <a:bodyPr>
            <a:spAutoFit/>
          </a:bodyPr>
          <a:lstStyle/>
          <a:p>
            <a:pPr algn="ctr"/>
            <a:r>
              <a:rPr lang="mn-MN" altLang="en-US" sz="4400" b="1" dirty="0">
                <a:solidFill>
                  <a:srgbClr val="002060"/>
                </a:solidFill>
                <a:latin typeface="Arial Unicode MS" pitchFamily="34" charset="-128"/>
                <a:ea typeface="Arial Unicode MS" pitchFamily="34" charset="-128"/>
                <a:cs typeface="Arial Unicode MS" pitchFamily="34" charset="-128"/>
              </a:rPr>
              <a:t>ДОРНОГОВЬ АЙМГИЙН</a:t>
            </a:r>
          </a:p>
          <a:p>
            <a:pPr algn="ctr"/>
            <a:r>
              <a:rPr lang="mn-MN" altLang="en-US" sz="3200" b="1" dirty="0">
                <a:solidFill>
                  <a:srgbClr val="002060"/>
                </a:solidFill>
                <a:latin typeface="Arial Unicode MS" pitchFamily="34" charset="-128"/>
                <a:ea typeface="Arial Unicode MS" pitchFamily="34" charset="-128"/>
                <a:cs typeface="Arial Unicode MS" pitchFamily="34" charset="-128"/>
              </a:rPr>
              <a:t>НИЙГЭМ, ЭДИЙН ЗАСГИЙН БАЙДАЛ</a:t>
            </a:r>
            <a:endParaRPr lang="en-US" altLang="en-US" sz="3200" b="1" dirty="0">
              <a:solidFill>
                <a:srgbClr val="002060"/>
              </a:solidFill>
              <a:latin typeface="Arial Unicode MS" pitchFamily="34" charset="-128"/>
              <a:ea typeface="Arial Unicode MS" pitchFamily="34" charset="-128"/>
              <a:cs typeface="Arial Unicode MS" pitchFamily="34" charset="-128"/>
            </a:endParaRPr>
          </a:p>
        </p:txBody>
      </p:sp>
      <p:sp>
        <p:nvSpPr>
          <p:cNvPr id="6" name="Rectangle 6"/>
          <p:cNvSpPr>
            <a:spLocks noChangeArrowheads="1"/>
          </p:cNvSpPr>
          <p:nvPr/>
        </p:nvSpPr>
        <p:spPr bwMode="auto">
          <a:xfrm>
            <a:off x="703263" y="3733800"/>
            <a:ext cx="8440737" cy="2400300"/>
          </a:xfrm>
          <a:prstGeom prst="rect">
            <a:avLst/>
          </a:prstGeom>
          <a:noFill/>
          <a:ln w="9525">
            <a:noFill/>
            <a:miter lim="800000"/>
            <a:headEnd/>
            <a:tailEnd/>
          </a:ln>
        </p:spPr>
        <p:txBody>
          <a:bodyPr>
            <a:spAutoFit/>
          </a:bodyPr>
          <a:lstStyle/>
          <a:p>
            <a:pPr algn="ctr"/>
            <a:r>
              <a:rPr lang="en-US" altLang="en-US" sz="3000" b="1" dirty="0">
                <a:solidFill>
                  <a:srgbClr val="002060"/>
                </a:solidFill>
                <a:latin typeface="Arial Unicode MS" pitchFamily="34" charset="-128"/>
                <a:ea typeface="Arial Unicode MS" pitchFamily="34" charset="-128"/>
                <a:cs typeface="Arial Unicode MS" pitchFamily="34" charset="-128"/>
              </a:rPr>
              <a:t>(</a:t>
            </a:r>
            <a:r>
              <a:rPr lang="mn-MN" altLang="en-US" sz="3000" b="1" dirty="0" smtClean="0">
                <a:solidFill>
                  <a:srgbClr val="002060"/>
                </a:solidFill>
                <a:latin typeface="Arial Unicode MS" pitchFamily="34" charset="-128"/>
                <a:ea typeface="Arial Unicode MS" pitchFamily="34" charset="-128"/>
                <a:cs typeface="Arial Unicode MS" pitchFamily="34" charset="-128"/>
              </a:rPr>
              <a:t>201</a:t>
            </a:r>
            <a:r>
              <a:rPr lang="en-US" altLang="en-US" sz="3000" b="1" dirty="0" smtClean="0">
                <a:solidFill>
                  <a:srgbClr val="002060"/>
                </a:solidFill>
                <a:latin typeface="Arial Unicode MS" pitchFamily="34" charset="-128"/>
                <a:ea typeface="Arial Unicode MS" pitchFamily="34" charset="-128"/>
                <a:cs typeface="Arial Unicode MS" pitchFamily="34" charset="-128"/>
              </a:rPr>
              <a:t>5 </a:t>
            </a:r>
            <a:r>
              <a:rPr lang="mn-MN" altLang="en-US" sz="3000" b="1" dirty="0">
                <a:solidFill>
                  <a:srgbClr val="002060"/>
                </a:solidFill>
                <a:latin typeface="Arial Unicode MS" pitchFamily="34" charset="-128"/>
                <a:ea typeface="Arial Unicode MS" pitchFamily="34" charset="-128"/>
                <a:cs typeface="Arial Unicode MS" pitchFamily="34" charset="-128"/>
              </a:rPr>
              <a:t>оны эхний </a:t>
            </a:r>
            <a:r>
              <a:rPr lang="en-US" altLang="en-US" sz="3000" b="1" dirty="0" smtClean="0">
                <a:solidFill>
                  <a:srgbClr val="002060"/>
                </a:solidFill>
                <a:latin typeface="Arial Unicode MS" pitchFamily="34" charset="-128"/>
                <a:ea typeface="Arial Unicode MS" pitchFamily="34" charset="-128"/>
                <a:cs typeface="Arial Unicode MS" pitchFamily="34" charset="-128"/>
              </a:rPr>
              <a:t>4</a:t>
            </a:r>
            <a:r>
              <a:rPr lang="mn-MN" altLang="en-US" sz="3000" b="1" dirty="0" smtClean="0">
                <a:solidFill>
                  <a:srgbClr val="002060"/>
                </a:solidFill>
                <a:latin typeface="Arial Unicode MS" pitchFamily="34" charset="-128"/>
                <a:ea typeface="Arial Unicode MS" pitchFamily="34" charset="-128"/>
                <a:cs typeface="Arial Unicode MS" pitchFamily="34" charset="-128"/>
              </a:rPr>
              <a:t> </a:t>
            </a:r>
            <a:r>
              <a:rPr lang="mn-MN" altLang="en-US" sz="3000" b="1" dirty="0">
                <a:solidFill>
                  <a:srgbClr val="002060"/>
                </a:solidFill>
                <a:latin typeface="Arial Unicode MS" pitchFamily="34" charset="-128"/>
                <a:ea typeface="Arial Unicode MS" pitchFamily="34" charset="-128"/>
                <a:cs typeface="Arial Unicode MS" pitchFamily="34" charset="-128"/>
              </a:rPr>
              <a:t>сард</a:t>
            </a:r>
            <a:r>
              <a:rPr lang="en-US" altLang="en-US" sz="3000" b="1" dirty="0">
                <a:solidFill>
                  <a:srgbClr val="002060"/>
                </a:solidFill>
                <a:latin typeface="Arial Unicode MS" pitchFamily="34" charset="-128"/>
                <a:ea typeface="Arial Unicode MS" pitchFamily="34" charset="-128"/>
                <a:cs typeface="Arial Unicode MS" pitchFamily="34" charset="-128"/>
              </a:rPr>
              <a:t>)</a:t>
            </a: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r>
              <a:rPr lang="mn-MN" altLang="en-US" sz="3000" b="1" dirty="0">
                <a:solidFill>
                  <a:srgbClr val="002060"/>
                </a:solidFill>
                <a:latin typeface="Arial Unicode MS" pitchFamily="34" charset="-128"/>
                <a:ea typeface="Arial Unicode MS" pitchFamily="34" charset="-128"/>
                <a:cs typeface="Arial Unicode MS" pitchFamily="34" charset="-128"/>
              </a:rPr>
              <a:t>						</a:t>
            </a:r>
            <a:r>
              <a:rPr lang="mn-MN" altLang="en-US" sz="3000" b="1" dirty="0" smtClean="0">
                <a:solidFill>
                  <a:srgbClr val="002060"/>
                </a:solidFill>
                <a:latin typeface="Arial Unicode MS" pitchFamily="34" charset="-128"/>
                <a:ea typeface="Arial Unicode MS" pitchFamily="34" charset="-128"/>
                <a:cs typeface="Arial Unicode MS" pitchFamily="34" charset="-128"/>
              </a:rPr>
              <a:t>201</a:t>
            </a:r>
            <a:r>
              <a:rPr lang="en-US" altLang="en-US" sz="3000" b="1" dirty="0" smtClean="0">
                <a:solidFill>
                  <a:srgbClr val="002060"/>
                </a:solidFill>
                <a:latin typeface="Arial Unicode MS" pitchFamily="34" charset="-128"/>
                <a:ea typeface="Arial Unicode MS" pitchFamily="34" charset="-128"/>
                <a:cs typeface="Arial Unicode MS" pitchFamily="34" charset="-128"/>
              </a:rPr>
              <a:t>5</a:t>
            </a:r>
            <a:r>
              <a:rPr lang="mn-MN" altLang="en-US" sz="3000" b="1" dirty="0" smtClean="0">
                <a:solidFill>
                  <a:srgbClr val="002060"/>
                </a:solidFill>
                <a:latin typeface="Arial Unicode MS" pitchFamily="34" charset="-128"/>
                <a:ea typeface="Arial Unicode MS" pitchFamily="34" charset="-128"/>
                <a:cs typeface="Arial Unicode MS" pitchFamily="34" charset="-128"/>
              </a:rPr>
              <a:t>.</a:t>
            </a:r>
            <a:r>
              <a:rPr lang="en-US" altLang="en-US" sz="3000" b="1" dirty="0" smtClean="0">
                <a:solidFill>
                  <a:srgbClr val="002060"/>
                </a:solidFill>
                <a:latin typeface="Arial Unicode MS" pitchFamily="34" charset="-128"/>
                <a:ea typeface="Arial Unicode MS" pitchFamily="34" charset="-128"/>
                <a:cs typeface="Arial Unicode MS" pitchFamily="34" charset="-128"/>
              </a:rPr>
              <a:t>05.11</a:t>
            </a:r>
            <a:endParaRPr lang="en-US" altLang="en-US" sz="3000" b="1"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Хэрэглээний үнийн индекс</a:t>
            </a:r>
          </a:p>
        </p:txBody>
      </p:sp>
      <p:sp>
        <p:nvSpPr>
          <p:cNvPr id="12" name="Rounded Rectangle 11"/>
          <p:cNvSpPr/>
          <p:nvPr/>
        </p:nvSpPr>
        <p:spPr>
          <a:xfrm>
            <a:off x="838200" y="990600"/>
            <a:ext cx="7772400" cy="1600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r>
              <a:rPr lang="eu-ES" sz="1400" dirty="0" smtClean="0">
                <a:latin typeface="Arial" pitchFamily="34" charset="0"/>
                <a:cs typeface="Arial" pitchFamily="34" charset="0"/>
              </a:rPr>
              <a:t>Хэрэглээний үнийн индекс 2015 оны 4</a:t>
            </a:r>
            <a:r>
              <a:rPr lang="mn-MN" sz="1400" dirty="0" smtClean="0">
                <a:latin typeface="Arial" pitchFamily="34" charset="0"/>
                <a:cs typeface="Arial" pitchFamily="34" charset="0"/>
              </a:rPr>
              <a:t> дүгээр </a:t>
            </a:r>
            <a:r>
              <a:rPr lang="eu-ES" sz="1400" dirty="0" smtClean="0">
                <a:latin typeface="Arial" pitchFamily="34" charset="0"/>
                <a:cs typeface="Arial" pitchFamily="34" charset="0"/>
              </a:rPr>
              <a:t>сард </a:t>
            </a:r>
            <a:r>
              <a:rPr lang="mn-MN" sz="1400" dirty="0" smtClean="0">
                <a:latin typeface="Arial" pitchFamily="34" charset="0"/>
                <a:cs typeface="Arial" pitchFamily="34" charset="0"/>
              </a:rPr>
              <a:t>өмнөх сарынхаас </a:t>
            </a:r>
            <a:r>
              <a:rPr lang="en-US" sz="1400" dirty="0" smtClean="0">
                <a:latin typeface="Arial" pitchFamily="34" charset="0"/>
                <a:cs typeface="Arial" pitchFamily="34" charset="0"/>
              </a:rPr>
              <a:t>1.0</a:t>
            </a:r>
            <a:r>
              <a:rPr lang="mn-MN" sz="1400" dirty="0" smtClean="0">
                <a:latin typeface="Arial" pitchFamily="34" charset="0"/>
                <a:cs typeface="Arial" pitchFamily="34" charset="0"/>
              </a:rPr>
              <a:t> хувь, өмнөх оны мөн үеэс </a:t>
            </a:r>
            <a:r>
              <a:rPr lang="en-US" sz="1400" dirty="0" smtClean="0">
                <a:latin typeface="Arial" pitchFamily="34" charset="0"/>
                <a:cs typeface="Arial" pitchFamily="34" charset="0"/>
              </a:rPr>
              <a:t>4.4</a:t>
            </a:r>
            <a:r>
              <a:rPr lang="mn-MN" sz="1400" dirty="0" smtClean="0">
                <a:latin typeface="Arial" pitchFamily="34" charset="0"/>
                <a:cs typeface="Arial" pitchFamily="34" charset="0"/>
              </a:rPr>
              <a:t> хувиар тус тус</a:t>
            </a:r>
            <a:r>
              <a:rPr lang="eu-ES" sz="1400" dirty="0" smtClean="0">
                <a:latin typeface="Arial" pitchFamily="34" charset="0"/>
                <a:cs typeface="Arial" pitchFamily="34" charset="0"/>
              </a:rPr>
              <a:t> өслөө. </a:t>
            </a:r>
            <a:endParaRPr lang="en-US" sz="1400" dirty="0" smtClean="0">
              <a:latin typeface="Arial" pitchFamily="34" charset="0"/>
              <a:cs typeface="Arial" pitchFamily="34" charset="0"/>
            </a:endParaRPr>
          </a:p>
          <a:p>
            <a:r>
              <a:rPr lang="en-US" sz="1400" b="1" dirty="0" err="1" smtClean="0">
                <a:latin typeface="Arial" pitchFamily="34" charset="0"/>
                <a:cs typeface="Arial" pitchFamily="34" charset="0"/>
              </a:rPr>
              <a:t>Ерөнхий</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индекс</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өмнөх</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сарынхаас</a:t>
            </a:r>
            <a:r>
              <a:rPr lang="en-US" sz="1400" b="1" dirty="0" smtClean="0">
                <a:latin typeface="Arial" pitchFamily="34" charset="0"/>
                <a:cs typeface="Arial" pitchFamily="34" charset="0"/>
              </a:rPr>
              <a:t> 1.0</a:t>
            </a:r>
            <a:r>
              <a:rPr lang="mn-MN" sz="1400" b="1" dirty="0" smtClean="0">
                <a:latin typeface="Arial" pitchFamily="34" charset="0"/>
                <a:cs typeface="Arial" pitchFamily="34" charset="0"/>
              </a:rPr>
              <a:t> хувиар өсөхөд </a:t>
            </a:r>
            <a:r>
              <a:rPr lang="mn-MN" sz="1400" dirty="0" smtClean="0">
                <a:latin typeface="Arial" pitchFamily="34" charset="0"/>
                <a:cs typeface="Arial" pitchFamily="34" charset="0"/>
              </a:rPr>
              <a:t>хүнсний бараа, ундаа, усны бүлэг </a:t>
            </a:r>
            <a:r>
              <a:rPr lang="en-US" sz="1400" dirty="0" smtClean="0">
                <a:latin typeface="Arial" pitchFamily="34" charset="0"/>
                <a:cs typeface="Arial" pitchFamily="34" charset="0"/>
              </a:rPr>
              <a:t>2.8</a:t>
            </a:r>
            <a:r>
              <a:rPr lang="mn-MN" sz="1400" dirty="0" smtClean="0">
                <a:latin typeface="Arial" pitchFamily="34" charset="0"/>
                <a:cs typeface="Arial" pitchFamily="34" charset="0"/>
              </a:rPr>
              <a:t> хувь, эм тариа, эмнэлэгийн үйлчилгээний бүлэг </a:t>
            </a:r>
            <a:r>
              <a:rPr lang="en-US" sz="1400" dirty="0" smtClean="0">
                <a:latin typeface="Arial" pitchFamily="34" charset="0"/>
                <a:cs typeface="Arial" pitchFamily="34" charset="0"/>
              </a:rPr>
              <a:t>0.4</a:t>
            </a:r>
            <a:r>
              <a:rPr lang="mn-MN" sz="1400" dirty="0" smtClean="0">
                <a:latin typeface="Arial" pitchFamily="34" charset="0"/>
                <a:cs typeface="Arial" pitchFamily="34" charset="0"/>
              </a:rPr>
              <a:t> хувь, зочид буудал, гэр ахуйн тавилга, барааны бүлэг 0,2 хувь өссөн нь нөлөөлжээ.   </a:t>
            </a:r>
            <a:endParaRPr lang="en-US" sz="1400" dirty="0">
              <a:latin typeface="Arial" pitchFamily="34" charset="0"/>
              <a:cs typeface="Arial" pitchFamily="34" charset="0"/>
            </a:endParaRPr>
          </a:p>
        </p:txBody>
      </p:sp>
      <p:sp>
        <p:nvSpPr>
          <p:cNvPr id="10244" name="Rectangle 13"/>
          <p:cNvSpPr>
            <a:spLocks noChangeArrowheads="1"/>
          </p:cNvSpPr>
          <p:nvPr/>
        </p:nvSpPr>
        <p:spPr bwMode="auto">
          <a:xfrm>
            <a:off x="1600200" y="2667000"/>
            <a:ext cx="5410200" cy="369888"/>
          </a:xfrm>
          <a:prstGeom prst="rect">
            <a:avLst/>
          </a:prstGeom>
          <a:noFill/>
          <a:ln w="9525">
            <a:noFill/>
            <a:miter lim="800000"/>
            <a:headEnd/>
            <a:tailEnd/>
          </a:ln>
        </p:spPr>
        <p:txBody>
          <a:bodyPr>
            <a:spAutoFit/>
          </a:bodyPr>
          <a:lstStyle/>
          <a:p>
            <a:r>
              <a:rPr lang="mn-MN" dirty="0">
                <a:latin typeface="Arial" pitchFamily="34" charset="0"/>
                <a:cs typeface="Arial" pitchFamily="34" charset="0"/>
              </a:rPr>
              <a:t>Хэрэглээний </a:t>
            </a:r>
            <a:r>
              <a:rPr lang="mn-MN" dirty="0" smtClean="0">
                <a:latin typeface="Arial" pitchFamily="34" charset="0"/>
                <a:cs typeface="Arial" pitchFamily="34" charset="0"/>
              </a:rPr>
              <a:t>үнийн индекс, 201</a:t>
            </a:r>
            <a:r>
              <a:rPr lang="en-US" dirty="0" smtClean="0">
                <a:latin typeface="Arial" pitchFamily="34" charset="0"/>
                <a:cs typeface="Arial" pitchFamily="34" charset="0"/>
              </a:rPr>
              <a:t>5</a:t>
            </a:r>
            <a:r>
              <a:rPr lang="mn-MN" dirty="0" smtClean="0">
                <a:latin typeface="Arial" pitchFamily="34" charset="0"/>
                <a:cs typeface="Arial" pitchFamily="34" charset="0"/>
              </a:rPr>
              <a:t> оны</a:t>
            </a:r>
            <a:r>
              <a:rPr lang="en-US" dirty="0" smtClean="0">
                <a:latin typeface="Arial" pitchFamily="34" charset="0"/>
                <a:cs typeface="Arial" pitchFamily="34" charset="0"/>
              </a:rPr>
              <a:t> 4</a:t>
            </a:r>
            <a:r>
              <a:rPr lang="mn-MN" dirty="0" smtClean="0">
                <a:latin typeface="Arial" pitchFamily="34" charset="0"/>
                <a:cs typeface="Arial" pitchFamily="34" charset="0"/>
              </a:rPr>
              <a:t>-р сард</a:t>
            </a:r>
            <a:endParaRPr lang="en-US" dirty="0">
              <a:latin typeface="Arial" pitchFamily="34" charset="0"/>
              <a:cs typeface="Arial" pitchFamily="34" charset="0"/>
            </a:endParaRPr>
          </a:p>
        </p:txBody>
      </p:sp>
      <p:pic>
        <p:nvPicPr>
          <p:cNvPr id="10245" name="Picture 2"/>
          <p:cNvPicPr>
            <a:picLocks noChangeAspect="1" noChangeArrowheads="1"/>
          </p:cNvPicPr>
          <p:nvPr/>
        </p:nvPicPr>
        <p:blipFill>
          <a:blip r:embed="rId4" cstate="print"/>
          <a:srcRect/>
          <a:stretch>
            <a:fillRect/>
          </a:stretch>
        </p:blipFill>
        <p:spPr bwMode="auto">
          <a:xfrm>
            <a:off x="838200" y="2667000"/>
            <a:ext cx="457200" cy="460375"/>
          </a:xfrm>
          <a:prstGeom prst="rect">
            <a:avLst/>
          </a:prstGeom>
          <a:noFill/>
          <a:ln w="9525">
            <a:noFill/>
            <a:miter lim="800000"/>
            <a:headEnd/>
            <a:tailEnd/>
          </a:ln>
        </p:spPr>
      </p:pic>
      <p:graphicFrame>
        <p:nvGraphicFramePr>
          <p:cNvPr id="8" name="Table 7"/>
          <p:cNvGraphicFramePr>
            <a:graphicFrameLocks noGrp="1"/>
          </p:cNvGraphicFramePr>
          <p:nvPr/>
        </p:nvGraphicFramePr>
        <p:xfrm>
          <a:off x="4267200" y="3338512"/>
          <a:ext cx="609600" cy="180975"/>
        </p:xfrm>
        <a:graphic>
          <a:graphicData uri="http://schemas.openxmlformats.org/drawingml/2006/table">
            <a:tbl>
              <a:tblPr/>
              <a:tblGrid>
                <a:gridCol w="609600"/>
              </a:tblGrid>
              <a:tr h="180975">
                <a:tc>
                  <a:txBody>
                    <a:bodyPr/>
                    <a:lstStyle/>
                    <a:p>
                      <a:pPr algn="l" fontAlgn="b"/>
                      <a:endParaRPr lang="en-US" sz="11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pic>
        <p:nvPicPr>
          <p:cNvPr id="1026" name="Picture 2"/>
          <p:cNvPicPr>
            <a:picLocks noChangeAspect="1" noChangeArrowheads="1"/>
          </p:cNvPicPr>
          <p:nvPr/>
        </p:nvPicPr>
        <p:blipFill>
          <a:blip r:embed="rId5" cstate="print"/>
          <a:srcRect/>
          <a:stretch>
            <a:fillRect/>
          </a:stretch>
        </p:blipFill>
        <p:spPr bwMode="auto">
          <a:xfrm>
            <a:off x="1295400" y="3048000"/>
            <a:ext cx="7239000" cy="32766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Хэрэглээний үнийн индекс</a:t>
            </a:r>
          </a:p>
        </p:txBody>
      </p:sp>
      <p:sp>
        <p:nvSpPr>
          <p:cNvPr id="11267" name="Rectangle 1"/>
          <p:cNvSpPr>
            <a:spLocks noChangeArrowheads="1"/>
          </p:cNvSpPr>
          <p:nvPr/>
        </p:nvSpPr>
        <p:spPr bwMode="auto">
          <a:xfrm>
            <a:off x="1828800" y="1143000"/>
            <a:ext cx="6096000" cy="492125"/>
          </a:xfrm>
          <a:prstGeom prst="rect">
            <a:avLst/>
          </a:prstGeom>
          <a:noFill/>
          <a:ln w="9525">
            <a:noFill/>
            <a:miter lim="800000"/>
            <a:headEnd/>
            <a:tailEnd/>
          </a:ln>
        </p:spPr>
        <p:txBody>
          <a:bodyPr anchor="ctr">
            <a:spAutoFit/>
          </a:bodyPr>
          <a:lstStyle/>
          <a:p>
            <a:pPr algn="ctr"/>
            <a:r>
              <a:rPr lang="en-US" sz="1400" b="1" dirty="0">
                <a:latin typeface="Times New Roman" pitchFamily="18" charset="0"/>
                <a:cs typeface="Times New Roman" pitchFamily="18" charset="0"/>
              </a:rPr>
              <a:t>   </a:t>
            </a:r>
            <a:r>
              <a:rPr lang="mn-MN" sz="1200" b="1" dirty="0">
                <a:latin typeface="Arial" charset="0"/>
              </a:rPr>
              <a:t>Хэрэглээний бараа, үйлчилгээний үнэ тарифын индекс, </a:t>
            </a:r>
            <a:r>
              <a:rPr lang="mn-MN" sz="1200" b="1" dirty="0" smtClean="0">
                <a:latin typeface="Arial" charset="0"/>
              </a:rPr>
              <a:t>201</a:t>
            </a:r>
            <a:r>
              <a:rPr lang="en-US" sz="1200" b="1" dirty="0" smtClean="0">
                <a:latin typeface="Arial" charset="0"/>
              </a:rPr>
              <a:t>3</a:t>
            </a:r>
            <a:r>
              <a:rPr lang="mn-MN" sz="1200" b="1" dirty="0" smtClean="0">
                <a:latin typeface="Arial" charset="0"/>
              </a:rPr>
              <a:t>-201</a:t>
            </a:r>
            <a:r>
              <a:rPr lang="en-US" sz="1200" b="1" dirty="0" smtClean="0">
                <a:latin typeface="Arial" charset="0"/>
              </a:rPr>
              <a:t>5</a:t>
            </a:r>
            <a:r>
              <a:rPr lang="mn-MN" sz="1200" b="1" dirty="0" smtClean="0">
                <a:latin typeface="Arial" charset="0"/>
              </a:rPr>
              <a:t> </a:t>
            </a:r>
            <a:r>
              <a:rPr lang="mn-MN" sz="1200" b="1" dirty="0">
                <a:latin typeface="Arial" charset="0"/>
              </a:rPr>
              <a:t>оны сар бүрээр </a:t>
            </a:r>
            <a:r>
              <a:rPr lang="en-US" sz="1200" b="1" dirty="0">
                <a:latin typeface="Arial" charset="0"/>
              </a:rPr>
              <a:t>(</a:t>
            </a:r>
            <a:r>
              <a:rPr lang="mn-MN" sz="1200" b="1" dirty="0">
                <a:latin typeface="Arial" charset="0"/>
              </a:rPr>
              <a:t> өмнөх </a:t>
            </a:r>
            <a:r>
              <a:rPr lang="mn-MN" sz="1200" b="1" dirty="0" smtClean="0">
                <a:latin typeface="Arial" charset="0"/>
              </a:rPr>
              <a:t>сар</a:t>
            </a:r>
            <a:r>
              <a:rPr lang="en-US" sz="1200" b="1" dirty="0">
                <a:latin typeface="Arial" charset="0"/>
              </a:rPr>
              <a:t>= 100)</a:t>
            </a:r>
            <a:endParaRPr lang="eu-ES" b="1" dirty="0">
              <a:latin typeface="Times New Roman" pitchFamily="18" charset="0"/>
              <a:cs typeface="Times New Roman" pitchFamily="18" charset="0"/>
            </a:endParaRPr>
          </a:p>
        </p:txBody>
      </p:sp>
      <p:pic>
        <p:nvPicPr>
          <p:cNvPr id="11268" name="Picture 2"/>
          <p:cNvPicPr>
            <a:picLocks noChangeAspect="1" noChangeArrowheads="1"/>
          </p:cNvPicPr>
          <p:nvPr/>
        </p:nvPicPr>
        <p:blipFill>
          <a:blip r:embed="rId3" cstate="print"/>
          <a:srcRect/>
          <a:stretch>
            <a:fillRect/>
          </a:stretch>
        </p:blipFill>
        <p:spPr bwMode="auto">
          <a:xfrm>
            <a:off x="838200" y="1295400"/>
            <a:ext cx="457200" cy="460375"/>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990600" y="1828800"/>
            <a:ext cx="7543799" cy="3886200"/>
          </a:xfrm>
          <a:prstGeom prst="rect">
            <a:avLst/>
          </a:prstGeom>
          <a:noFill/>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Хөдөө аж ахуй</a:t>
            </a:r>
          </a:p>
        </p:txBody>
      </p:sp>
      <p:sp>
        <p:nvSpPr>
          <p:cNvPr id="12292" name="TextBox 14"/>
          <p:cNvSpPr txBox="1">
            <a:spLocks noChangeArrowheads="1"/>
          </p:cNvSpPr>
          <p:nvPr/>
        </p:nvSpPr>
        <p:spPr bwMode="auto">
          <a:xfrm>
            <a:off x="1371600" y="990600"/>
            <a:ext cx="7391400" cy="338554"/>
          </a:xfrm>
          <a:prstGeom prst="rect">
            <a:avLst/>
          </a:prstGeom>
          <a:noFill/>
          <a:ln w="9525">
            <a:noFill/>
            <a:miter lim="800000"/>
            <a:headEnd/>
            <a:tailEnd/>
          </a:ln>
        </p:spPr>
        <p:txBody>
          <a:bodyPr wrap="square">
            <a:spAutoFit/>
          </a:bodyPr>
          <a:lstStyle/>
          <a:p>
            <a:pPr algn="ctr"/>
            <a:r>
              <a:rPr lang="mn-MN" altLang="en-US" sz="1600" b="1" dirty="0">
                <a:latin typeface="Arial" charset="0"/>
              </a:rPr>
              <a:t>Бойжиж буй төлийн тоо, </a:t>
            </a:r>
            <a:r>
              <a:rPr lang="mn-MN" altLang="en-US" sz="1600" b="1" dirty="0" smtClean="0">
                <a:latin typeface="Arial" charset="0"/>
              </a:rPr>
              <a:t>201</a:t>
            </a:r>
            <a:r>
              <a:rPr lang="en-US" altLang="en-US" sz="1600" b="1" dirty="0" smtClean="0">
                <a:latin typeface="Arial" charset="0"/>
              </a:rPr>
              <a:t>1</a:t>
            </a:r>
            <a:r>
              <a:rPr lang="mn-MN" altLang="en-US" sz="1600" b="1" dirty="0" smtClean="0">
                <a:latin typeface="Arial" charset="0"/>
              </a:rPr>
              <a:t>-201</a:t>
            </a:r>
            <a:r>
              <a:rPr lang="en-US" altLang="en-US" sz="1600" b="1" dirty="0" smtClean="0">
                <a:latin typeface="Arial" charset="0"/>
              </a:rPr>
              <a:t>5</a:t>
            </a:r>
            <a:r>
              <a:rPr lang="mn-MN" altLang="en-US" sz="1600" b="1" dirty="0" smtClean="0">
                <a:latin typeface="Arial" charset="0"/>
              </a:rPr>
              <a:t> </a:t>
            </a:r>
            <a:r>
              <a:rPr lang="mn-MN" altLang="en-US" sz="1600" b="1" dirty="0">
                <a:latin typeface="Arial" charset="0"/>
              </a:rPr>
              <a:t>оны </a:t>
            </a:r>
            <a:r>
              <a:rPr lang="en-US" altLang="en-US" sz="1600" b="1" dirty="0" smtClean="0">
                <a:latin typeface="Arial" charset="0"/>
              </a:rPr>
              <a:t>04</a:t>
            </a:r>
            <a:r>
              <a:rPr lang="mn-MN" altLang="en-US" sz="1600" b="1" dirty="0" smtClean="0">
                <a:latin typeface="Arial" charset="0"/>
              </a:rPr>
              <a:t>-р </a:t>
            </a:r>
            <a:r>
              <a:rPr lang="mn-MN" altLang="en-US" sz="1600" b="1" dirty="0">
                <a:latin typeface="Arial" charset="0"/>
              </a:rPr>
              <a:t>сарын байдлаар, толгой</a:t>
            </a:r>
            <a:endParaRPr lang="en-US" altLang="en-US" sz="1600" b="1" dirty="0">
              <a:latin typeface="Arial" charset="0"/>
            </a:endParaRPr>
          </a:p>
        </p:txBody>
      </p:sp>
      <p:pic>
        <p:nvPicPr>
          <p:cNvPr id="16" name="il_fi" descr="http://bj4img.com/d/bb/user_uploads/20110401/195681/24lzll034868-02_1d412b97.jpg"/>
          <p:cNvPicPr/>
          <p:nvPr/>
        </p:nvPicPr>
        <p:blipFill>
          <a:blip r:embed="rId3" cstate="print"/>
          <a:srcRect/>
          <a:stretch>
            <a:fillRect/>
          </a:stretch>
        </p:blipFill>
        <p:spPr bwMode="auto">
          <a:xfrm>
            <a:off x="1066800" y="4800600"/>
            <a:ext cx="1676400" cy="1638300"/>
          </a:xfrm>
          <a:prstGeom prst="ellipse">
            <a:avLst/>
          </a:prstGeom>
          <a:ln>
            <a:noFill/>
          </a:ln>
          <a:effectLst>
            <a:softEdge rad="112500"/>
          </a:effectLst>
        </p:spPr>
      </p:pic>
      <p:pic>
        <p:nvPicPr>
          <p:cNvPr id="17" name="il_fi" descr="http://www.unen.mn/resource/unen/photo/2012/11/7fc0642add8681f7/91d665641ca0a0adoriginal.jpg"/>
          <p:cNvPicPr/>
          <p:nvPr/>
        </p:nvPicPr>
        <p:blipFill>
          <a:blip r:embed="rId4" cstate="print"/>
          <a:srcRect/>
          <a:stretch>
            <a:fillRect/>
          </a:stretch>
        </p:blipFill>
        <p:spPr bwMode="auto">
          <a:xfrm>
            <a:off x="5334000" y="4953000"/>
            <a:ext cx="1838325" cy="1676400"/>
          </a:xfrm>
          <a:prstGeom prst="ellipse">
            <a:avLst/>
          </a:prstGeom>
          <a:ln>
            <a:noFill/>
          </a:ln>
          <a:effectLst>
            <a:softEdge rad="112500"/>
          </a:effectLst>
        </p:spPr>
      </p:pic>
      <p:pic>
        <p:nvPicPr>
          <p:cNvPr id="18" name="Picture 8" descr="http://bj4img.com/d/bb/user_uploads/20110401/195681/uher_ea8e11fa.jpg"/>
          <p:cNvPicPr>
            <a:picLocks noChangeAspect="1" noChangeArrowheads="1"/>
          </p:cNvPicPr>
          <p:nvPr/>
        </p:nvPicPr>
        <p:blipFill>
          <a:blip r:embed="rId5" cstate="print"/>
          <a:srcRect/>
          <a:stretch>
            <a:fillRect/>
          </a:stretch>
        </p:blipFill>
        <p:spPr bwMode="auto">
          <a:xfrm rot="20932860">
            <a:off x="6907098" y="5010161"/>
            <a:ext cx="1524000" cy="1447800"/>
          </a:xfrm>
          <a:prstGeom prst="ellipse">
            <a:avLst/>
          </a:prstGeom>
          <a:ln>
            <a:noFill/>
          </a:ln>
          <a:effectLst>
            <a:softEdge rad="112500"/>
          </a:effectLst>
        </p:spPr>
      </p:pic>
      <p:pic>
        <p:nvPicPr>
          <p:cNvPr id="19" name="il_fi" descr="http://www.zavkhan.gov.mn/images/gallery/09040014.jpg"/>
          <p:cNvPicPr/>
          <p:nvPr/>
        </p:nvPicPr>
        <p:blipFill>
          <a:blip r:embed="rId6" cstate="print"/>
          <a:srcRect/>
          <a:stretch>
            <a:fillRect/>
          </a:stretch>
        </p:blipFill>
        <p:spPr bwMode="auto">
          <a:xfrm>
            <a:off x="2438400" y="4953000"/>
            <a:ext cx="1752600" cy="1600200"/>
          </a:xfrm>
          <a:prstGeom prst="ellipse">
            <a:avLst/>
          </a:prstGeom>
          <a:ln>
            <a:noFill/>
          </a:ln>
          <a:effectLst>
            <a:softEdge rad="112500"/>
          </a:effectLst>
        </p:spPr>
      </p:pic>
      <p:pic>
        <p:nvPicPr>
          <p:cNvPr id="20" name="il_fi" descr="http://altan-ovoo.mn/Uploads/orig/229o0kjib4vh03rg5joytmmfs.jpg"/>
          <p:cNvPicPr/>
          <p:nvPr/>
        </p:nvPicPr>
        <p:blipFill>
          <a:blip r:embed="rId7" cstate="print"/>
          <a:srcRect/>
          <a:stretch>
            <a:fillRect/>
          </a:stretch>
        </p:blipFill>
        <p:spPr bwMode="auto">
          <a:xfrm rot="20410459">
            <a:off x="4021241" y="5085460"/>
            <a:ext cx="1662304" cy="1536173"/>
          </a:xfrm>
          <a:prstGeom prst="ellipse">
            <a:avLst/>
          </a:prstGeom>
          <a:ln>
            <a:noFill/>
          </a:ln>
          <a:effectLst>
            <a:softEdge rad="112500"/>
          </a:effectLst>
        </p:spPr>
      </p:pic>
      <p:graphicFrame>
        <p:nvGraphicFramePr>
          <p:cNvPr id="15" name="Table 14"/>
          <p:cNvGraphicFramePr>
            <a:graphicFrameLocks noGrp="1"/>
          </p:cNvGraphicFramePr>
          <p:nvPr/>
        </p:nvGraphicFramePr>
        <p:xfrm>
          <a:off x="1524000" y="1371600"/>
          <a:ext cx="7238999" cy="1763932"/>
        </p:xfrm>
        <a:graphic>
          <a:graphicData uri="http://schemas.openxmlformats.org/drawingml/2006/table">
            <a:tbl>
              <a:tblPr/>
              <a:tblGrid>
                <a:gridCol w="1023698"/>
                <a:gridCol w="1169939"/>
                <a:gridCol w="1169939"/>
                <a:gridCol w="1399748"/>
                <a:gridCol w="1112487"/>
                <a:gridCol w="1363188"/>
              </a:tblGrid>
              <a:tr h="300892">
                <a:tc>
                  <a:txBody>
                    <a:bodyPr/>
                    <a:lstStyle/>
                    <a:p>
                      <a:pPr algn="l" fontAlgn="b"/>
                      <a:r>
                        <a:rPr lang="en-US" sz="1600" b="0" i="0" u="none" strike="noStrike" dirty="0">
                          <a:solidFill>
                            <a:schemeClr val="tx1"/>
                          </a:solidFill>
                          <a:latin typeface="Arial"/>
                        </a:rPr>
                        <a:t> </a:t>
                      </a:r>
                    </a:p>
                  </a:txBody>
                  <a:tcPr marL="0" marR="0" marT="0" marB="0" anchor="b">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2011.04</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2012.04</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2013.04</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2014.04</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2015.04</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Бүгд</a:t>
                      </a:r>
                    </a:p>
                  </a:txBody>
                  <a:tcPr marL="0" marR="0" marT="0"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200864</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269021</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303996</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345477</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365901</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Ботго</a:t>
                      </a:r>
                    </a:p>
                  </a:txBody>
                  <a:tcPr marL="0" marR="0" marT="0"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2640</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3302</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3568</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3668</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3750</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Унага</a:t>
                      </a:r>
                    </a:p>
                  </a:txBody>
                  <a:tcPr marL="0" marR="0" marT="0"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1670</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2734</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4105</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6372</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5154</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Тугал</a:t>
                      </a:r>
                    </a:p>
                  </a:txBody>
                  <a:tcPr marL="0" marR="0" marT="0"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2030</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3687</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5013</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6940</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6918</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r>
              <a:tr h="229251">
                <a:tc>
                  <a:txBody>
                    <a:bodyPr/>
                    <a:lstStyle/>
                    <a:p>
                      <a:pPr algn="l" fontAlgn="ctr"/>
                      <a:r>
                        <a:rPr lang="mn-MN" sz="1600" b="0" i="0" u="none" strike="noStrike" dirty="0">
                          <a:solidFill>
                            <a:schemeClr val="tx1"/>
                          </a:solidFill>
                          <a:latin typeface="Arial" pitchFamily="34" charset="0"/>
                          <a:cs typeface="Arial" pitchFamily="34" charset="0"/>
                        </a:rPr>
                        <a:t>    Хурга</a:t>
                      </a:r>
                    </a:p>
                  </a:txBody>
                  <a:tcPr marL="0" marR="0" marT="0" marB="0" anchor="ctr">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98939</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129652</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145729</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165422</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c>
                  <a:txBody>
                    <a:bodyPr/>
                    <a:lstStyle/>
                    <a:p>
                      <a:pPr algn="r" fontAlgn="b"/>
                      <a:r>
                        <a:rPr lang="en-US" sz="1500" b="0" i="0" u="none" strike="noStrike" dirty="0" smtClean="0">
                          <a:solidFill>
                            <a:srgbClr val="000000"/>
                          </a:solidFill>
                          <a:latin typeface="Arial" pitchFamily="34" charset="0"/>
                          <a:cs typeface="Arial" pitchFamily="34" charset="0"/>
                        </a:rPr>
                        <a:t>188826</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Ишиг</a:t>
                      </a:r>
                    </a:p>
                  </a:txBody>
                  <a:tcPr marL="0" marR="0" marT="0"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95585</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129646</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129646</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163075</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c>
                  <a:txBody>
                    <a:bodyPr/>
                    <a:lstStyle/>
                    <a:p>
                      <a:pPr algn="r" fontAlgn="b"/>
                      <a:r>
                        <a:rPr lang="en-US" sz="1500" b="0" i="0" u="none" strike="noStrike" dirty="0" smtClean="0">
                          <a:solidFill>
                            <a:srgbClr val="000000"/>
                          </a:solidFill>
                          <a:latin typeface="Arial" pitchFamily="34" charset="0"/>
                          <a:cs typeface="Arial" pitchFamily="34" charset="0"/>
                        </a:rPr>
                        <a:t>161253</a:t>
                      </a:r>
                      <a:endParaRPr lang="en-US" sz="15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rgbClr val="DBE5F1"/>
                    </a:solidFill>
                  </a:tcPr>
                </a:tc>
              </a:tr>
            </a:tbl>
          </a:graphicData>
        </a:graphic>
      </p:graphicFrame>
      <p:sp>
        <p:nvSpPr>
          <p:cNvPr id="12334" name="TextBox 14"/>
          <p:cNvSpPr txBox="1">
            <a:spLocks noChangeArrowheads="1"/>
          </p:cNvSpPr>
          <p:nvPr/>
        </p:nvSpPr>
        <p:spPr bwMode="auto">
          <a:xfrm>
            <a:off x="1524000" y="3197423"/>
            <a:ext cx="7239000" cy="323165"/>
          </a:xfrm>
          <a:prstGeom prst="rect">
            <a:avLst/>
          </a:prstGeom>
          <a:noFill/>
          <a:ln w="9525">
            <a:noFill/>
            <a:miter lim="800000"/>
            <a:headEnd/>
            <a:tailEnd/>
          </a:ln>
        </p:spPr>
        <p:txBody>
          <a:bodyPr wrap="square">
            <a:spAutoFit/>
          </a:bodyPr>
          <a:lstStyle/>
          <a:p>
            <a:pPr algn="ctr"/>
            <a:r>
              <a:rPr lang="mn-MN" altLang="en-US" sz="1500" b="1" dirty="0">
                <a:latin typeface="Arial" charset="0"/>
              </a:rPr>
              <a:t>Том малын зүй бус хорогдол, </a:t>
            </a:r>
            <a:r>
              <a:rPr lang="mn-MN" altLang="en-US" sz="1500" b="1" dirty="0" smtClean="0">
                <a:latin typeface="Arial" charset="0"/>
              </a:rPr>
              <a:t>201</a:t>
            </a:r>
            <a:r>
              <a:rPr lang="en-US" altLang="en-US" sz="1500" b="1" dirty="0" smtClean="0">
                <a:latin typeface="Arial" charset="0"/>
              </a:rPr>
              <a:t>1</a:t>
            </a:r>
            <a:r>
              <a:rPr lang="mn-MN" altLang="en-US" sz="1500" b="1" dirty="0" smtClean="0">
                <a:latin typeface="Arial" charset="0"/>
              </a:rPr>
              <a:t>-201</a:t>
            </a:r>
            <a:r>
              <a:rPr lang="en-US" altLang="en-US" sz="1500" b="1" dirty="0" smtClean="0">
                <a:latin typeface="Arial" charset="0"/>
              </a:rPr>
              <a:t>5</a:t>
            </a:r>
            <a:r>
              <a:rPr lang="mn-MN" altLang="en-US" sz="1500" b="1" dirty="0" smtClean="0">
                <a:latin typeface="Arial" charset="0"/>
              </a:rPr>
              <a:t> </a:t>
            </a:r>
            <a:r>
              <a:rPr lang="mn-MN" altLang="en-US" sz="1500" b="1" dirty="0">
                <a:latin typeface="Arial" charset="0"/>
              </a:rPr>
              <a:t>оны </a:t>
            </a:r>
            <a:r>
              <a:rPr lang="en-US" altLang="en-US" sz="1500" b="1" dirty="0" smtClean="0">
                <a:latin typeface="Arial" charset="0"/>
              </a:rPr>
              <a:t>04</a:t>
            </a:r>
            <a:r>
              <a:rPr lang="mn-MN" altLang="en-US" sz="1500" b="1" dirty="0" smtClean="0">
                <a:latin typeface="Arial" charset="0"/>
              </a:rPr>
              <a:t>-р </a:t>
            </a:r>
            <a:r>
              <a:rPr lang="mn-MN" altLang="en-US" sz="1500" b="1" dirty="0">
                <a:latin typeface="Arial" charset="0"/>
              </a:rPr>
              <a:t>сарын байдлаар, толгой</a:t>
            </a:r>
            <a:endParaRPr lang="en-US" altLang="en-US" sz="1500" b="1" dirty="0">
              <a:latin typeface="Arial" charset="0"/>
            </a:endParaRPr>
          </a:p>
        </p:txBody>
      </p:sp>
      <p:cxnSp>
        <p:nvCxnSpPr>
          <p:cNvPr id="22" name="Straight Connector 2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1066800" y="3200400"/>
            <a:ext cx="7772400"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2338" name="Picture 2" descr="\\exchange_server\MCCT\PUBLIC\Tserendejid\Information icon\18.jpg"/>
          <p:cNvPicPr>
            <a:picLocks noChangeAspect="1" noChangeArrowheads="1"/>
          </p:cNvPicPr>
          <p:nvPr/>
        </p:nvPicPr>
        <p:blipFill>
          <a:blip r:embed="rId8" cstate="print"/>
          <a:srcRect/>
          <a:stretch>
            <a:fillRect/>
          </a:stretch>
        </p:blipFill>
        <p:spPr bwMode="auto">
          <a:xfrm>
            <a:off x="838200" y="2895600"/>
            <a:ext cx="482600" cy="482600"/>
          </a:xfrm>
          <a:prstGeom prst="rect">
            <a:avLst/>
          </a:prstGeom>
          <a:noFill/>
          <a:ln w="9525">
            <a:noFill/>
            <a:miter lim="800000"/>
            <a:headEnd/>
            <a:tailEnd/>
          </a:ln>
        </p:spPr>
      </p:pic>
      <p:graphicFrame>
        <p:nvGraphicFramePr>
          <p:cNvPr id="21" name="Chart 20"/>
          <p:cNvGraphicFramePr/>
          <p:nvPr/>
        </p:nvGraphicFramePr>
        <p:xfrm>
          <a:off x="1143000" y="3200400"/>
          <a:ext cx="7772400" cy="220980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13315" name="Rectangle 10"/>
          <p:cNvSpPr>
            <a:spLocks noChangeArrowheads="1"/>
          </p:cNvSpPr>
          <p:nvPr/>
        </p:nvSpPr>
        <p:spPr bwMode="auto">
          <a:xfrm>
            <a:off x="2636838" y="947738"/>
            <a:ext cx="4572000" cy="523220"/>
          </a:xfrm>
          <a:prstGeom prst="rect">
            <a:avLst/>
          </a:prstGeom>
          <a:noFill/>
          <a:ln w="9525">
            <a:noFill/>
            <a:miter lim="800000"/>
            <a:headEnd/>
            <a:tailEnd/>
          </a:ln>
        </p:spPr>
        <p:txBody>
          <a:bodyPr>
            <a:spAutoFit/>
          </a:bodyPr>
          <a:lstStyle/>
          <a:p>
            <a:pPr algn="ctr"/>
            <a:r>
              <a:rPr lang="en-US" altLang="en-US" sz="1400" b="1" dirty="0" err="1">
                <a:latin typeface="Arial" charset="0"/>
              </a:rPr>
              <a:t>Аж</a:t>
            </a:r>
            <a:r>
              <a:rPr lang="en-US" altLang="en-US" sz="1400" b="1" dirty="0">
                <a:latin typeface="Arial" charset="0"/>
              </a:rPr>
              <a:t> </a:t>
            </a:r>
            <a:r>
              <a:rPr lang="en-US" altLang="en-US" sz="1400" b="1" dirty="0" err="1">
                <a:latin typeface="Arial" charset="0"/>
              </a:rPr>
              <a:t>үйлдвэрийн</a:t>
            </a:r>
            <a:r>
              <a:rPr lang="en-US" altLang="en-US" sz="1400" b="1" dirty="0">
                <a:latin typeface="Arial" charset="0"/>
              </a:rPr>
              <a:t> </a:t>
            </a:r>
            <a:r>
              <a:rPr lang="en-US" altLang="en-US" sz="1400" b="1" dirty="0" err="1">
                <a:latin typeface="Arial" charset="0"/>
              </a:rPr>
              <a:t>салбарын</a:t>
            </a:r>
            <a:r>
              <a:rPr lang="en-US" altLang="en-US" sz="1400" b="1" dirty="0">
                <a:latin typeface="Arial" charset="0"/>
              </a:rPr>
              <a:t> </a:t>
            </a:r>
            <a:r>
              <a:rPr lang="en-US" altLang="en-US" sz="1400" b="1" dirty="0" err="1">
                <a:latin typeface="Arial" charset="0"/>
              </a:rPr>
              <a:t>нийт</a:t>
            </a:r>
            <a:r>
              <a:rPr lang="en-US" altLang="en-US" sz="1400" b="1" dirty="0">
                <a:latin typeface="Arial" charset="0"/>
              </a:rPr>
              <a:t> </a:t>
            </a:r>
            <a:r>
              <a:rPr lang="en-US" altLang="en-US" sz="1400" b="1" dirty="0" err="1">
                <a:latin typeface="Arial" charset="0"/>
              </a:rPr>
              <a:t>үйлдвэрлэл</a:t>
            </a:r>
            <a:r>
              <a:rPr lang="mn-MN" altLang="en-US" sz="1400" b="1" dirty="0">
                <a:latin typeface="Arial" charset="0"/>
              </a:rPr>
              <a:t>т,</a:t>
            </a:r>
            <a:r>
              <a:rPr lang="en-US" altLang="en-US" sz="1400" b="1" dirty="0">
                <a:latin typeface="Arial" charset="0"/>
              </a:rPr>
              <a:t> </a:t>
            </a:r>
            <a:r>
              <a:rPr lang="mn-MN" altLang="en-US" sz="1400" b="1" dirty="0">
                <a:latin typeface="Arial" charset="0"/>
              </a:rPr>
              <a:t>борлуулалт, оны үнээр, сая төгрөг</a:t>
            </a:r>
            <a:endParaRPr lang="en-US" altLang="en-US" sz="1400" dirty="0">
              <a:latin typeface="Arial" charset="0"/>
            </a:endParaRPr>
          </a:p>
        </p:txBody>
      </p:sp>
      <p:cxnSp>
        <p:nvCxnSpPr>
          <p:cNvPr id="12" name="Straight Connector 1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3317" name="Picture 47"/>
          <p:cNvPicPr>
            <a:picLocks noChangeAspect="1" noChangeArrowheads="1"/>
          </p:cNvPicPr>
          <p:nvPr/>
        </p:nvPicPr>
        <p:blipFill>
          <a:blip r:embed="rId3" cstate="print"/>
          <a:srcRect/>
          <a:stretch>
            <a:fillRect/>
          </a:stretch>
        </p:blipFill>
        <p:spPr bwMode="auto">
          <a:xfrm>
            <a:off x="833438" y="3467100"/>
            <a:ext cx="457200" cy="4572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2278063" y="2133601"/>
            <a:ext cx="6103937" cy="38100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cxnSp>
        <p:nvCxnSpPr>
          <p:cNvPr id="12" name="Straight Connector 1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4340" name="Picture 47"/>
          <p:cNvPicPr>
            <a:picLocks noChangeAspect="1" noChangeArrowheads="1"/>
          </p:cNvPicPr>
          <p:nvPr/>
        </p:nvPicPr>
        <p:blipFill>
          <a:blip r:embed="rId3" cstate="print"/>
          <a:srcRect/>
          <a:stretch>
            <a:fillRect/>
          </a:stretch>
        </p:blipFill>
        <p:spPr bwMode="auto">
          <a:xfrm>
            <a:off x="833438" y="3467100"/>
            <a:ext cx="457200" cy="457200"/>
          </a:xfrm>
          <a:prstGeom prst="rect">
            <a:avLst/>
          </a:prstGeom>
          <a:noFill/>
          <a:ln w="9525">
            <a:noFill/>
            <a:miter lim="800000"/>
            <a:headEnd/>
            <a:tailEnd/>
          </a:ln>
        </p:spPr>
      </p:pic>
      <p:sp>
        <p:nvSpPr>
          <p:cNvPr id="14341" name="Rectangle 8"/>
          <p:cNvSpPr>
            <a:spLocks noChangeArrowheads="1"/>
          </p:cNvSpPr>
          <p:nvPr/>
        </p:nvSpPr>
        <p:spPr bwMode="auto">
          <a:xfrm>
            <a:off x="1752600" y="1295400"/>
            <a:ext cx="6934200" cy="3785652"/>
          </a:xfrm>
          <a:prstGeom prst="rect">
            <a:avLst/>
          </a:prstGeom>
          <a:noFill/>
          <a:ln w="9525">
            <a:noFill/>
            <a:miter lim="800000"/>
            <a:headEnd/>
            <a:tailEnd/>
          </a:ln>
        </p:spPr>
        <p:txBody>
          <a:bodyPr wrap="square" anchor="ctr">
            <a:spAutoFit/>
          </a:bodyPr>
          <a:lstStyle/>
          <a:p>
            <a:pPr algn="just"/>
            <a:r>
              <a:rPr lang="en-US" sz="2000" dirty="0" smtClean="0">
                <a:latin typeface="Arial" pitchFamily="34" charset="0"/>
                <a:cs typeface="Arial" pitchFamily="34" charset="0"/>
              </a:rPr>
              <a:t>	</a:t>
            </a:r>
          </a:p>
          <a:p>
            <a:pPr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үйлдвэрийн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салбарт</a:t>
            </a:r>
            <a:r>
              <a:rPr lang="en-US" sz="2000" dirty="0" smtClean="0">
                <a:latin typeface="Arial" pitchFamily="34" charset="0"/>
                <a:cs typeface="Arial" pitchFamily="34" charset="0"/>
              </a:rPr>
              <a:t> </a:t>
            </a:r>
            <a:r>
              <a:rPr lang="mn-MN" sz="2000" dirty="0" smtClean="0">
                <a:latin typeface="Arial" pitchFamily="34" charset="0"/>
                <a:cs typeface="Arial" pitchFamily="34" charset="0"/>
              </a:rPr>
              <a:t>оны </a:t>
            </a:r>
            <a:r>
              <a:rPr lang="en-US" sz="2000" dirty="0" err="1" smtClean="0">
                <a:latin typeface="Arial" pitchFamily="34" charset="0"/>
                <a:cs typeface="Arial" pitchFamily="34" charset="0"/>
              </a:rPr>
              <a:t>эхний</a:t>
            </a:r>
            <a:r>
              <a:rPr lang="en-US" sz="2000" dirty="0" smtClean="0">
                <a:latin typeface="Arial" pitchFamily="34" charset="0"/>
                <a:cs typeface="Arial" pitchFamily="34" charset="0"/>
              </a:rPr>
              <a:t> </a:t>
            </a:r>
            <a:r>
              <a:rPr lang="mn-MN" sz="2000" dirty="0" smtClean="0">
                <a:latin typeface="Arial" pitchFamily="34" charset="0"/>
                <a:cs typeface="Arial" pitchFamily="34" charset="0"/>
              </a:rPr>
              <a:t>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сард</a:t>
            </a:r>
            <a:r>
              <a:rPr lang="en-US" sz="2000" dirty="0" smtClean="0">
                <a:latin typeface="Arial" pitchFamily="34" charset="0"/>
                <a:cs typeface="Arial" pitchFamily="34" charset="0"/>
              </a:rPr>
              <a:t> </a:t>
            </a:r>
            <a:r>
              <a:rPr lang="mn-MN" sz="2000" dirty="0" smtClean="0">
                <a:latin typeface="Arial" pitchFamily="34" charset="0"/>
                <a:cs typeface="Arial" pitchFamily="34" charset="0"/>
              </a:rPr>
              <a:t>оны үнээр 5008.8</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бүтээгдэхүүн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үйлдвэрлэж</a:t>
            </a:r>
            <a:r>
              <a:rPr lang="en-US" sz="2000" dirty="0" smtClean="0">
                <a:latin typeface="Arial" pitchFamily="34" charset="0"/>
                <a:cs typeface="Arial" pitchFamily="34" charset="0"/>
              </a:rPr>
              <a:t>, </a:t>
            </a:r>
            <a:r>
              <a:rPr lang="mn-MN" sz="2000" dirty="0" smtClean="0">
                <a:latin typeface="Arial" pitchFamily="34" charset="0"/>
                <a:cs typeface="Arial" pitchFamily="34" charset="0"/>
              </a:rPr>
              <a:t>4456,1 </a:t>
            </a:r>
            <a:r>
              <a:rPr lang="en-US" sz="2000" dirty="0" err="1" smtClean="0">
                <a:latin typeface="Arial" pitchFamily="34" charset="0"/>
                <a:cs typeface="Arial" pitchFamily="34" charset="0"/>
              </a:rPr>
              <a:t>сая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бүтээгдэхүүнийг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зах</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зээлд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борлууллаа</a:t>
            </a:r>
            <a:r>
              <a:rPr lang="mn-MN" sz="2000" dirty="0" smtClean="0">
                <a:latin typeface="Arial" pitchFamily="34" charset="0"/>
                <a:cs typeface="Arial" pitchFamily="34" charset="0"/>
              </a:rPr>
              <a:t>. Өмнөх оны мөн үетэй харьцуулахад нийт бүтээгдэхүүн 0,7 хувь нэмэгдэж, борлуулалт 34.0 хувиар буурсан байна.</a:t>
            </a:r>
            <a:endParaRPr lang="en-US" sz="2000" dirty="0" smtClean="0">
              <a:latin typeface="Arial" pitchFamily="34" charset="0"/>
              <a:cs typeface="Arial" pitchFamily="34" charset="0"/>
            </a:endParaRPr>
          </a:p>
          <a:p>
            <a:pPr algn="just"/>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ахуйн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нэгжийн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хариуцлагын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хэлбэрээр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авч</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үзвэл</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улсын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үйлдвэрийн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газар</a:t>
            </a:r>
            <a:r>
              <a:rPr lang="en-US" sz="2000" dirty="0" smtClean="0">
                <a:latin typeface="Arial" pitchFamily="34" charset="0"/>
                <a:cs typeface="Arial" pitchFamily="34" charset="0"/>
              </a:rPr>
              <a:t> </a:t>
            </a:r>
            <a:r>
              <a:rPr lang="mn-MN" sz="2000" dirty="0" smtClean="0">
                <a:latin typeface="Arial" pitchFamily="34" charset="0"/>
                <a:cs typeface="Arial" pitchFamily="34" charset="0"/>
              </a:rPr>
              <a:t>93,9</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хувь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компани</a:t>
            </a:r>
            <a:r>
              <a:rPr lang="en-US" sz="2000" dirty="0" smtClean="0">
                <a:latin typeface="Arial" pitchFamily="34" charset="0"/>
                <a:cs typeface="Arial" pitchFamily="34" charset="0"/>
              </a:rPr>
              <a:t> </a:t>
            </a:r>
            <a:r>
              <a:rPr lang="mn-MN" sz="2000" dirty="0" smtClean="0">
                <a:latin typeface="Arial" pitchFamily="34" charset="0"/>
                <a:cs typeface="Arial" pitchFamily="34" charset="0"/>
              </a:rPr>
              <a:t>2,2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хувь</a:t>
            </a:r>
            <a:r>
              <a:rPr lang="en-US" sz="2000" dirty="0" smtClean="0">
                <a:latin typeface="Arial" pitchFamily="34" charset="0"/>
                <a:cs typeface="Arial" pitchFamily="34" charset="0"/>
              </a:rPr>
              <a:t>, </a:t>
            </a:r>
            <a:r>
              <a:rPr lang="ru-RU" sz="2000" dirty="0" smtClean="0">
                <a:latin typeface="Arial" pitchFamily="34" charset="0"/>
                <a:cs typeface="Arial" pitchFamily="34" charset="0"/>
              </a:rPr>
              <a:t>хоршоо</a:t>
            </a:r>
            <a:r>
              <a:rPr lang="mn-MN" sz="2000" dirty="0" smtClean="0">
                <a:latin typeface="Arial" pitchFamily="34" charset="0"/>
                <a:cs typeface="Arial" pitchFamily="34" charset="0"/>
              </a:rPr>
              <a:t> 0</a:t>
            </a:r>
            <a:r>
              <a:rPr lang="en-US" sz="2000" dirty="0" smtClean="0">
                <a:latin typeface="Arial" pitchFamily="34" charset="0"/>
                <a:cs typeface="Arial" pitchFamily="34" charset="0"/>
              </a:rPr>
              <a:t>.</a:t>
            </a:r>
            <a:r>
              <a:rPr lang="mn-MN" sz="2000" dirty="0" smtClean="0">
                <a:latin typeface="Arial" pitchFamily="34" charset="0"/>
                <a:cs typeface="Arial" pitchFamily="34" charset="0"/>
              </a:rPr>
              <a:t>4 </a:t>
            </a:r>
            <a:r>
              <a:rPr lang="ru-RU" sz="2000" dirty="0" smtClean="0">
                <a:latin typeface="Arial" pitchFamily="34" charset="0"/>
                <a:cs typeface="Arial" pitchFamily="34" charset="0"/>
              </a:rPr>
              <a:t>хувь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өрхийн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ахуй</a:t>
            </a:r>
            <a:r>
              <a:rPr lang="en-US" sz="2000" dirty="0" smtClean="0">
                <a:latin typeface="Arial" pitchFamily="34" charset="0"/>
                <a:cs typeface="Arial" pitchFamily="34" charset="0"/>
              </a:rPr>
              <a:t> </a:t>
            </a:r>
            <a:r>
              <a:rPr lang="mn-MN" sz="2000" dirty="0" smtClean="0">
                <a:latin typeface="Arial" pitchFamily="34" charset="0"/>
                <a:cs typeface="Arial" pitchFamily="34" charset="0"/>
              </a:rPr>
              <a:t>3,5</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хувийг</a:t>
            </a:r>
            <a:r>
              <a:rPr lang="en-US" sz="2000" dirty="0" smtClean="0">
                <a:latin typeface="Arial" pitchFamily="34" charset="0"/>
                <a:cs typeface="Arial" pitchFamily="34" charset="0"/>
              </a:rPr>
              <a:t>  </a:t>
            </a:r>
            <a:r>
              <a:rPr lang="ru-RU" sz="2000" dirty="0" smtClean="0">
                <a:latin typeface="Arial" pitchFamily="34" charset="0"/>
                <a:cs typeface="Arial" pitchFamily="34" charset="0"/>
              </a:rPr>
              <a:t>тус тус</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үйлдвэрлэжээ</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15363" name="Rectangle 10"/>
          <p:cNvSpPr>
            <a:spLocks noChangeArrowheads="1"/>
          </p:cNvSpPr>
          <p:nvPr/>
        </p:nvSpPr>
        <p:spPr bwMode="auto">
          <a:xfrm>
            <a:off x="2636838" y="947738"/>
            <a:ext cx="4572000" cy="461962"/>
          </a:xfrm>
          <a:prstGeom prst="rect">
            <a:avLst/>
          </a:prstGeom>
          <a:noFill/>
          <a:ln w="9525">
            <a:noFill/>
            <a:miter lim="800000"/>
            <a:headEnd/>
            <a:tailEnd/>
          </a:ln>
        </p:spPr>
        <p:txBody>
          <a:bodyPr>
            <a:spAutoFit/>
          </a:bodyPr>
          <a:lstStyle/>
          <a:p>
            <a:pPr algn="ctr"/>
            <a:r>
              <a:rPr lang="en-US" altLang="en-US" sz="1200" b="1" dirty="0" err="1">
                <a:latin typeface="Arial" charset="0"/>
              </a:rPr>
              <a:t>Аж</a:t>
            </a:r>
            <a:r>
              <a:rPr lang="en-US" altLang="en-US" sz="1200" b="1" dirty="0">
                <a:latin typeface="Arial" charset="0"/>
              </a:rPr>
              <a:t> </a:t>
            </a:r>
            <a:r>
              <a:rPr lang="en-US" altLang="en-US" sz="1200" b="1" dirty="0" err="1">
                <a:latin typeface="Arial" charset="0"/>
              </a:rPr>
              <a:t>үйлдвэрийн</a:t>
            </a:r>
            <a:r>
              <a:rPr lang="en-US" altLang="en-US" sz="1200" b="1" dirty="0">
                <a:latin typeface="Arial" charset="0"/>
              </a:rPr>
              <a:t> </a:t>
            </a:r>
            <a:r>
              <a:rPr lang="en-US" altLang="en-US" sz="1200" b="1" dirty="0" err="1">
                <a:latin typeface="Arial" charset="0"/>
              </a:rPr>
              <a:t>салбарын</a:t>
            </a:r>
            <a:r>
              <a:rPr lang="en-US" altLang="en-US" sz="1200" b="1" dirty="0">
                <a:latin typeface="Arial" charset="0"/>
              </a:rPr>
              <a:t> </a:t>
            </a:r>
            <a:r>
              <a:rPr lang="en-US" altLang="en-US" sz="1200" b="1" dirty="0" err="1">
                <a:latin typeface="Arial" charset="0"/>
              </a:rPr>
              <a:t>нийт</a:t>
            </a:r>
            <a:r>
              <a:rPr lang="en-US" altLang="en-US" sz="1200" b="1" dirty="0">
                <a:latin typeface="Arial" charset="0"/>
              </a:rPr>
              <a:t> </a:t>
            </a:r>
            <a:r>
              <a:rPr lang="en-US" altLang="en-US" sz="1200" b="1" dirty="0" err="1">
                <a:latin typeface="Arial" charset="0"/>
              </a:rPr>
              <a:t>үйлдвэрлэл</a:t>
            </a:r>
            <a:r>
              <a:rPr lang="mn-MN" altLang="en-US" sz="1200" b="1" dirty="0">
                <a:latin typeface="Arial" charset="0"/>
              </a:rPr>
              <a:t>т, дэд салбараар, оны үнээр, сая төгрөг</a:t>
            </a:r>
            <a:endParaRPr lang="en-US" altLang="en-US" sz="1200" dirty="0">
              <a:latin typeface="Arial" charset="0"/>
            </a:endParaRPr>
          </a:p>
        </p:txBody>
      </p:sp>
      <p:cxnSp>
        <p:nvCxnSpPr>
          <p:cNvPr id="12" name="Straight Connector 1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5365" name="Picture 47"/>
          <p:cNvPicPr>
            <a:picLocks noChangeAspect="1" noChangeArrowheads="1"/>
          </p:cNvPicPr>
          <p:nvPr/>
        </p:nvPicPr>
        <p:blipFill>
          <a:blip r:embed="rId3" cstate="print"/>
          <a:srcRect/>
          <a:stretch>
            <a:fillRect/>
          </a:stretch>
        </p:blipFill>
        <p:spPr bwMode="auto">
          <a:xfrm>
            <a:off x="833438" y="3467100"/>
            <a:ext cx="457200" cy="457200"/>
          </a:xfrm>
          <a:prstGeom prst="rect">
            <a:avLst/>
          </a:prstGeom>
          <a:noFill/>
          <a:ln w="9525">
            <a:noFill/>
            <a:miter lim="800000"/>
            <a:headEnd/>
            <a:tailEnd/>
          </a:ln>
        </p:spPr>
      </p:pic>
      <p:pic>
        <p:nvPicPr>
          <p:cNvPr id="2056" name="Picture 8"/>
          <p:cNvPicPr>
            <a:picLocks noChangeAspect="1" noChangeArrowheads="1"/>
          </p:cNvPicPr>
          <p:nvPr/>
        </p:nvPicPr>
        <p:blipFill>
          <a:blip r:embed="rId4" cstate="print"/>
          <a:srcRect/>
          <a:stretch>
            <a:fillRect/>
          </a:stretch>
        </p:blipFill>
        <p:spPr bwMode="auto">
          <a:xfrm>
            <a:off x="1524000" y="1524000"/>
            <a:ext cx="6781800" cy="4420464"/>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noFill/>
          <a:ln>
            <a:miter lim="800000"/>
            <a:headEnd/>
            <a:tailEnd/>
          </a:ln>
        </p:spPr>
        <p:txBody>
          <a:bodyPr/>
          <a:lstStyle/>
          <a:p>
            <a:fld id="{5350467D-0762-4036-8966-7A8BB8753FAB}" type="slidenum">
              <a:rPr lang="en-US" altLang="en-US" smtClean="0">
                <a:cs typeface="Arial" charset="0"/>
              </a:rPr>
              <a:pPr/>
              <a:t>16</a:t>
            </a:fld>
            <a:endParaRPr lang="en-US" altLang="en-US" smtClean="0">
              <a:cs typeface="Arial" charset="0"/>
            </a:endParaRPr>
          </a:p>
        </p:txBody>
      </p:sp>
      <p:pic>
        <p:nvPicPr>
          <p:cNvPr id="18435" name="Picture 2" descr="D:\2013\12. December 2013\display1.jpg"/>
          <p:cNvPicPr>
            <a:picLocks noChangeAspect="1" noChangeArrowheads="1"/>
          </p:cNvPicPr>
          <p:nvPr/>
        </p:nvPicPr>
        <p:blipFill>
          <a:blip r:embed="rId3" cstate="print"/>
          <a:srcRect l="23940" t="30411" r="23524" b="47458"/>
          <a:stretch>
            <a:fillRect/>
          </a:stretch>
        </p:blipFill>
        <p:spPr bwMode="auto">
          <a:xfrm>
            <a:off x="1066800" y="838200"/>
            <a:ext cx="7162800" cy="1817688"/>
          </a:xfrm>
          <a:prstGeom prst="rect">
            <a:avLst/>
          </a:prstGeom>
          <a:noFill/>
          <a:ln w="9525">
            <a:noFill/>
            <a:miter lim="800000"/>
            <a:headEnd/>
            <a:tailEnd/>
          </a:ln>
        </p:spPr>
      </p:pic>
      <p:pic>
        <p:nvPicPr>
          <p:cNvPr id="18436" name="Picture 2" descr="D:\2013\12. December 2013\display1.jpg"/>
          <p:cNvPicPr>
            <a:picLocks noChangeAspect="1" noChangeArrowheads="1"/>
          </p:cNvPicPr>
          <p:nvPr/>
        </p:nvPicPr>
        <p:blipFill>
          <a:blip r:embed="rId3" cstate="print"/>
          <a:srcRect l="23940" t="71233" r="23524" b="12997"/>
          <a:stretch>
            <a:fillRect/>
          </a:stretch>
        </p:blipFill>
        <p:spPr bwMode="auto">
          <a:xfrm>
            <a:off x="1143000" y="4724400"/>
            <a:ext cx="7162800" cy="1295400"/>
          </a:xfrm>
          <a:prstGeom prst="rect">
            <a:avLst/>
          </a:prstGeom>
          <a:noFill/>
          <a:ln w="9525">
            <a:noFill/>
            <a:miter lim="800000"/>
            <a:headEnd/>
            <a:tailEnd/>
          </a:ln>
        </p:spPr>
      </p:pic>
      <p:pic>
        <p:nvPicPr>
          <p:cNvPr id="18437" name="Picture 5" descr="C:\Users\stat.eegii\Desktop\өахаөхаөх.jpg"/>
          <p:cNvPicPr>
            <a:picLocks noChangeAspect="1" noChangeArrowheads="1"/>
          </p:cNvPicPr>
          <p:nvPr/>
        </p:nvPicPr>
        <p:blipFill>
          <a:blip r:embed="rId4" cstate="print"/>
          <a:srcRect t="6154" b="7692"/>
          <a:stretch>
            <a:fillRect/>
          </a:stretch>
        </p:blipFill>
        <p:spPr bwMode="auto">
          <a:xfrm>
            <a:off x="1123950" y="3724275"/>
            <a:ext cx="7181850" cy="1066800"/>
          </a:xfrm>
          <a:prstGeom prst="rect">
            <a:avLst/>
          </a:prstGeom>
          <a:noFill/>
          <a:ln w="9525">
            <a:noFill/>
            <a:miter lim="800000"/>
            <a:headEnd/>
            <a:tailEnd/>
          </a:ln>
        </p:spPr>
      </p:pic>
      <p:sp>
        <p:nvSpPr>
          <p:cNvPr id="18438" name="Rectangle 8"/>
          <p:cNvSpPr>
            <a:spLocks noChangeArrowheads="1"/>
          </p:cNvSpPr>
          <p:nvPr/>
        </p:nvSpPr>
        <p:spPr bwMode="auto">
          <a:xfrm>
            <a:off x="1371600" y="2751138"/>
            <a:ext cx="7162800" cy="830262"/>
          </a:xfrm>
          <a:prstGeom prst="rect">
            <a:avLst/>
          </a:prstGeom>
          <a:noFill/>
          <a:ln w="9525">
            <a:noFill/>
            <a:miter lim="800000"/>
            <a:headEnd/>
            <a:tailEnd/>
          </a:ln>
        </p:spPr>
        <p:txBody>
          <a:bodyPr>
            <a:spAutoFit/>
          </a:bodyPr>
          <a:lstStyle/>
          <a:p>
            <a:r>
              <a:rPr lang="en-US" sz="4800" b="1" u="sng">
                <a:solidFill>
                  <a:srgbClr val="3366CC"/>
                </a:solidFill>
              </a:rPr>
              <a:t>http://dornogovi.nso.mn/</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Хүн ам</a:t>
            </a:r>
          </a:p>
        </p:txBody>
      </p:sp>
      <p:cxnSp>
        <p:nvCxnSpPr>
          <p:cNvPr id="15" name="Straight Connector 14"/>
          <p:cNvCxnSpPr/>
          <p:nvPr/>
        </p:nvCxnSpPr>
        <p:spPr>
          <a:xfrm flipV="1">
            <a:off x="990600" y="59436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3077" name="Picture 2" descr="D:\SARIIN MEDEE\Hevleliin baga hural\2013.12\Information icon\3.jpg"/>
          <p:cNvPicPr>
            <a:picLocks noChangeAspect="1" noChangeArrowheads="1"/>
          </p:cNvPicPr>
          <p:nvPr/>
        </p:nvPicPr>
        <p:blipFill>
          <a:blip r:embed="rId3" cstate="print"/>
          <a:srcRect/>
          <a:stretch>
            <a:fillRect/>
          </a:stretch>
        </p:blipFill>
        <p:spPr bwMode="auto">
          <a:xfrm>
            <a:off x="4495800" y="4572000"/>
            <a:ext cx="533400" cy="498475"/>
          </a:xfrm>
          <a:prstGeom prst="rect">
            <a:avLst/>
          </a:prstGeom>
          <a:noFill/>
          <a:ln w="9525">
            <a:noFill/>
            <a:miter lim="800000"/>
            <a:headEnd/>
            <a:tailEnd/>
          </a:ln>
        </p:spPr>
      </p:pic>
      <p:sp>
        <p:nvSpPr>
          <p:cNvPr id="3078" name="TextBox 8"/>
          <p:cNvSpPr txBox="1">
            <a:spLocks noChangeArrowheads="1"/>
          </p:cNvSpPr>
          <p:nvPr/>
        </p:nvSpPr>
        <p:spPr bwMode="auto">
          <a:xfrm>
            <a:off x="1295400" y="1143000"/>
            <a:ext cx="6781800" cy="276999"/>
          </a:xfrm>
          <a:prstGeom prst="rect">
            <a:avLst/>
          </a:prstGeom>
          <a:noFill/>
          <a:ln w="9525">
            <a:noFill/>
            <a:miter lim="800000"/>
            <a:headEnd/>
            <a:tailEnd/>
          </a:ln>
        </p:spPr>
        <p:txBody>
          <a:bodyPr wrap="square">
            <a:spAutoFit/>
          </a:bodyPr>
          <a:lstStyle/>
          <a:p>
            <a:r>
              <a:rPr lang="mn-MN" sz="1200" b="1" dirty="0">
                <a:latin typeface="Arial" charset="0"/>
              </a:rPr>
              <a:t>Төрөлт, нас баралт, хүн амын цэвэр өсөлт, жил </a:t>
            </a:r>
            <a:r>
              <a:rPr lang="mn-MN" sz="1200" b="1" dirty="0" smtClean="0">
                <a:latin typeface="Arial" charset="0"/>
              </a:rPr>
              <a:t>бүрийн</a:t>
            </a:r>
            <a:r>
              <a:rPr lang="en-US" sz="1200" b="1" dirty="0" smtClean="0">
                <a:latin typeface="Arial" charset="0"/>
              </a:rPr>
              <a:t> 04</a:t>
            </a:r>
            <a:r>
              <a:rPr lang="mn-MN" sz="1200" b="1" dirty="0" smtClean="0">
                <a:latin typeface="Arial" charset="0"/>
              </a:rPr>
              <a:t>-р </a:t>
            </a:r>
            <a:r>
              <a:rPr lang="mn-MN" sz="1200" b="1" dirty="0">
                <a:latin typeface="Arial" charset="0"/>
              </a:rPr>
              <a:t>сарын байдлаар</a:t>
            </a:r>
            <a:endParaRPr lang="en-US" sz="1200" b="1" dirty="0">
              <a:latin typeface="Arial" charset="0"/>
            </a:endParaRPr>
          </a:p>
        </p:txBody>
      </p:sp>
      <p:sp>
        <p:nvSpPr>
          <p:cNvPr id="3079" name="Rectangle 8"/>
          <p:cNvSpPr>
            <a:spLocks noChangeArrowheads="1"/>
          </p:cNvSpPr>
          <p:nvPr/>
        </p:nvSpPr>
        <p:spPr bwMode="auto">
          <a:xfrm>
            <a:off x="762000" y="5350366"/>
            <a:ext cx="8001000" cy="646331"/>
          </a:xfrm>
          <a:prstGeom prst="rect">
            <a:avLst/>
          </a:prstGeom>
          <a:noFill/>
          <a:ln w="9525">
            <a:noFill/>
            <a:miter lim="800000"/>
            <a:headEnd/>
            <a:tailEnd/>
          </a:ln>
        </p:spPr>
        <p:txBody>
          <a:bodyPr wrap="square" anchor="ctr">
            <a:spAutoFit/>
          </a:bodyPr>
          <a:lstStyle/>
          <a:p>
            <a:pPr algn="just"/>
            <a:endParaRPr lang="en-US" dirty="0">
              <a:latin typeface="Arial" pitchFamily="34" charset="0"/>
              <a:cs typeface="Arial" pitchFamily="34" charset="0"/>
            </a:endParaRPr>
          </a:p>
          <a:p>
            <a:pPr algn="just"/>
            <a:endParaRPr lang="en-US" dirty="0">
              <a:latin typeface="Arial" pitchFamily="34" charset="0"/>
              <a:cs typeface="Arial" pitchFamily="34" charset="0"/>
            </a:endParaRPr>
          </a:p>
        </p:txBody>
      </p:sp>
      <p:sp>
        <p:nvSpPr>
          <p:cNvPr id="9" name="Rectangle 8"/>
          <p:cNvSpPr/>
          <p:nvPr/>
        </p:nvSpPr>
        <p:spPr>
          <a:xfrm>
            <a:off x="762000" y="5486400"/>
            <a:ext cx="8153400" cy="1015663"/>
          </a:xfrm>
          <a:prstGeom prst="rect">
            <a:avLst/>
          </a:prstGeom>
        </p:spPr>
        <p:txBody>
          <a:bodyPr wrap="square">
            <a:spAutoFit/>
          </a:bodyPr>
          <a:lstStyle/>
          <a:p>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Эрүүл</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мэндийн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газраас</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эрхлэн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гаргадаг</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мэдээгээр</a:t>
            </a:r>
            <a:r>
              <a:rPr lang="en-US" sz="1200" dirty="0" smtClean="0">
                <a:latin typeface="Arial" pitchFamily="34" charset="0"/>
                <a:cs typeface="Arial" pitchFamily="34" charset="0"/>
              </a:rPr>
              <a:t> 2015 </a:t>
            </a:r>
            <a:r>
              <a:rPr lang="en-US" sz="1200" dirty="0" err="1" smtClean="0">
                <a:latin typeface="Arial" pitchFamily="34" charset="0"/>
                <a:cs typeface="Arial" pitchFamily="34" charset="0"/>
              </a:rPr>
              <a:t>оны</a:t>
            </a:r>
            <a:r>
              <a:rPr lang="en-US" sz="1200" dirty="0" smtClean="0">
                <a:latin typeface="Arial" pitchFamily="34" charset="0"/>
                <a:cs typeface="Arial" pitchFamily="34" charset="0"/>
              </a:rPr>
              <a:t> </a:t>
            </a:r>
            <a:r>
              <a:rPr lang="mn-MN" sz="1200" dirty="0" smtClean="0">
                <a:latin typeface="Arial" pitchFamily="34" charset="0"/>
                <a:cs typeface="Arial" pitchFamily="34" charset="0"/>
              </a:rPr>
              <a:t>эхний</a:t>
            </a:r>
            <a:r>
              <a:rPr lang="en-US" sz="1200" dirty="0" smtClean="0">
                <a:latin typeface="Arial" pitchFamily="34" charset="0"/>
                <a:cs typeface="Arial" pitchFamily="34" charset="0"/>
              </a:rPr>
              <a:t> 4 </a:t>
            </a:r>
            <a:r>
              <a:rPr lang="en-US" sz="1200" dirty="0" err="1" smtClean="0">
                <a:latin typeface="Arial" pitchFamily="34" charset="0"/>
                <a:cs typeface="Arial" pitchFamily="34" charset="0"/>
              </a:rPr>
              <a:t>сард</a:t>
            </a:r>
            <a:r>
              <a:rPr lang="en-US" sz="1200" dirty="0" smtClean="0">
                <a:latin typeface="Arial" pitchFamily="34" charset="0"/>
                <a:cs typeface="Arial" pitchFamily="34" charset="0"/>
              </a:rPr>
              <a:t> 500 </a:t>
            </a:r>
            <a:r>
              <a:rPr lang="en-US" sz="1200" dirty="0" err="1" smtClean="0">
                <a:latin typeface="Arial" pitchFamily="34" charset="0"/>
                <a:cs typeface="Arial" pitchFamily="34" charset="0"/>
              </a:rPr>
              <a:t>хүүхэд</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шинээр</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мэндэлж</a:t>
            </a:r>
            <a:r>
              <a:rPr lang="en-US" sz="1200" dirty="0" smtClean="0">
                <a:latin typeface="Arial" pitchFamily="34" charset="0"/>
                <a:cs typeface="Arial" pitchFamily="34" charset="0"/>
              </a:rPr>
              <a:t>, 100 </a:t>
            </a:r>
            <a:r>
              <a:rPr lang="en-US" sz="1200" dirty="0" err="1" smtClean="0">
                <a:latin typeface="Arial" pitchFamily="34" charset="0"/>
                <a:cs typeface="Arial" pitchFamily="34" charset="0"/>
              </a:rPr>
              <a:t>хүн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нас</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баржээ</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Хүн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амын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цэвэр</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өсөлт</a:t>
            </a:r>
            <a:r>
              <a:rPr lang="en-US" sz="1200" dirty="0" smtClean="0">
                <a:latin typeface="Arial" pitchFamily="34" charset="0"/>
                <a:cs typeface="Arial" pitchFamily="34" charset="0"/>
              </a:rPr>
              <a:t> 400  </a:t>
            </a:r>
            <a:r>
              <a:rPr lang="en-US" sz="1200" dirty="0" err="1" smtClean="0">
                <a:latin typeface="Arial" pitchFamily="34" charset="0"/>
                <a:cs typeface="Arial" pitchFamily="34" charset="0"/>
              </a:rPr>
              <a:t>болж</a:t>
            </a:r>
            <a:r>
              <a:rPr lang="en-US" sz="1200" dirty="0" smtClean="0">
                <a:latin typeface="Arial" pitchFamily="34" charset="0"/>
                <a:cs typeface="Arial" pitchFamily="34" charset="0"/>
              </a:rPr>
              <a:t>  2014 </a:t>
            </a:r>
            <a:r>
              <a:rPr lang="en-US" sz="1200" dirty="0" err="1" smtClean="0">
                <a:latin typeface="Arial" pitchFamily="34" charset="0"/>
                <a:cs typeface="Arial" pitchFamily="34" charset="0"/>
              </a:rPr>
              <a:t>оны</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мөн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үеийнхээс</a:t>
            </a:r>
            <a:r>
              <a:rPr lang="en-US" sz="1200" dirty="0" smtClean="0">
                <a:latin typeface="Arial" pitchFamily="34" charset="0"/>
                <a:cs typeface="Arial" pitchFamily="34" charset="0"/>
              </a:rPr>
              <a:t> 9</a:t>
            </a:r>
            <a:r>
              <a:rPr lang="mn-MN" sz="1200" dirty="0" smtClean="0">
                <a:latin typeface="Arial" pitchFamily="34" charset="0"/>
                <a:cs typeface="Arial" pitchFamily="34" charset="0"/>
              </a:rPr>
              <a:t>.6</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хувиар</a:t>
            </a:r>
            <a:r>
              <a:rPr lang="en-US" sz="1200" dirty="0" smtClean="0">
                <a:latin typeface="Arial" pitchFamily="34" charset="0"/>
                <a:cs typeface="Arial" pitchFamily="34" charset="0"/>
              </a:rPr>
              <a:t> </a:t>
            </a:r>
            <a:r>
              <a:rPr lang="mn-MN" sz="1200" dirty="0" smtClean="0">
                <a:latin typeface="Arial" pitchFamily="34" charset="0"/>
                <a:cs typeface="Arial" pitchFamily="34" charset="0"/>
              </a:rPr>
              <a:t>буюу 35-аар нэмэгдлээ.</a:t>
            </a:r>
            <a:r>
              <a:rPr lang="en-US" sz="1200" dirty="0" smtClean="0">
                <a:latin typeface="Arial" pitchFamily="34" charset="0"/>
                <a:cs typeface="Arial" pitchFamily="34" charset="0"/>
              </a:rPr>
              <a:t> 1000 </a:t>
            </a:r>
            <a:r>
              <a:rPr lang="en-US" sz="1200" dirty="0" err="1" smtClean="0">
                <a:latin typeface="Arial" pitchFamily="34" charset="0"/>
                <a:cs typeface="Arial" pitchFamily="34" charset="0"/>
              </a:rPr>
              <a:t>хүнд</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ногдох</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төрөлт</a:t>
            </a:r>
            <a:r>
              <a:rPr lang="en-US" sz="1200" dirty="0" smtClean="0">
                <a:latin typeface="Arial" pitchFamily="34" charset="0"/>
                <a:cs typeface="Arial" pitchFamily="34" charset="0"/>
              </a:rPr>
              <a:t> </a:t>
            </a:r>
            <a:r>
              <a:rPr lang="mn-MN" sz="1200" dirty="0" smtClean="0">
                <a:latin typeface="Arial" pitchFamily="34" charset="0"/>
                <a:cs typeface="Arial" pitchFamily="34" charset="0"/>
              </a:rPr>
              <a:t>7.9,</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нас</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баралт</a:t>
            </a:r>
            <a:r>
              <a:rPr lang="en-US" sz="1200" dirty="0" smtClean="0">
                <a:latin typeface="Arial" pitchFamily="34" charset="0"/>
                <a:cs typeface="Arial" pitchFamily="34" charset="0"/>
              </a:rPr>
              <a:t> </a:t>
            </a:r>
            <a:r>
              <a:rPr lang="mn-MN" sz="1200" dirty="0" smtClean="0">
                <a:latin typeface="Arial" pitchFamily="34" charset="0"/>
                <a:cs typeface="Arial" pitchFamily="34" charset="0"/>
              </a:rPr>
              <a:t>1.6 </a:t>
            </a:r>
            <a:r>
              <a:rPr lang="en-US" sz="1200" dirty="0" err="1" smtClean="0">
                <a:latin typeface="Arial" pitchFamily="34" charset="0"/>
                <a:cs typeface="Arial" pitchFamily="34" charset="0"/>
              </a:rPr>
              <a:t>байгаа</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нь</a:t>
            </a:r>
            <a:r>
              <a:rPr lang="en-US" sz="1200" dirty="0" smtClean="0">
                <a:latin typeface="Arial" pitchFamily="34" charset="0"/>
                <a:cs typeface="Arial" pitchFamily="34" charset="0"/>
              </a:rPr>
              <a:t> ө</a:t>
            </a:r>
            <a:r>
              <a:rPr lang="mn-MN" sz="1200" dirty="0" smtClean="0">
                <a:latin typeface="Arial" pitchFamily="34" charset="0"/>
                <a:cs typeface="Arial" pitchFamily="34" charset="0"/>
              </a:rPr>
              <a:t>мнөх</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оны</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мөн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үетэй</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харьцуулахад</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төрөлт</a:t>
            </a:r>
            <a:r>
              <a:rPr lang="en-US" sz="1200" dirty="0" smtClean="0">
                <a:latin typeface="Arial" pitchFamily="34" charset="0"/>
                <a:cs typeface="Arial" pitchFamily="34" charset="0"/>
              </a:rPr>
              <a:t> </a:t>
            </a:r>
            <a:r>
              <a:rPr lang="mn-MN" sz="1200" dirty="0" smtClean="0">
                <a:latin typeface="Arial" pitchFamily="34" charset="0"/>
                <a:cs typeface="Arial" pitchFamily="34" charset="0"/>
              </a:rPr>
              <a:t>0.1 пунктээр</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нас</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баралт</a:t>
            </a:r>
            <a:r>
              <a:rPr lang="en-US" sz="1200" dirty="0" smtClean="0">
                <a:latin typeface="Arial" pitchFamily="34" charset="0"/>
                <a:cs typeface="Arial" pitchFamily="34" charset="0"/>
              </a:rPr>
              <a:t> 0.</a:t>
            </a:r>
            <a:r>
              <a:rPr lang="mn-MN" sz="1200" dirty="0" smtClean="0">
                <a:latin typeface="Arial" pitchFamily="34" charset="0"/>
                <a:cs typeface="Arial" pitchFamily="34" charset="0"/>
              </a:rPr>
              <a:t>4</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пунктээр</a:t>
            </a:r>
            <a:r>
              <a:rPr lang="en-US" sz="1200" dirty="0" smtClean="0">
                <a:latin typeface="Arial" pitchFamily="34" charset="0"/>
                <a:cs typeface="Arial" pitchFamily="34" charset="0"/>
              </a:rPr>
              <a:t>  </a:t>
            </a:r>
            <a:r>
              <a:rPr lang="mn-MN" sz="1200" dirty="0" smtClean="0">
                <a:latin typeface="Arial" pitchFamily="34" charset="0"/>
                <a:cs typeface="Arial" pitchFamily="34" charset="0"/>
              </a:rPr>
              <a:t>буурсан </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байна</a:t>
            </a:r>
            <a:r>
              <a:rPr lang="en-US" sz="1200" dirty="0" smtClean="0">
                <a:latin typeface="Arial" pitchFamily="34" charset="0"/>
                <a:cs typeface="Arial" pitchFamily="34" charset="0"/>
              </a:rPr>
              <a:t>.</a:t>
            </a:r>
          </a:p>
          <a:p>
            <a:endParaRPr lang="en-US" sz="1200" dirty="0">
              <a:latin typeface="Arial" pitchFamily="34" charset="0"/>
              <a:cs typeface="Arial" pitchFamily="34" charset="0"/>
            </a:endParaRPr>
          </a:p>
        </p:txBody>
      </p:sp>
      <p:graphicFrame>
        <p:nvGraphicFramePr>
          <p:cNvPr id="11" name="Chart 10"/>
          <p:cNvGraphicFramePr/>
          <p:nvPr/>
        </p:nvGraphicFramePr>
        <p:xfrm>
          <a:off x="1600200" y="1676400"/>
          <a:ext cx="5905232"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cxnSp>
        <p:nvCxnSpPr>
          <p:cNvPr id="4" name="Straight Connector 3"/>
          <p:cNvCxnSpPr/>
          <p:nvPr/>
        </p:nvCxnSpPr>
        <p:spPr>
          <a:xfrm>
            <a:off x="1295400" y="3657600"/>
            <a:ext cx="68580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1219200"/>
            <a:ext cx="0" cy="510540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4101" name="Rectangle 9"/>
          <p:cNvSpPr>
            <a:spLocks noChangeArrowheads="1"/>
          </p:cNvSpPr>
          <p:nvPr/>
        </p:nvSpPr>
        <p:spPr bwMode="auto">
          <a:xfrm>
            <a:off x="723900" y="990600"/>
            <a:ext cx="4076700" cy="461963"/>
          </a:xfrm>
          <a:prstGeom prst="rect">
            <a:avLst/>
          </a:prstGeom>
          <a:noFill/>
          <a:ln w="9525">
            <a:noFill/>
            <a:miter lim="800000"/>
            <a:headEnd/>
            <a:tailEnd/>
          </a:ln>
        </p:spPr>
        <p:txBody>
          <a:bodyPr>
            <a:spAutoFit/>
          </a:bodyPr>
          <a:lstStyle/>
          <a:p>
            <a:pPr algn="ctr"/>
            <a:r>
              <a:rPr lang="mn-MN" altLang="en-US" sz="1200" b="1" dirty="0">
                <a:latin typeface="Arial" charset="0"/>
                <a:cs typeface="Tahoma" pitchFamily="34" charset="0"/>
              </a:rPr>
              <a:t>Хөдөлмөрийн хэлтэст  бүртгэлтэй ажил хайгч иргэд , хүйсээр, оноор </a:t>
            </a:r>
            <a:endParaRPr lang="en-US" altLang="en-US" sz="1200" b="1" dirty="0">
              <a:latin typeface="Arial" charset="0"/>
              <a:cs typeface="Tahoma" pitchFamily="34" charset="0"/>
            </a:endParaRPr>
          </a:p>
        </p:txBody>
      </p:sp>
      <p:pic>
        <p:nvPicPr>
          <p:cNvPr id="4102" name="Picture 2"/>
          <p:cNvPicPr>
            <a:picLocks noChangeAspect="1" noChangeArrowheads="1"/>
          </p:cNvPicPr>
          <p:nvPr/>
        </p:nvPicPr>
        <p:blipFill>
          <a:blip r:embed="rId4" cstate="print"/>
          <a:srcRect/>
          <a:stretch>
            <a:fillRect/>
          </a:stretch>
        </p:blipFill>
        <p:spPr bwMode="auto">
          <a:xfrm>
            <a:off x="4495800" y="3276600"/>
            <a:ext cx="457200" cy="381000"/>
          </a:xfrm>
          <a:prstGeom prst="rect">
            <a:avLst/>
          </a:prstGeom>
          <a:noFill/>
          <a:ln w="9525">
            <a:noFill/>
            <a:miter lim="800000"/>
            <a:headEnd/>
            <a:tailEnd/>
          </a:ln>
        </p:spPr>
      </p:pic>
      <p:sp>
        <p:nvSpPr>
          <p:cNvPr id="4105" name="Rectangle 12"/>
          <p:cNvSpPr>
            <a:spLocks noChangeArrowheads="1"/>
          </p:cNvSpPr>
          <p:nvPr/>
        </p:nvSpPr>
        <p:spPr bwMode="auto">
          <a:xfrm>
            <a:off x="762000" y="3657600"/>
            <a:ext cx="7391400" cy="276225"/>
          </a:xfrm>
          <a:prstGeom prst="rect">
            <a:avLst/>
          </a:prstGeom>
          <a:noFill/>
          <a:ln w="9525">
            <a:noFill/>
            <a:miter lim="800000"/>
            <a:headEnd/>
            <a:tailEnd/>
          </a:ln>
        </p:spPr>
        <p:txBody>
          <a:bodyPr>
            <a:spAutoFit/>
          </a:bodyPr>
          <a:lstStyle/>
          <a:p>
            <a:pPr algn="ctr"/>
            <a:r>
              <a:rPr lang="mn-MN" altLang="en-US" sz="1200" b="1">
                <a:latin typeface="Arial" charset="0"/>
                <a:cs typeface="Tahoma" pitchFamily="34" charset="0"/>
              </a:rPr>
              <a:t>Бүртгэлтэй ажил хайгч иргэд</a:t>
            </a:r>
            <a:r>
              <a:rPr lang="en-US" altLang="en-US" sz="1200" b="1">
                <a:latin typeface="Arial" charset="0"/>
                <a:cs typeface="Tahoma" pitchFamily="34" charset="0"/>
              </a:rPr>
              <a:t>,</a:t>
            </a:r>
            <a:r>
              <a:rPr lang="mn-MN" altLang="en-US" sz="1200" b="1">
                <a:latin typeface="Arial" charset="0"/>
                <a:cs typeface="Tahoma" pitchFamily="34" charset="0"/>
              </a:rPr>
              <a:t> боловсролын түвшнээр</a:t>
            </a:r>
            <a:endParaRPr lang="en-US" altLang="en-US" sz="1200" b="1">
              <a:latin typeface="Arial" charset="0"/>
              <a:cs typeface="Tahoma" pitchFamily="34" charset="0"/>
            </a:endParaRPr>
          </a:p>
        </p:txBody>
      </p:sp>
      <p:sp>
        <p:nvSpPr>
          <p:cNvPr id="4106" name="Rectangle 14"/>
          <p:cNvSpPr>
            <a:spLocks noChangeArrowheads="1"/>
          </p:cNvSpPr>
          <p:nvPr/>
        </p:nvSpPr>
        <p:spPr bwMode="auto">
          <a:xfrm>
            <a:off x="4953000" y="1066800"/>
            <a:ext cx="4191000" cy="261938"/>
          </a:xfrm>
          <a:prstGeom prst="rect">
            <a:avLst/>
          </a:prstGeom>
          <a:noFill/>
          <a:ln w="9525">
            <a:noFill/>
            <a:miter lim="800000"/>
            <a:headEnd/>
            <a:tailEnd/>
          </a:ln>
        </p:spPr>
        <p:txBody>
          <a:bodyPr>
            <a:spAutoFit/>
          </a:bodyPr>
          <a:lstStyle/>
          <a:p>
            <a:pPr algn="ctr"/>
            <a:r>
              <a:rPr lang="mn-MN" sz="1100" b="1" dirty="0">
                <a:latin typeface="Arial" charset="0"/>
              </a:rPr>
              <a:t> АЖИЛД ЗУУЧИЛСАН ИРГЭД,  насны ангилалаар  </a:t>
            </a:r>
            <a:endParaRPr lang="en-US" altLang="en-US" sz="1100" b="1" dirty="0">
              <a:latin typeface="Arial" charset="0"/>
            </a:endParaRPr>
          </a:p>
        </p:txBody>
      </p:sp>
      <p:pic>
        <p:nvPicPr>
          <p:cNvPr id="16" name="Picture 15"/>
          <p:cNvPicPr>
            <a:picLocks noChangeAspect="1" noChangeArrowheads="1"/>
          </p:cNvPicPr>
          <p:nvPr/>
        </p:nvPicPr>
        <p:blipFill>
          <a:blip r:embed="rId5" cstate="print"/>
          <a:srcRect/>
          <a:stretch>
            <a:fillRect/>
          </a:stretch>
        </p:blipFill>
        <p:spPr bwMode="auto">
          <a:xfrm>
            <a:off x="2286000" y="3962400"/>
            <a:ext cx="4819649" cy="2533650"/>
          </a:xfrm>
          <a:prstGeom prst="rect">
            <a:avLst/>
          </a:prstGeom>
          <a:noFill/>
        </p:spPr>
      </p:pic>
      <p:pic>
        <p:nvPicPr>
          <p:cNvPr id="18" name="Picture 17"/>
          <p:cNvPicPr>
            <a:picLocks noChangeAspect="1" noChangeArrowheads="1"/>
          </p:cNvPicPr>
          <p:nvPr/>
        </p:nvPicPr>
        <p:blipFill>
          <a:blip r:embed="rId6" cstate="print"/>
          <a:srcRect/>
          <a:stretch>
            <a:fillRect/>
          </a:stretch>
        </p:blipFill>
        <p:spPr bwMode="auto">
          <a:xfrm>
            <a:off x="1371600" y="1447800"/>
            <a:ext cx="3124200" cy="2133601"/>
          </a:xfrm>
          <a:prstGeom prst="rect">
            <a:avLst/>
          </a:prstGeom>
          <a:noFill/>
        </p:spPr>
      </p:pic>
      <p:sp>
        <p:nvSpPr>
          <p:cNvPr id="22" name="Rounded Rectangle 21"/>
          <p:cNvSpPr/>
          <p:nvPr/>
        </p:nvSpPr>
        <p:spPr>
          <a:xfrm>
            <a:off x="762000" y="1447800"/>
            <a:ext cx="6858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latin typeface="Arial" pitchFamily="34" charset="0"/>
                <a:cs typeface="Arial" pitchFamily="34" charset="0"/>
              </a:rPr>
              <a:t>1326</a:t>
            </a:r>
            <a:endParaRPr lang="en-US" sz="1600" b="1" dirty="0">
              <a:latin typeface="Arial" pitchFamily="34" charset="0"/>
              <a:cs typeface="Arial" pitchFamily="34" charset="0"/>
            </a:endParaRPr>
          </a:p>
        </p:txBody>
      </p:sp>
      <p:pic>
        <p:nvPicPr>
          <p:cNvPr id="23" name="Picture 22"/>
          <p:cNvPicPr>
            <a:picLocks noChangeAspect="1" noChangeArrowheads="1"/>
          </p:cNvPicPr>
          <p:nvPr/>
        </p:nvPicPr>
        <p:blipFill>
          <a:blip r:embed="rId7" cstate="print"/>
          <a:srcRect/>
          <a:stretch>
            <a:fillRect/>
          </a:stretch>
        </p:blipFill>
        <p:spPr bwMode="auto">
          <a:xfrm>
            <a:off x="4953000" y="1371601"/>
            <a:ext cx="3886200" cy="2209799"/>
          </a:xfrm>
          <a:prstGeom prst="rect">
            <a:avLst/>
          </a:prstGeom>
          <a:noFill/>
        </p:spPr>
      </p:pic>
      <p:sp>
        <p:nvSpPr>
          <p:cNvPr id="24" name="Rounded Rectangle 23"/>
          <p:cNvSpPr/>
          <p:nvPr/>
        </p:nvSpPr>
        <p:spPr>
          <a:xfrm>
            <a:off x="7772400" y="1600200"/>
            <a:ext cx="7620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latin typeface="Arial" pitchFamily="34" charset="0"/>
                <a:cs typeface="Arial" pitchFamily="34" charset="0"/>
              </a:rPr>
              <a:t>140</a:t>
            </a:r>
            <a:endParaRPr lang="en-US" b="1" dirty="0">
              <a:latin typeface="Arial" pitchFamily="34" charset="0"/>
              <a:cs typeface="Arial" pitchFamily="34" charset="0"/>
            </a:endParaRPr>
          </a:p>
        </p:txBody>
      </p:sp>
      <p:sp>
        <p:nvSpPr>
          <p:cNvPr id="14" name="TextBox 13"/>
          <p:cNvSpPr txBox="1"/>
          <p:nvPr/>
        </p:nvSpPr>
        <p:spPr>
          <a:xfrm>
            <a:off x="3810000" y="3200401"/>
            <a:ext cx="609601" cy="369332"/>
          </a:xfrm>
          <a:prstGeom prst="rect">
            <a:avLst/>
          </a:prstGeom>
          <a:noFill/>
        </p:spPr>
        <p:txBody>
          <a:bodyPr wrap="square" rtlCol="0">
            <a:spAutoFit/>
          </a:bodyPr>
          <a:lstStyle/>
          <a:p>
            <a:r>
              <a:rPr lang="en-US" dirty="0" smtClean="0">
                <a:solidFill>
                  <a:srgbClr val="FF0000"/>
                </a:solidFill>
              </a:rPr>
              <a:t>-8.9</a:t>
            </a:r>
            <a:endParaRPr lang="en-US" dirty="0">
              <a:solidFill>
                <a:srgbClr val="FF0000"/>
              </a:solidFill>
            </a:endParaRPr>
          </a:p>
        </p:txBody>
      </p:sp>
      <p:sp>
        <p:nvSpPr>
          <p:cNvPr id="15" name="TextBox 14"/>
          <p:cNvSpPr txBox="1"/>
          <p:nvPr/>
        </p:nvSpPr>
        <p:spPr>
          <a:xfrm>
            <a:off x="8534400" y="2514600"/>
            <a:ext cx="533400" cy="307777"/>
          </a:xfrm>
          <a:prstGeom prst="rect">
            <a:avLst/>
          </a:prstGeom>
          <a:noFill/>
        </p:spPr>
        <p:txBody>
          <a:bodyPr wrap="square" rtlCol="0">
            <a:spAutoFit/>
          </a:bodyPr>
          <a:lstStyle/>
          <a:p>
            <a:r>
              <a:rPr lang="en-US" sz="1400" dirty="0" smtClean="0">
                <a:solidFill>
                  <a:srgbClr val="FF0000"/>
                </a:solidFill>
                <a:latin typeface="Arial" pitchFamily="34" charset="0"/>
                <a:cs typeface="Arial" pitchFamily="34" charset="0"/>
              </a:rPr>
              <a:t>33.5</a:t>
            </a:r>
            <a:endParaRPr lang="en-US" sz="1400" dirty="0">
              <a:solidFill>
                <a:srgbClr val="FF0000"/>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a:xfrm>
            <a:off x="685800" y="533400"/>
            <a:ext cx="8458200" cy="401638"/>
          </a:xfrm>
          <a:solidFill>
            <a:srgbClr val="996600"/>
          </a:solidFill>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graphicFrame>
        <p:nvGraphicFramePr>
          <p:cNvPr id="7" name="Table 6"/>
          <p:cNvGraphicFramePr>
            <a:graphicFrameLocks noGrp="1"/>
          </p:cNvGraphicFramePr>
          <p:nvPr/>
        </p:nvGraphicFramePr>
        <p:xfrm>
          <a:off x="762000" y="1066800"/>
          <a:ext cx="6159501" cy="381000"/>
        </p:xfrm>
        <a:graphic>
          <a:graphicData uri="http://schemas.openxmlformats.org/drawingml/2006/table">
            <a:tbl>
              <a:tblPr/>
              <a:tblGrid>
                <a:gridCol w="5423852"/>
                <a:gridCol w="735649"/>
              </a:tblGrid>
              <a:tr h="381000">
                <a:tc>
                  <a:txBody>
                    <a:bodyPr/>
                    <a:lstStyle/>
                    <a:p>
                      <a:pPr algn="l" fontAlgn="ctr"/>
                      <a:r>
                        <a:rPr lang="mn-MN" sz="1100" b="1" i="0" u="none" strike="noStrike" dirty="0" smtClean="0">
                          <a:latin typeface="Arial"/>
                        </a:rPr>
                        <a:t>    АЖИЛГҮЙ </a:t>
                      </a:r>
                      <a:r>
                        <a:rPr lang="mn-MN" sz="1100" b="1" i="0" u="none" strike="noStrike" dirty="0">
                          <a:latin typeface="Arial"/>
                        </a:rPr>
                        <a:t>ИРГЭДИЙН ТОО, </a:t>
                      </a:r>
                      <a:r>
                        <a:rPr lang="mn-MN" sz="1100" b="1" i="0" u="none" strike="noStrike" dirty="0" smtClean="0">
                          <a:latin typeface="Arial"/>
                        </a:rPr>
                        <a:t>сумаар </a:t>
                      </a:r>
                      <a:endParaRPr lang="mn-MN" sz="1100" b="1" i="0" u="none" strike="noStrike" dirty="0">
                        <a:latin typeface="Arial"/>
                      </a:endParaRPr>
                    </a:p>
                  </a:txBody>
                  <a:tcPr marL="0" marR="0" marT="0" marB="0" anchor="ctr">
                    <a:lnL>
                      <a:noFill/>
                    </a:lnL>
                    <a:lnR>
                      <a:noFill/>
                    </a:lnR>
                    <a:lnT>
                      <a:noFill/>
                    </a:lnT>
                    <a:lnB>
                      <a:noFill/>
                    </a:lnB>
                  </a:tcPr>
                </a:tc>
                <a:tc>
                  <a:txBody>
                    <a:bodyPr/>
                    <a:lstStyle/>
                    <a:p>
                      <a:pPr algn="l" fontAlgn="b"/>
                      <a:endParaRPr lang="en-US" sz="1100" b="0" i="0" u="none" strike="noStrike" dirty="0">
                        <a:latin typeface="Arial"/>
                      </a:endParaRPr>
                    </a:p>
                  </a:txBody>
                  <a:tcPr marL="0" marR="0" marT="0" marB="0" anchor="b">
                    <a:lnL>
                      <a:noFill/>
                    </a:lnL>
                    <a:lnR>
                      <a:noFill/>
                    </a:lnR>
                    <a:lnT>
                      <a:noFill/>
                    </a:lnT>
                    <a:lnB>
                      <a:noFill/>
                    </a:lnB>
                  </a:tcPr>
                </a:tc>
              </a:tr>
            </a:tbl>
          </a:graphicData>
        </a:graphic>
      </p:graphicFrame>
      <p:cxnSp>
        <p:nvCxnSpPr>
          <p:cNvPr id="11" name="Straight Connector 10"/>
          <p:cNvCxnSpPr/>
          <p:nvPr/>
        </p:nvCxnSpPr>
        <p:spPr>
          <a:xfrm>
            <a:off x="990600" y="6019800"/>
            <a:ext cx="76962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4572000" y="1066800"/>
          <a:ext cx="4038600" cy="304801"/>
        </p:xfrm>
        <a:graphic>
          <a:graphicData uri="http://schemas.openxmlformats.org/drawingml/2006/table">
            <a:tbl>
              <a:tblPr/>
              <a:tblGrid>
                <a:gridCol w="4038600"/>
              </a:tblGrid>
              <a:tr h="304801">
                <a:tc>
                  <a:txBody>
                    <a:bodyPr/>
                    <a:lstStyle/>
                    <a:p>
                      <a:pPr algn="ctr" fontAlgn="b"/>
                      <a:r>
                        <a:rPr lang="mn-MN" sz="1100" b="1" i="0" u="none" strike="noStrike" dirty="0" smtClean="0">
                          <a:latin typeface="Arial"/>
                        </a:rPr>
                        <a:t>АЖЛЫН </a:t>
                      </a:r>
                      <a:r>
                        <a:rPr lang="mn-MN" sz="1100" b="1" i="0" u="none" strike="noStrike" dirty="0">
                          <a:latin typeface="Arial"/>
                        </a:rPr>
                        <a:t>БАЙРНЫ ЗАХИАЛГА, ажил, мэргэжлийн ангилал</a:t>
                      </a:r>
                    </a:p>
                  </a:txBody>
                  <a:tcPr marL="0" marR="0" marT="0" marB="0" anchor="b">
                    <a:lnL>
                      <a:noFill/>
                    </a:lnL>
                    <a:lnR>
                      <a:noFill/>
                    </a:lnR>
                    <a:lnT>
                      <a:noFill/>
                    </a:lnT>
                    <a:lnB>
                      <a:noFill/>
                    </a:lnB>
                  </a:tcPr>
                </a:tc>
              </a:tr>
            </a:tbl>
          </a:graphicData>
        </a:graphic>
      </p:graphicFrame>
      <p:sp>
        <p:nvSpPr>
          <p:cNvPr id="10" name="Rectangle 9"/>
          <p:cNvSpPr/>
          <p:nvPr/>
        </p:nvSpPr>
        <p:spPr>
          <a:xfrm>
            <a:off x="7239000" y="6096000"/>
            <a:ext cx="7620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88</a:t>
            </a:r>
            <a:endParaRPr lang="en-US" dirty="0"/>
          </a:p>
        </p:txBody>
      </p:sp>
      <p:sp>
        <p:nvSpPr>
          <p:cNvPr id="12" name="Rectangle 11"/>
          <p:cNvSpPr/>
          <p:nvPr/>
        </p:nvSpPr>
        <p:spPr>
          <a:xfrm>
            <a:off x="1828800" y="6096000"/>
            <a:ext cx="7620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mn-MN" dirty="0" smtClean="0"/>
              <a:t>1</a:t>
            </a:r>
            <a:r>
              <a:rPr lang="en-US" dirty="0" smtClean="0"/>
              <a:t>326</a:t>
            </a:r>
            <a:endParaRPr lang="en-US" dirty="0"/>
          </a:p>
        </p:txBody>
      </p:sp>
      <p:pic>
        <p:nvPicPr>
          <p:cNvPr id="14" name="Picture 2"/>
          <p:cNvPicPr>
            <a:picLocks noChangeAspect="1" noChangeArrowheads="1"/>
          </p:cNvPicPr>
          <p:nvPr/>
        </p:nvPicPr>
        <p:blipFill>
          <a:blip r:embed="rId4" cstate="print"/>
          <a:srcRect/>
          <a:stretch>
            <a:fillRect/>
          </a:stretch>
        </p:blipFill>
        <p:spPr bwMode="auto">
          <a:xfrm>
            <a:off x="4114800" y="5867400"/>
            <a:ext cx="533400" cy="53340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838201" y="1447800"/>
            <a:ext cx="3505199" cy="43434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962401" y="1447800"/>
            <a:ext cx="5181600" cy="4419600"/>
          </a:xfrm>
          <a:prstGeom prst="rect">
            <a:avLst/>
          </a:prstGeom>
          <a:noFill/>
          <a:ln w="9525">
            <a:noFill/>
            <a:miter lim="800000"/>
            <a:headEnd/>
            <a:tailEnd/>
          </a:ln>
        </p:spPr>
      </p:pic>
      <p:sp>
        <p:nvSpPr>
          <p:cNvPr id="13" name="TextBox 12"/>
          <p:cNvSpPr txBox="1"/>
          <p:nvPr/>
        </p:nvSpPr>
        <p:spPr>
          <a:xfrm>
            <a:off x="3733800" y="1676401"/>
            <a:ext cx="685800" cy="276999"/>
          </a:xfrm>
          <a:prstGeom prst="rect">
            <a:avLst/>
          </a:prstGeom>
          <a:noFill/>
        </p:spPr>
        <p:txBody>
          <a:bodyPr wrap="square" rtlCol="0">
            <a:spAutoFit/>
          </a:bodyPr>
          <a:lstStyle/>
          <a:p>
            <a:r>
              <a:rPr lang="en-US" sz="1200" dirty="0" smtClean="0">
                <a:solidFill>
                  <a:srgbClr val="FF0000"/>
                </a:solidFill>
                <a:latin typeface="Arial" pitchFamily="34" charset="0"/>
                <a:cs typeface="Arial" pitchFamily="34" charset="0"/>
              </a:rPr>
              <a:t>54.2</a:t>
            </a:r>
            <a:endParaRPr lang="en-US" sz="1200" dirty="0">
              <a:solidFill>
                <a:srgbClr val="FF0000"/>
              </a:solidFill>
              <a:latin typeface="Arial" pitchFamily="34" charset="0"/>
              <a:cs typeface="Arial" pitchFamily="34" charset="0"/>
            </a:endParaRPr>
          </a:p>
        </p:txBody>
      </p:sp>
      <p:sp>
        <p:nvSpPr>
          <p:cNvPr id="15" name="TextBox 14"/>
          <p:cNvSpPr txBox="1"/>
          <p:nvPr/>
        </p:nvSpPr>
        <p:spPr>
          <a:xfrm>
            <a:off x="2743200" y="1981200"/>
            <a:ext cx="533400" cy="276999"/>
          </a:xfrm>
          <a:prstGeom prst="rect">
            <a:avLst/>
          </a:prstGeom>
          <a:noFill/>
        </p:spPr>
        <p:txBody>
          <a:bodyPr wrap="square" rtlCol="0">
            <a:spAutoFit/>
          </a:bodyPr>
          <a:lstStyle/>
          <a:p>
            <a:r>
              <a:rPr lang="en-US" sz="1200" dirty="0" smtClean="0">
                <a:solidFill>
                  <a:srgbClr val="FF0000"/>
                </a:solidFill>
                <a:latin typeface="Arial" pitchFamily="34" charset="0"/>
                <a:cs typeface="Arial" pitchFamily="34" charset="0"/>
              </a:rPr>
              <a:t>18.5</a:t>
            </a:r>
            <a:endParaRPr lang="en-US" sz="1200" dirty="0">
              <a:solidFill>
                <a:srgbClr val="FF0000"/>
              </a:solidFill>
              <a:latin typeface="Arial" pitchFamily="34" charset="0"/>
              <a:cs typeface="Arial" pitchFamily="34" charset="0"/>
            </a:endParaRPr>
          </a:p>
        </p:txBody>
      </p:sp>
      <p:sp>
        <p:nvSpPr>
          <p:cNvPr id="16" name="TextBox 15"/>
          <p:cNvSpPr txBox="1"/>
          <p:nvPr/>
        </p:nvSpPr>
        <p:spPr>
          <a:xfrm>
            <a:off x="8610600" y="1828800"/>
            <a:ext cx="533400" cy="276999"/>
          </a:xfrm>
          <a:prstGeom prst="rect">
            <a:avLst/>
          </a:prstGeom>
          <a:noFill/>
        </p:spPr>
        <p:txBody>
          <a:bodyPr wrap="square" rtlCol="0">
            <a:spAutoFit/>
          </a:bodyPr>
          <a:lstStyle/>
          <a:p>
            <a:r>
              <a:rPr lang="en-US" sz="1200" dirty="0" smtClean="0">
                <a:solidFill>
                  <a:srgbClr val="FF0000"/>
                </a:solidFill>
                <a:latin typeface="Arial" pitchFamily="34" charset="0"/>
                <a:cs typeface="Arial" pitchFamily="34" charset="0"/>
              </a:rPr>
              <a:t>48.9</a:t>
            </a:r>
            <a:endParaRPr lang="en-US" sz="1200" dirty="0">
              <a:solidFill>
                <a:srgbClr val="FF0000"/>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Эрүүл мэнд</a:t>
            </a:r>
          </a:p>
        </p:txBody>
      </p:sp>
      <p:cxnSp>
        <p:nvCxnSpPr>
          <p:cNvPr id="12" name="Straight Connector 11"/>
          <p:cNvCxnSpPr/>
          <p:nvPr/>
        </p:nvCxnSpPr>
        <p:spPr>
          <a:xfrm flipV="1">
            <a:off x="1066800" y="3941763"/>
            <a:ext cx="7696200" cy="2063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24400" y="1219200"/>
            <a:ext cx="19050" cy="28194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150" name="TextBox 17"/>
          <p:cNvSpPr txBox="1">
            <a:spLocks noChangeArrowheads="1"/>
          </p:cNvSpPr>
          <p:nvPr/>
        </p:nvSpPr>
        <p:spPr bwMode="auto">
          <a:xfrm>
            <a:off x="1066800" y="914400"/>
            <a:ext cx="3581400" cy="461963"/>
          </a:xfrm>
          <a:prstGeom prst="rect">
            <a:avLst/>
          </a:prstGeom>
          <a:noFill/>
          <a:ln w="9525">
            <a:noFill/>
            <a:miter lim="800000"/>
            <a:headEnd/>
            <a:tailEnd/>
          </a:ln>
        </p:spPr>
        <p:txBody>
          <a:bodyPr>
            <a:spAutoFit/>
          </a:bodyPr>
          <a:lstStyle/>
          <a:p>
            <a:r>
              <a:rPr lang="mn-MN" sz="1200" b="1" dirty="0">
                <a:latin typeface="Arial" charset="0"/>
              </a:rPr>
              <a:t>Эмнэлэгт эмчлүүлсэн хүний тоо, амбулторын үзлэгийн тоо</a:t>
            </a:r>
            <a:endParaRPr lang="en-US" sz="1200" b="1" dirty="0">
              <a:latin typeface="Arial" charset="0"/>
            </a:endParaRPr>
          </a:p>
        </p:txBody>
      </p:sp>
      <p:sp>
        <p:nvSpPr>
          <p:cNvPr id="6151" name="TextBox 17"/>
          <p:cNvSpPr txBox="1">
            <a:spLocks noChangeArrowheads="1"/>
          </p:cNvSpPr>
          <p:nvPr/>
        </p:nvSpPr>
        <p:spPr bwMode="auto">
          <a:xfrm>
            <a:off x="5029200" y="1066801"/>
            <a:ext cx="3581400" cy="276999"/>
          </a:xfrm>
          <a:prstGeom prst="rect">
            <a:avLst/>
          </a:prstGeom>
          <a:noFill/>
          <a:ln w="9525">
            <a:noFill/>
            <a:miter lim="800000"/>
            <a:headEnd/>
            <a:tailEnd/>
          </a:ln>
        </p:spPr>
        <p:txBody>
          <a:bodyPr wrap="square">
            <a:spAutoFit/>
          </a:bodyPr>
          <a:lstStyle/>
          <a:p>
            <a:pPr algn="ctr"/>
            <a:r>
              <a:rPr lang="mn-MN" sz="1200" b="1" dirty="0" smtClean="0">
                <a:latin typeface="Arial" charset="0"/>
              </a:rPr>
              <a:t>Хүүхдийн эндэгдэл</a:t>
            </a:r>
            <a:endParaRPr lang="en-US" sz="1200" b="1" dirty="0">
              <a:latin typeface="Arial" charset="0"/>
            </a:endParaRPr>
          </a:p>
        </p:txBody>
      </p:sp>
      <p:sp>
        <p:nvSpPr>
          <p:cNvPr id="6152" name="TextBox 1"/>
          <p:cNvSpPr txBox="1">
            <a:spLocks noChangeArrowheads="1"/>
          </p:cNvSpPr>
          <p:nvPr/>
        </p:nvSpPr>
        <p:spPr bwMode="auto">
          <a:xfrm>
            <a:off x="838200" y="4191000"/>
            <a:ext cx="7848600" cy="228600"/>
          </a:xfrm>
          <a:prstGeom prst="rect">
            <a:avLst/>
          </a:prstGeom>
          <a:noFill/>
          <a:ln w="9525">
            <a:noFill/>
            <a:miter lim="800000"/>
            <a:headEnd/>
            <a:tailEnd/>
          </a:ln>
        </p:spPr>
        <p:txBody>
          <a:bodyPr/>
          <a:lstStyle/>
          <a:p>
            <a:r>
              <a:rPr lang="en-US" sz="1200" b="1" dirty="0" smtClean="0">
                <a:latin typeface="Arial" charset="0"/>
              </a:rPr>
              <a:t>                               </a:t>
            </a:r>
            <a:r>
              <a:rPr lang="mn-MN" sz="1200" b="1" dirty="0" smtClean="0">
                <a:latin typeface="Arial" charset="0"/>
              </a:rPr>
              <a:t>Бүртгэгдсэн </a:t>
            </a:r>
            <a:r>
              <a:rPr lang="mn-MN" sz="1200" b="1" dirty="0">
                <a:latin typeface="Arial" charset="0"/>
              </a:rPr>
              <a:t>халдварт өвчний тоо, жил бүрийн </a:t>
            </a:r>
            <a:r>
              <a:rPr lang="mn-MN" sz="1200" b="1" dirty="0" smtClean="0">
                <a:latin typeface="Arial" charset="0"/>
              </a:rPr>
              <a:t>04-р </a:t>
            </a:r>
            <a:r>
              <a:rPr lang="mn-MN" sz="1200" b="1" dirty="0">
                <a:latin typeface="Arial" charset="0"/>
              </a:rPr>
              <a:t>сарын байдлаар</a:t>
            </a:r>
            <a:endParaRPr lang="en-US" sz="1200" b="1" dirty="0">
              <a:latin typeface="Arial" charset="0"/>
            </a:endParaRPr>
          </a:p>
        </p:txBody>
      </p:sp>
      <p:pic>
        <p:nvPicPr>
          <p:cNvPr id="14" name="Picture 2"/>
          <p:cNvPicPr>
            <a:picLocks noChangeAspect="1" noChangeArrowheads="1"/>
          </p:cNvPicPr>
          <p:nvPr/>
        </p:nvPicPr>
        <p:blipFill>
          <a:blip r:embed="rId3" cstate="print"/>
          <a:srcRect/>
          <a:stretch>
            <a:fillRect/>
          </a:stretch>
        </p:blipFill>
        <p:spPr bwMode="auto">
          <a:xfrm>
            <a:off x="4495800" y="3657600"/>
            <a:ext cx="457200" cy="457200"/>
          </a:xfrm>
          <a:prstGeom prst="rect">
            <a:avLst/>
          </a:prstGeom>
          <a:noFill/>
          <a:ln w="9525">
            <a:noFill/>
            <a:miter lim="800000"/>
            <a:headEnd/>
            <a:tailEnd/>
          </a:ln>
        </p:spPr>
      </p:pic>
      <p:graphicFrame>
        <p:nvGraphicFramePr>
          <p:cNvPr id="17" name="Chart 16"/>
          <p:cNvGraphicFramePr/>
          <p:nvPr/>
        </p:nvGraphicFramePr>
        <p:xfrm>
          <a:off x="4953000" y="1524000"/>
          <a:ext cx="3733800" cy="22372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nvGraphicFramePr>
        <p:xfrm>
          <a:off x="2286000" y="4495800"/>
          <a:ext cx="4572000" cy="1981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nvGraphicFramePr>
        <p:xfrm>
          <a:off x="762000" y="1524000"/>
          <a:ext cx="3733800" cy="2362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cxnSp>
        <p:nvCxnSpPr>
          <p:cNvPr id="11" name="Straight Connector 10"/>
          <p:cNvCxnSpPr/>
          <p:nvPr/>
        </p:nvCxnSpPr>
        <p:spPr>
          <a:xfrm>
            <a:off x="4876800" y="9144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762000" y="1143000"/>
          <a:ext cx="4059174" cy="487680"/>
        </p:xfrm>
        <a:graphic>
          <a:graphicData uri="http://schemas.openxmlformats.org/drawingml/2006/table">
            <a:tbl>
              <a:tblPr/>
              <a:tblGrid>
                <a:gridCol w="4059174"/>
              </a:tblGrid>
              <a:tr h="457200">
                <a:tc>
                  <a:txBody>
                    <a:bodyPr/>
                    <a:lstStyle/>
                    <a:p>
                      <a:pPr algn="ctr" fontAlgn="ctr"/>
                      <a:r>
                        <a:rPr lang="mn-MN" sz="1600" b="1" i="0" u="none" strike="noStrike" dirty="0">
                          <a:latin typeface="Arial"/>
                        </a:rPr>
                        <a:t>Нийгмийн даатгалын </a:t>
                      </a:r>
                      <a:r>
                        <a:rPr lang="mn-MN" sz="1600" b="1" i="0" u="none" strike="noStrike" dirty="0" smtClean="0">
                          <a:latin typeface="Arial"/>
                        </a:rPr>
                        <a:t>сангийн</a:t>
                      </a:r>
                      <a:endParaRPr lang="en-US" sz="1600" b="1" i="0" u="none" strike="noStrike" dirty="0" smtClean="0">
                        <a:latin typeface="Arial"/>
                      </a:endParaRPr>
                    </a:p>
                    <a:p>
                      <a:pPr algn="ctr" fontAlgn="ctr"/>
                      <a:r>
                        <a:rPr lang="mn-MN" sz="1600" b="1" i="0" u="none" strike="noStrike" dirty="0" smtClean="0">
                          <a:latin typeface="Arial"/>
                        </a:rPr>
                        <a:t>орлого, </a:t>
                      </a:r>
                      <a:r>
                        <a:rPr lang="mn-MN" sz="1600" b="1" i="0" u="none" strike="noStrike" dirty="0">
                          <a:latin typeface="Arial"/>
                        </a:rPr>
                        <a:t>сая.төг</a:t>
                      </a:r>
                    </a:p>
                  </a:txBody>
                  <a:tcPr marL="0" marR="0" marT="0" marB="0" anchor="ctr">
                    <a:lnL>
                      <a:noFill/>
                    </a:lnL>
                    <a:lnR>
                      <a:noFill/>
                    </a:lnR>
                    <a:lnT>
                      <a:noFill/>
                    </a:lnT>
                    <a:lnB>
                      <a:noFill/>
                    </a:lnB>
                    <a:solidFill>
                      <a:srgbClr val="FFFFFF"/>
                    </a:solidFill>
                  </a:tcPr>
                </a:tc>
              </a:tr>
            </a:tbl>
          </a:graphicData>
        </a:graphic>
      </p:graphicFrame>
      <p:sp>
        <p:nvSpPr>
          <p:cNvPr id="7180" name="Rectangle 13"/>
          <p:cNvSpPr>
            <a:spLocks noChangeArrowheads="1"/>
          </p:cNvSpPr>
          <p:nvPr/>
        </p:nvSpPr>
        <p:spPr bwMode="auto">
          <a:xfrm>
            <a:off x="4953000" y="1143000"/>
            <a:ext cx="4191000" cy="584775"/>
          </a:xfrm>
          <a:prstGeom prst="rect">
            <a:avLst/>
          </a:prstGeom>
          <a:noFill/>
          <a:ln w="9525">
            <a:noFill/>
            <a:miter lim="800000"/>
            <a:headEnd/>
            <a:tailEnd/>
          </a:ln>
        </p:spPr>
        <p:txBody>
          <a:bodyPr wrap="square">
            <a:spAutoFit/>
          </a:bodyPr>
          <a:lstStyle/>
          <a:p>
            <a:pPr algn="ctr" fontAlgn="ctr"/>
            <a:r>
              <a:rPr lang="mn-MN" sz="1600" b="1" dirty="0">
                <a:latin typeface="Arial" charset="0"/>
              </a:rPr>
              <a:t>Нийгмийн даатгалын </a:t>
            </a:r>
            <a:r>
              <a:rPr lang="mn-MN" sz="1600" b="1" dirty="0" smtClean="0">
                <a:latin typeface="Arial" charset="0"/>
              </a:rPr>
              <a:t>сангийн</a:t>
            </a:r>
            <a:endParaRPr lang="en-US" sz="1600" b="1" dirty="0" smtClean="0">
              <a:latin typeface="Arial" charset="0"/>
            </a:endParaRPr>
          </a:p>
          <a:p>
            <a:pPr algn="ctr" fontAlgn="ctr"/>
            <a:r>
              <a:rPr lang="mn-MN" sz="1600" b="1" dirty="0" smtClean="0">
                <a:latin typeface="Arial" charset="0"/>
              </a:rPr>
              <a:t> </a:t>
            </a:r>
            <a:r>
              <a:rPr lang="mn-MN" sz="1600" b="1" dirty="0">
                <a:latin typeface="Arial" charset="0"/>
              </a:rPr>
              <a:t>зарлага, сая.төг</a:t>
            </a:r>
          </a:p>
        </p:txBody>
      </p:sp>
      <p:pic>
        <p:nvPicPr>
          <p:cNvPr id="15" name="Picture 2"/>
          <p:cNvPicPr>
            <a:picLocks noChangeAspect="1" noChangeArrowheads="1"/>
          </p:cNvPicPr>
          <p:nvPr/>
        </p:nvPicPr>
        <p:blipFill>
          <a:blip r:embed="rId4" cstate="print"/>
          <a:srcRect/>
          <a:stretch>
            <a:fillRect/>
          </a:stretch>
        </p:blipFill>
        <p:spPr bwMode="auto">
          <a:xfrm>
            <a:off x="4648200" y="6019800"/>
            <a:ext cx="455613" cy="457200"/>
          </a:xfrm>
          <a:prstGeom prst="rect">
            <a:avLst/>
          </a:prstGeom>
          <a:noFill/>
          <a:ln w="9525">
            <a:noFill/>
            <a:miter lim="800000"/>
            <a:headEnd/>
            <a:tailEnd/>
          </a:ln>
        </p:spPr>
      </p:pic>
      <p:cxnSp>
        <p:nvCxnSpPr>
          <p:cNvPr id="13" name="Straight Connector 12"/>
          <p:cNvCxnSpPr/>
          <p:nvPr/>
        </p:nvCxnSpPr>
        <p:spPr>
          <a:xfrm>
            <a:off x="4876800" y="32004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71800" y="59436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smtClean="0">
                <a:solidFill>
                  <a:srgbClr val="FF0000"/>
                </a:solidFill>
                <a:latin typeface="Arial" pitchFamily="34" charset="0"/>
                <a:cs typeface="Arial" pitchFamily="34" charset="0"/>
              </a:rPr>
              <a:t>6 278.6</a:t>
            </a:r>
          </a:p>
        </p:txBody>
      </p:sp>
      <p:sp>
        <p:nvSpPr>
          <p:cNvPr id="12" name="Rectangle 11"/>
          <p:cNvSpPr/>
          <p:nvPr/>
        </p:nvSpPr>
        <p:spPr>
          <a:xfrm>
            <a:off x="7391400" y="59436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smtClean="0">
                <a:solidFill>
                  <a:srgbClr val="FF0000"/>
                </a:solidFill>
                <a:latin typeface="Arial" pitchFamily="34" charset="0"/>
                <a:cs typeface="Arial" pitchFamily="34" charset="0"/>
              </a:rPr>
              <a:t>9 503.6</a:t>
            </a:r>
            <a:endParaRPr lang="en-US" dirty="0">
              <a:solidFill>
                <a:srgbClr val="FF0000"/>
              </a:solidFill>
              <a:latin typeface="Arial" pitchFamily="34" charset="0"/>
              <a:cs typeface="Arial" pitchFamily="34" charset="0"/>
            </a:endParaRPr>
          </a:p>
        </p:txBody>
      </p:sp>
      <p:sp>
        <p:nvSpPr>
          <p:cNvPr id="14" name="Rectangle 13"/>
          <p:cNvSpPr/>
          <p:nvPr/>
        </p:nvSpPr>
        <p:spPr>
          <a:xfrm>
            <a:off x="1219200" y="5943600"/>
            <a:ext cx="1143000" cy="3048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smtClean="0">
                <a:solidFill>
                  <a:srgbClr val="3366CC"/>
                </a:solidFill>
                <a:latin typeface="Arial" pitchFamily="34" charset="0"/>
                <a:cs typeface="Arial" pitchFamily="34" charset="0"/>
              </a:rPr>
              <a:t>7 701.8</a:t>
            </a:r>
          </a:p>
        </p:txBody>
      </p:sp>
      <p:sp>
        <p:nvSpPr>
          <p:cNvPr id="18" name="Rectangle 17"/>
          <p:cNvSpPr/>
          <p:nvPr/>
        </p:nvSpPr>
        <p:spPr>
          <a:xfrm>
            <a:off x="4573297" y="5725597"/>
            <a:ext cx="184730" cy="369332"/>
          </a:xfrm>
          <a:prstGeom prst="rect">
            <a:avLst/>
          </a:prstGeom>
        </p:spPr>
        <p:txBody>
          <a:bodyPr wrap="none">
            <a:spAutoFit/>
          </a:bodyPr>
          <a:lstStyle/>
          <a:p>
            <a:pPr lvl="0" algn="ctr">
              <a:defRPr/>
            </a:pPr>
            <a:endParaRPr lang="en-US" dirty="0">
              <a:solidFill>
                <a:srgbClr val="FF0000"/>
              </a:solidFill>
              <a:latin typeface="Arial" pitchFamily="34" charset="0"/>
              <a:cs typeface="Arial" pitchFamily="34" charset="0"/>
            </a:endParaRPr>
          </a:p>
        </p:txBody>
      </p:sp>
      <p:sp>
        <p:nvSpPr>
          <p:cNvPr id="20" name="Rectangle 19"/>
          <p:cNvSpPr/>
          <p:nvPr/>
        </p:nvSpPr>
        <p:spPr>
          <a:xfrm>
            <a:off x="5678905" y="5974080"/>
            <a:ext cx="12192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solidFill>
                  <a:srgbClr val="3366CC"/>
                </a:solidFill>
                <a:latin typeface="Arial" pitchFamily="34" charset="0"/>
                <a:cs typeface="Arial" pitchFamily="34" charset="0"/>
              </a:rPr>
              <a:t>8 282.0</a:t>
            </a:r>
            <a:endParaRPr lang="en-US" dirty="0">
              <a:solidFill>
                <a:srgbClr val="3366CC"/>
              </a:solidFill>
              <a:latin typeface="Arial" pitchFamily="34" charset="0"/>
              <a:cs typeface="Arial" pitchFamily="34" charset="0"/>
            </a:endParaRPr>
          </a:p>
        </p:txBody>
      </p:sp>
      <p:pic>
        <p:nvPicPr>
          <p:cNvPr id="2062" name="Picture 14"/>
          <p:cNvPicPr>
            <a:picLocks noChangeAspect="1" noChangeArrowheads="1"/>
          </p:cNvPicPr>
          <p:nvPr/>
        </p:nvPicPr>
        <p:blipFill>
          <a:blip r:embed="rId5" cstate="print"/>
          <a:srcRect/>
          <a:stretch>
            <a:fillRect/>
          </a:stretch>
        </p:blipFill>
        <p:spPr bwMode="auto">
          <a:xfrm>
            <a:off x="762000" y="1828801"/>
            <a:ext cx="4114800" cy="3048000"/>
          </a:xfrm>
          <a:prstGeom prst="rect">
            <a:avLst/>
          </a:prstGeom>
          <a:noFill/>
          <a:ln w="9525">
            <a:noFill/>
            <a:miter lim="800000"/>
            <a:headEnd/>
            <a:tailEnd/>
          </a:ln>
          <a:effectLst/>
        </p:spPr>
      </p:pic>
      <p:pic>
        <p:nvPicPr>
          <p:cNvPr id="2063" name="Picture 15"/>
          <p:cNvPicPr>
            <a:picLocks noChangeAspect="1" noChangeArrowheads="1"/>
          </p:cNvPicPr>
          <p:nvPr/>
        </p:nvPicPr>
        <p:blipFill>
          <a:blip r:embed="rId6" cstate="print"/>
          <a:srcRect/>
          <a:stretch>
            <a:fillRect/>
          </a:stretch>
        </p:blipFill>
        <p:spPr bwMode="auto">
          <a:xfrm>
            <a:off x="4953000" y="1981200"/>
            <a:ext cx="4191000" cy="2819400"/>
          </a:xfrm>
          <a:prstGeom prst="rect">
            <a:avLst/>
          </a:prstGeom>
          <a:noFill/>
          <a:ln w="9525">
            <a:noFill/>
            <a:miter lim="800000"/>
            <a:headEnd/>
            <a:tailEnd/>
          </a:ln>
          <a:effectLst/>
        </p:spPr>
      </p:pic>
      <p:sp>
        <p:nvSpPr>
          <p:cNvPr id="16" name="TextBox 15"/>
          <p:cNvSpPr txBox="1"/>
          <p:nvPr/>
        </p:nvSpPr>
        <p:spPr>
          <a:xfrm>
            <a:off x="4191000" y="5638800"/>
            <a:ext cx="609600" cy="307777"/>
          </a:xfrm>
          <a:prstGeom prst="rect">
            <a:avLst/>
          </a:prstGeom>
          <a:noFill/>
        </p:spPr>
        <p:txBody>
          <a:bodyPr wrap="square" rtlCol="0">
            <a:spAutoFit/>
          </a:bodyPr>
          <a:lstStyle/>
          <a:p>
            <a:r>
              <a:rPr lang="en-US" sz="1400" dirty="0" smtClean="0">
                <a:solidFill>
                  <a:schemeClr val="tx2"/>
                </a:solidFill>
                <a:latin typeface="Arial" pitchFamily="34" charset="0"/>
                <a:cs typeface="Arial" pitchFamily="34" charset="0"/>
              </a:rPr>
              <a:t>-18.5</a:t>
            </a:r>
            <a:endParaRPr lang="en-US" sz="1400" dirty="0">
              <a:solidFill>
                <a:schemeClr val="tx2"/>
              </a:solidFill>
              <a:latin typeface="Arial" pitchFamily="34" charset="0"/>
              <a:cs typeface="Arial" pitchFamily="34" charset="0"/>
            </a:endParaRPr>
          </a:p>
        </p:txBody>
      </p:sp>
      <p:sp>
        <p:nvSpPr>
          <p:cNvPr id="17" name="TextBox 16"/>
          <p:cNvSpPr txBox="1"/>
          <p:nvPr/>
        </p:nvSpPr>
        <p:spPr>
          <a:xfrm>
            <a:off x="8458200" y="5562600"/>
            <a:ext cx="685800" cy="307777"/>
          </a:xfrm>
          <a:prstGeom prst="rect">
            <a:avLst/>
          </a:prstGeom>
          <a:noFill/>
        </p:spPr>
        <p:txBody>
          <a:bodyPr wrap="square" rtlCol="0">
            <a:spAutoFit/>
          </a:bodyPr>
          <a:lstStyle/>
          <a:p>
            <a:r>
              <a:rPr lang="en-US" sz="1400" dirty="0" smtClean="0">
                <a:solidFill>
                  <a:srgbClr val="FF0000"/>
                </a:solidFill>
                <a:latin typeface="Arial" pitchFamily="34" charset="0"/>
                <a:cs typeface="Arial" pitchFamily="34" charset="0"/>
              </a:rPr>
              <a:t>14.8</a:t>
            </a:r>
            <a:endParaRPr lang="en-US" sz="1400" dirty="0">
              <a:solidFill>
                <a:srgbClr val="FF0000"/>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cxnSp>
        <p:nvCxnSpPr>
          <p:cNvPr id="11" name="Straight Connector 10"/>
          <p:cNvCxnSpPr/>
          <p:nvPr/>
        </p:nvCxnSpPr>
        <p:spPr>
          <a:xfrm>
            <a:off x="4876800" y="1295400"/>
            <a:ext cx="19050" cy="2362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srcRect/>
          <a:stretch>
            <a:fillRect/>
          </a:stretch>
        </p:blipFill>
        <p:spPr bwMode="auto">
          <a:xfrm>
            <a:off x="4648200" y="3276600"/>
            <a:ext cx="455613" cy="457200"/>
          </a:xfrm>
          <a:prstGeom prst="rect">
            <a:avLst/>
          </a:prstGeom>
          <a:noFill/>
          <a:ln w="9525">
            <a:noFill/>
            <a:miter lim="800000"/>
            <a:headEnd/>
            <a:tailEnd/>
          </a:ln>
        </p:spPr>
      </p:pic>
      <p:cxnSp>
        <p:nvCxnSpPr>
          <p:cNvPr id="13" name="Straight Connector 12"/>
          <p:cNvCxnSpPr/>
          <p:nvPr/>
        </p:nvCxnSpPr>
        <p:spPr>
          <a:xfrm>
            <a:off x="4876800" y="36576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62000" y="1143000"/>
            <a:ext cx="4038600" cy="584775"/>
          </a:xfrm>
          <a:prstGeom prst="rect">
            <a:avLst/>
          </a:prstGeom>
        </p:spPr>
        <p:txBody>
          <a:bodyPr wrap="square">
            <a:spAutoFit/>
          </a:bodyPr>
          <a:lstStyle/>
          <a:p>
            <a:pPr algn="ctr" fontAlgn="ctr"/>
            <a:r>
              <a:rPr lang="mn-MN" sz="1600" b="1" dirty="0" smtClean="0">
                <a:latin typeface="Arial"/>
              </a:rPr>
              <a:t>Нийгмийн халамжийн үйлчилгээнд хамрагдсан хүний тоо </a:t>
            </a:r>
            <a:endParaRPr lang="mn-MN" sz="1600" b="1" dirty="0">
              <a:latin typeface="Arial"/>
            </a:endParaRPr>
          </a:p>
        </p:txBody>
      </p:sp>
      <p:sp>
        <p:nvSpPr>
          <p:cNvPr id="18" name="Rectangle 17"/>
          <p:cNvSpPr/>
          <p:nvPr/>
        </p:nvSpPr>
        <p:spPr>
          <a:xfrm>
            <a:off x="5105400" y="1143000"/>
            <a:ext cx="3657600" cy="584775"/>
          </a:xfrm>
          <a:prstGeom prst="rect">
            <a:avLst/>
          </a:prstGeom>
        </p:spPr>
        <p:txBody>
          <a:bodyPr wrap="square">
            <a:spAutoFit/>
          </a:bodyPr>
          <a:lstStyle/>
          <a:p>
            <a:pPr algn="ctr" fontAlgn="ctr"/>
            <a:r>
              <a:rPr lang="mn-MN" sz="1600" b="1" dirty="0" smtClean="0">
                <a:latin typeface="Arial"/>
              </a:rPr>
              <a:t>Олгосон тэтгэвэр, тэтгэмжийн хэмжээ,төрлөөр  </a:t>
            </a:r>
            <a:r>
              <a:rPr lang="mn-MN" sz="1400" b="1" dirty="0" smtClean="0">
                <a:latin typeface="Arial"/>
              </a:rPr>
              <a:t>сая. төг </a:t>
            </a:r>
            <a:endParaRPr lang="mn-MN" sz="1400" b="1" dirty="0">
              <a:latin typeface="Arial"/>
            </a:endParaRPr>
          </a:p>
        </p:txBody>
      </p:sp>
      <p:sp>
        <p:nvSpPr>
          <p:cNvPr id="10" name="Rectangle 9"/>
          <p:cNvSpPr/>
          <p:nvPr/>
        </p:nvSpPr>
        <p:spPr>
          <a:xfrm>
            <a:off x="2895600" y="5486400"/>
            <a:ext cx="9144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smtClean="0">
                <a:solidFill>
                  <a:srgbClr val="FF0000"/>
                </a:solidFill>
                <a:latin typeface="Arial" pitchFamily="34" charset="0"/>
                <a:cs typeface="Arial" pitchFamily="34" charset="0"/>
              </a:rPr>
              <a:t>11 271</a:t>
            </a:r>
            <a:endParaRPr lang="en-US" dirty="0">
              <a:solidFill>
                <a:srgbClr val="FF0000"/>
              </a:solidFill>
              <a:latin typeface="Arial" pitchFamily="34" charset="0"/>
              <a:cs typeface="Arial" pitchFamily="34" charset="0"/>
            </a:endParaRPr>
          </a:p>
        </p:txBody>
      </p:sp>
      <p:sp>
        <p:nvSpPr>
          <p:cNvPr id="12" name="Rectangle 11"/>
          <p:cNvSpPr/>
          <p:nvPr/>
        </p:nvSpPr>
        <p:spPr>
          <a:xfrm>
            <a:off x="5943600" y="5562600"/>
            <a:ext cx="10668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solidFill>
                  <a:srgbClr val="0066CC"/>
                </a:solidFill>
                <a:latin typeface="Arial" pitchFamily="34" charset="0"/>
                <a:cs typeface="Arial" pitchFamily="34" charset="0"/>
              </a:rPr>
              <a:t>1 815.0</a:t>
            </a:r>
            <a:endParaRPr lang="en-US" dirty="0">
              <a:solidFill>
                <a:srgbClr val="0066CC"/>
              </a:solidFill>
              <a:latin typeface="Arial" pitchFamily="34" charset="0"/>
              <a:cs typeface="Arial" pitchFamily="34" charset="0"/>
            </a:endParaRPr>
          </a:p>
        </p:txBody>
      </p:sp>
      <p:sp>
        <p:nvSpPr>
          <p:cNvPr id="19" name="Rectangle 18"/>
          <p:cNvSpPr/>
          <p:nvPr/>
        </p:nvSpPr>
        <p:spPr>
          <a:xfrm>
            <a:off x="1447800" y="5486400"/>
            <a:ext cx="10668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solidFill>
                  <a:srgbClr val="0066CC"/>
                </a:solidFill>
                <a:latin typeface="Arial" pitchFamily="34" charset="0"/>
                <a:cs typeface="Arial" pitchFamily="34" charset="0"/>
              </a:rPr>
              <a:t>11 600</a:t>
            </a:r>
            <a:endParaRPr lang="en-US" dirty="0">
              <a:solidFill>
                <a:srgbClr val="0066CC"/>
              </a:solidFill>
              <a:latin typeface="Arial" pitchFamily="34" charset="0"/>
              <a:cs typeface="Arial" pitchFamily="34" charset="0"/>
            </a:endParaRPr>
          </a:p>
        </p:txBody>
      </p:sp>
      <p:sp>
        <p:nvSpPr>
          <p:cNvPr id="23" name="Rectangle 22"/>
          <p:cNvSpPr/>
          <p:nvPr/>
        </p:nvSpPr>
        <p:spPr>
          <a:xfrm>
            <a:off x="7162800" y="5562600"/>
            <a:ext cx="9906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1</a:t>
            </a:r>
            <a:r>
              <a:rPr lang="en-US" dirty="0" smtClean="0">
                <a:solidFill>
                  <a:srgbClr val="FF0000"/>
                </a:solidFill>
                <a:latin typeface="Arial" pitchFamily="34" charset="0"/>
                <a:cs typeface="Arial" pitchFamily="34" charset="0"/>
              </a:rPr>
              <a:t> 858.3</a:t>
            </a:r>
            <a:endParaRPr lang="en-US" dirty="0">
              <a:solidFill>
                <a:srgbClr val="FF0000"/>
              </a:solidFill>
              <a:latin typeface="Arial" pitchFamily="34" charset="0"/>
              <a:cs typeface="Arial" pitchFamily="34" charset="0"/>
            </a:endParaRPr>
          </a:p>
        </p:txBody>
      </p:sp>
      <p:graphicFrame>
        <p:nvGraphicFramePr>
          <p:cNvPr id="20" name="Chart 19"/>
          <p:cNvGraphicFramePr/>
          <p:nvPr/>
        </p:nvGraphicFramePr>
        <p:xfrm>
          <a:off x="762001" y="1828800"/>
          <a:ext cx="3810000" cy="312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nvGraphicFramePr>
        <p:xfrm>
          <a:off x="5181599" y="1752600"/>
          <a:ext cx="3962401" cy="3429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962400" y="5334000"/>
            <a:ext cx="685800" cy="307777"/>
          </a:xfrm>
          <a:prstGeom prst="rect">
            <a:avLst/>
          </a:prstGeom>
          <a:noFill/>
        </p:spPr>
        <p:txBody>
          <a:bodyPr wrap="square" rtlCol="0">
            <a:spAutoFit/>
          </a:bodyPr>
          <a:lstStyle/>
          <a:p>
            <a:r>
              <a:rPr lang="en-US" sz="1400" dirty="0" smtClean="0">
                <a:latin typeface="Arial" pitchFamily="34" charset="0"/>
                <a:cs typeface="Arial" pitchFamily="34" charset="0"/>
              </a:rPr>
              <a:t>-2.8</a:t>
            </a:r>
            <a:endParaRPr lang="en-US" sz="1400" dirty="0">
              <a:latin typeface="Arial" pitchFamily="34" charset="0"/>
              <a:cs typeface="Arial" pitchFamily="34" charset="0"/>
            </a:endParaRPr>
          </a:p>
        </p:txBody>
      </p:sp>
      <p:sp>
        <p:nvSpPr>
          <p:cNvPr id="17" name="TextBox 16"/>
          <p:cNvSpPr txBox="1"/>
          <p:nvPr/>
        </p:nvSpPr>
        <p:spPr>
          <a:xfrm>
            <a:off x="8305800" y="5334000"/>
            <a:ext cx="533400" cy="307777"/>
          </a:xfrm>
          <a:prstGeom prst="rect">
            <a:avLst/>
          </a:prstGeom>
          <a:noFill/>
        </p:spPr>
        <p:txBody>
          <a:bodyPr wrap="square" rtlCol="0">
            <a:spAutoFit/>
          </a:bodyPr>
          <a:lstStyle/>
          <a:p>
            <a:r>
              <a:rPr lang="en-US" sz="1400" dirty="0" smtClean="0">
                <a:solidFill>
                  <a:srgbClr val="FF0000"/>
                </a:solidFill>
                <a:latin typeface="Arial" pitchFamily="34" charset="0"/>
                <a:cs typeface="Arial" pitchFamily="34" charset="0"/>
              </a:rPr>
              <a:t>2.4</a:t>
            </a:r>
            <a:endParaRPr lang="en-US" sz="1400" dirty="0">
              <a:solidFill>
                <a:srgbClr val="FF0000"/>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Гэмт хэрэг</a:t>
            </a:r>
          </a:p>
        </p:txBody>
      </p:sp>
      <p:cxnSp>
        <p:nvCxnSpPr>
          <p:cNvPr id="15" name="Straight Connector 14"/>
          <p:cNvCxnSpPr/>
          <p:nvPr/>
        </p:nvCxnSpPr>
        <p:spPr>
          <a:xfrm flipV="1">
            <a:off x="914400" y="35052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76800" y="3429000"/>
            <a:ext cx="11112" cy="3200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9" name="TextBox 18"/>
          <p:cNvSpPr txBox="1">
            <a:spLocks noChangeArrowheads="1"/>
          </p:cNvSpPr>
          <p:nvPr/>
        </p:nvSpPr>
        <p:spPr bwMode="auto">
          <a:xfrm>
            <a:off x="1600200" y="1066800"/>
            <a:ext cx="6096000" cy="276999"/>
          </a:xfrm>
          <a:prstGeom prst="rect">
            <a:avLst/>
          </a:prstGeom>
          <a:noFill/>
          <a:ln w="9525">
            <a:noFill/>
            <a:miter lim="800000"/>
            <a:headEnd/>
            <a:tailEnd/>
          </a:ln>
        </p:spPr>
        <p:txBody>
          <a:bodyPr wrap="square">
            <a:spAutoFit/>
          </a:bodyPr>
          <a:lstStyle/>
          <a:p>
            <a:pPr algn="ctr"/>
            <a:r>
              <a:rPr lang="mn-MN" sz="1200" b="1" dirty="0">
                <a:latin typeface="Arial" charset="0"/>
              </a:rPr>
              <a:t>Бүртгэгдсэн гэмт хэргийн </a:t>
            </a:r>
            <a:r>
              <a:rPr lang="mn-MN" sz="1200" b="1" dirty="0" smtClean="0">
                <a:latin typeface="Arial" charset="0"/>
              </a:rPr>
              <a:t>тоо,</a:t>
            </a:r>
            <a:r>
              <a:rPr lang="en-US" sz="1200" b="1" dirty="0" smtClean="0">
                <a:latin typeface="Arial" charset="0"/>
              </a:rPr>
              <a:t>  </a:t>
            </a:r>
            <a:r>
              <a:rPr lang="mn-MN" sz="1200" b="1" dirty="0">
                <a:latin typeface="Arial" charset="0"/>
              </a:rPr>
              <a:t>үйлдэгдсэн цагаар </a:t>
            </a:r>
            <a:endParaRPr lang="en-US" sz="1200" b="1" dirty="0">
              <a:latin typeface="Arial" charset="0"/>
            </a:endParaRPr>
          </a:p>
        </p:txBody>
      </p:sp>
      <p:sp>
        <p:nvSpPr>
          <p:cNvPr id="8200" name="TextBox 1"/>
          <p:cNvSpPr txBox="1">
            <a:spLocks noChangeArrowheads="1"/>
          </p:cNvSpPr>
          <p:nvPr/>
        </p:nvSpPr>
        <p:spPr bwMode="auto">
          <a:xfrm>
            <a:off x="914400" y="3581400"/>
            <a:ext cx="3810000" cy="533400"/>
          </a:xfrm>
          <a:prstGeom prst="rect">
            <a:avLst/>
          </a:prstGeom>
          <a:noFill/>
          <a:ln w="9525">
            <a:noFill/>
            <a:miter lim="800000"/>
            <a:headEnd/>
            <a:tailEnd/>
          </a:ln>
        </p:spPr>
        <p:txBody>
          <a:bodyPr/>
          <a:lstStyle/>
          <a:p>
            <a:r>
              <a:rPr lang="mn-MN" sz="1200" b="1" dirty="0">
                <a:latin typeface="Arial" charset="0"/>
              </a:rPr>
              <a:t>Гэмт хэргийн улмаас гэмтсэн, нас барсан хүний тоо</a:t>
            </a:r>
            <a:endParaRPr lang="en-US" sz="1200" b="1" dirty="0">
              <a:latin typeface="Arial" charset="0"/>
            </a:endParaRPr>
          </a:p>
        </p:txBody>
      </p:sp>
      <p:sp>
        <p:nvSpPr>
          <p:cNvPr id="8201" name="TextBox 1"/>
          <p:cNvSpPr txBox="1">
            <a:spLocks noChangeArrowheads="1"/>
          </p:cNvSpPr>
          <p:nvPr/>
        </p:nvSpPr>
        <p:spPr bwMode="auto">
          <a:xfrm>
            <a:off x="5029200" y="3581400"/>
            <a:ext cx="3886200" cy="381000"/>
          </a:xfrm>
          <a:prstGeom prst="rect">
            <a:avLst/>
          </a:prstGeom>
          <a:noFill/>
          <a:ln w="9525">
            <a:noFill/>
            <a:miter lim="800000"/>
            <a:headEnd/>
            <a:tailEnd/>
          </a:ln>
        </p:spPr>
        <p:txBody>
          <a:bodyPr/>
          <a:lstStyle/>
          <a:p>
            <a:r>
              <a:rPr lang="mn-MN" sz="1200" b="1" dirty="0">
                <a:latin typeface="Arial" charset="0"/>
              </a:rPr>
              <a:t>Гэмт хэргийн улмаас учирсан хохирлын хэмжээ, сая</a:t>
            </a:r>
            <a:r>
              <a:rPr lang="mn-MN" sz="1200" b="1" dirty="0" smtClean="0">
                <a:latin typeface="Arial" charset="0"/>
              </a:rPr>
              <a:t>,</a:t>
            </a:r>
            <a:r>
              <a:rPr lang="en-US" sz="1200" b="1" dirty="0" smtClean="0">
                <a:latin typeface="Arial" charset="0"/>
              </a:rPr>
              <a:t> </a:t>
            </a:r>
            <a:r>
              <a:rPr lang="mn-MN" sz="1200" b="1" dirty="0" smtClean="0">
                <a:latin typeface="Arial" charset="0"/>
              </a:rPr>
              <a:t>төг</a:t>
            </a:r>
            <a:endParaRPr lang="en-US" sz="1200" b="1" dirty="0">
              <a:latin typeface="Arial" charset="0"/>
            </a:endParaRPr>
          </a:p>
        </p:txBody>
      </p:sp>
      <p:pic>
        <p:nvPicPr>
          <p:cNvPr id="18" name="Picture 2"/>
          <p:cNvPicPr>
            <a:picLocks noChangeAspect="1" noChangeArrowheads="1"/>
          </p:cNvPicPr>
          <p:nvPr/>
        </p:nvPicPr>
        <p:blipFill>
          <a:blip r:embed="rId3" cstate="print"/>
          <a:srcRect/>
          <a:stretch>
            <a:fillRect/>
          </a:stretch>
        </p:blipFill>
        <p:spPr bwMode="auto">
          <a:xfrm>
            <a:off x="4648200" y="3276600"/>
            <a:ext cx="461962" cy="457200"/>
          </a:xfrm>
          <a:prstGeom prst="rect">
            <a:avLst/>
          </a:prstGeom>
          <a:noFill/>
          <a:ln w="9525">
            <a:noFill/>
            <a:miter lim="800000"/>
            <a:headEnd/>
            <a:tailEnd/>
          </a:ln>
        </p:spPr>
      </p:pic>
      <p:graphicFrame>
        <p:nvGraphicFramePr>
          <p:cNvPr id="14" name="Chart 13"/>
          <p:cNvGraphicFramePr/>
          <p:nvPr/>
        </p:nvGraphicFramePr>
        <p:xfrm>
          <a:off x="5029200" y="1371600"/>
          <a:ext cx="4114800"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p:nvPr/>
        </p:nvGraphicFramePr>
        <p:xfrm>
          <a:off x="838201" y="1524001"/>
          <a:ext cx="3733800"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p:nvPr/>
        </p:nvGraphicFramePr>
        <p:xfrm>
          <a:off x="762001" y="3962400"/>
          <a:ext cx="4038600" cy="2362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p:cNvGraphicFramePr/>
          <p:nvPr/>
        </p:nvGraphicFramePr>
        <p:xfrm>
          <a:off x="5257800" y="4114800"/>
          <a:ext cx="3886200" cy="21336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a:t>
            </a:r>
            <a:r>
              <a:rPr lang="en-US" sz="2000" b="1" dirty="0">
                <a:solidFill>
                  <a:schemeClr val="bg1"/>
                </a:solidFill>
                <a:latin typeface="Arial Unicode MS" pitchFamily="34" charset="-128"/>
                <a:ea typeface="Arial Unicode MS" pitchFamily="34" charset="-128"/>
                <a:cs typeface="Arial Unicode MS" pitchFamily="34" charset="-128"/>
              </a:rPr>
              <a:t>-</a:t>
            </a:r>
            <a:r>
              <a:rPr lang="mn-MN" sz="2000" b="1" dirty="0">
                <a:solidFill>
                  <a:schemeClr val="bg1"/>
                </a:solidFill>
                <a:latin typeface="Arial Unicode MS" pitchFamily="34" charset="-128"/>
                <a:ea typeface="Arial Unicode MS" pitchFamily="34" charset="-128"/>
                <a:cs typeface="Arial Unicode MS" pitchFamily="34" charset="-128"/>
              </a:rPr>
              <a:t> Мөнгө, Банк </a:t>
            </a:r>
          </a:p>
        </p:txBody>
      </p:sp>
      <p:sp>
        <p:nvSpPr>
          <p:cNvPr id="15" name="Rounded Rectangle 14"/>
          <p:cNvSpPr/>
          <p:nvPr/>
        </p:nvSpPr>
        <p:spPr>
          <a:xfrm>
            <a:off x="914400" y="914400"/>
            <a:ext cx="8077200" cy="1371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endParaRPr lang="en-US" sz="1600" dirty="0">
              <a:latin typeface="Arial" pitchFamily="34" charset="0"/>
              <a:cs typeface="Arial" pitchFamily="34" charset="0"/>
            </a:endParaRPr>
          </a:p>
        </p:txBody>
      </p:sp>
      <p:sp>
        <p:nvSpPr>
          <p:cNvPr id="9220" name="Rectangle 1"/>
          <p:cNvSpPr>
            <a:spLocks noChangeArrowheads="1"/>
          </p:cNvSpPr>
          <p:nvPr/>
        </p:nvSpPr>
        <p:spPr bwMode="auto">
          <a:xfrm>
            <a:off x="5029200" y="2286000"/>
            <a:ext cx="3733800" cy="738188"/>
          </a:xfrm>
          <a:prstGeom prst="rect">
            <a:avLst/>
          </a:prstGeom>
          <a:noFill/>
          <a:ln w="9525">
            <a:noFill/>
            <a:miter lim="800000"/>
            <a:headEnd/>
            <a:tailEnd/>
          </a:ln>
        </p:spPr>
        <p:txBody>
          <a:bodyPr wrap="square" anchor="ctr">
            <a:spAutoFit/>
          </a:bodyPr>
          <a:lstStyle/>
          <a:p>
            <a:pPr algn="just" eaLnBrk="1" hangingPunct="1"/>
            <a:r>
              <a:rPr lang="eu-ES" sz="1400" b="1" dirty="0">
                <a:latin typeface="Arial" charset="0"/>
              </a:rPr>
              <a:t>Х</a:t>
            </a:r>
            <a:r>
              <a:rPr lang="mn-MN" sz="1400" b="1" dirty="0">
                <a:latin typeface="Arial" charset="0"/>
              </a:rPr>
              <a:t>адгаламж эзэмшигч, зээлдэгчийн тоо     </a:t>
            </a:r>
            <a:r>
              <a:rPr lang="eu-ES" sz="1400" b="1" dirty="0" smtClean="0">
                <a:latin typeface="Arial" charset="0"/>
              </a:rPr>
              <a:t>2014-2015 </a:t>
            </a:r>
            <a:r>
              <a:rPr lang="eu-ES" sz="1400" b="1" dirty="0">
                <a:latin typeface="Arial" charset="0"/>
              </a:rPr>
              <a:t>он</a:t>
            </a:r>
            <a:r>
              <a:rPr lang="mn-MN" sz="1400" b="1" dirty="0">
                <a:latin typeface="Arial" charset="0"/>
              </a:rPr>
              <a:t>ы</a:t>
            </a:r>
            <a:r>
              <a:rPr lang="en-US" sz="1400" b="1" dirty="0">
                <a:latin typeface="Arial" charset="0"/>
              </a:rPr>
              <a:t> </a:t>
            </a:r>
            <a:r>
              <a:rPr lang="mn-MN" sz="1400" b="1" dirty="0" smtClean="0">
                <a:latin typeface="Arial" charset="0"/>
              </a:rPr>
              <a:t>4-р </a:t>
            </a:r>
            <a:r>
              <a:rPr lang="mn-MN" sz="1400" b="1" dirty="0">
                <a:latin typeface="Arial" charset="0"/>
              </a:rPr>
              <a:t>сарын байдлаар </a:t>
            </a:r>
            <a:r>
              <a:rPr lang="eu-ES" sz="1400" b="1" dirty="0">
                <a:latin typeface="Arial" charset="0"/>
              </a:rPr>
              <a:t>, мян.хүн</a:t>
            </a:r>
          </a:p>
        </p:txBody>
      </p:sp>
      <p:sp>
        <p:nvSpPr>
          <p:cNvPr id="9221" name="Rectangle 17"/>
          <p:cNvSpPr>
            <a:spLocks noChangeArrowheads="1"/>
          </p:cNvSpPr>
          <p:nvPr/>
        </p:nvSpPr>
        <p:spPr bwMode="auto">
          <a:xfrm>
            <a:off x="685800" y="2286000"/>
            <a:ext cx="4191000" cy="738188"/>
          </a:xfrm>
          <a:prstGeom prst="rect">
            <a:avLst/>
          </a:prstGeom>
          <a:noFill/>
          <a:ln w="9525">
            <a:noFill/>
            <a:miter lim="800000"/>
            <a:headEnd/>
            <a:tailEnd/>
          </a:ln>
        </p:spPr>
        <p:txBody>
          <a:bodyPr wrap="square">
            <a:spAutoFit/>
          </a:bodyPr>
          <a:lstStyle/>
          <a:p>
            <a:pPr algn="just"/>
            <a:r>
              <a:rPr lang="eu-ES" sz="1400" b="1" dirty="0">
                <a:latin typeface="Arial" charset="0"/>
              </a:rPr>
              <a:t>Х</a:t>
            </a:r>
            <a:r>
              <a:rPr lang="mn-MN" sz="1400" b="1" dirty="0">
                <a:latin typeface="Arial" charset="0"/>
              </a:rPr>
              <a:t>адгаламжийн үлдэгдэл, зээлийн өрийн үлдэгдэл </a:t>
            </a:r>
            <a:r>
              <a:rPr lang="eu-ES" sz="1400" b="1" dirty="0">
                <a:latin typeface="Arial" charset="0"/>
              </a:rPr>
              <a:t> </a:t>
            </a:r>
            <a:r>
              <a:rPr lang="eu-ES" sz="1400" b="1" dirty="0" smtClean="0">
                <a:latin typeface="Arial" charset="0"/>
              </a:rPr>
              <a:t>2014-2015 </a:t>
            </a:r>
            <a:r>
              <a:rPr lang="eu-ES" sz="1400" b="1" dirty="0">
                <a:latin typeface="Arial" charset="0"/>
              </a:rPr>
              <a:t>он</a:t>
            </a:r>
            <a:r>
              <a:rPr lang="mn-MN" sz="1400" b="1" dirty="0">
                <a:latin typeface="Arial" charset="0"/>
              </a:rPr>
              <a:t>ы </a:t>
            </a:r>
            <a:r>
              <a:rPr lang="mn-MN" sz="1400" b="1" dirty="0" smtClean="0">
                <a:latin typeface="Arial" charset="0"/>
              </a:rPr>
              <a:t>4</a:t>
            </a:r>
            <a:r>
              <a:rPr lang="en-US" sz="1400" b="1" dirty="0" smtClean="0">
                <a:latin typeface="Arial" charset="0"/>
              </a:rPr>
              <a:t>-</a:t>
            </a:r>
            <a:r>
              <a:rPr lang="mn-MN" sz="1400" b="1" dirty="0" smtClean="0">
                <a:latin typeface="Arial" charset="0"/>
              </a:rPr>
              <a:t>р </a:t>
            </a:r>
            <a:r>
              <a:rPr lang="mn-MN" sz="1400" b="1" dirty="0">
                <a:latin typeface="Arial" charset="0"/>
              </a:rPr>
              <a:t>сарын байдлаар </a:t>
            </a:r>
            <a:r>
              <a:rPr lang="eu-ES" sz="1400" b="1" dirty="0">
                <a:latin typeface="Arial" charset="0"/>
              </a:rPr>
              <a:t>,сая.төг</a:t>
            </a:r>
            <a:endParaRPr lang="en-US" sz="1400" b="1" dirty="0">
              <a:latin typeface="Arial" charset="0"/>
            </a:endParaRPr>
          </a:p>
        </p:txBody>
      </p:sp>
      <p:cxnSp>
        <p:nvCxnSpPr>
          <p:cNvPr id="9" name="Straight Connector 8"/>
          <p:cNvCxnSpPr/>
          <p:nvPr/>
        </p:nvCxnSpPr>
        <p:spPr>
          <a:xfrm rot="5400000">
            <a:off x="2895601" y="4418012"/>
            <a:ext cx="4114800" cy="317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noChangeArrowheads="1"/>
          </p:cNvPicPr>
          <p:nvPr/>
        </p:nvPicPr>
        <p:blipFill>
          <a:blip r:embed="rId3" cstate="print"/>
          <a:srcRect/>
          <a:stretch>
            <a:fillRect/>
          </a:stretch>
        </p:blipFill>
        <p:spPr bwMode="auto">
          <a:xfrm>
            <a:off x="4724400" y="6386512"/>
            <a:ext cx="473075" cy="471488"/>
          </a:xfrm>
          <a:prstGeom prst="rect">
            <a:avLst/>
          </a:prstGeom>
          <a:noFill/>
          <a:ln w="9525">
            <a:noFill/>
            <a:miter lim="800000"/>
            <a:headEnd/>
            <a:tailEnd/>
          </a:ln>
        </p:spPr>
      </p:pic>
      <p:graphicFrame>
        <p:nvGraphicFramePr>
          <p:cNvPr id="12" name="Chart 11"/>
          <p:cNvGraphicFramePr/>
          <p:nvPr/>
        </p:nvGraphicFramePr>
        <p:xfrm>
          <a:off x="685800" y="3429000"/>
          <a:ext cx="4191000" cy="21658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4953000" y="3505200"/>
          <a:ext cx="4190999" cy="1995714"/>
        </p:xfrm>
        <a:graphic>
          <a:graphicData uri="http://schemas.openxmlformats.org/drawingml/2006/chart">
            <c:chart xmlns:c="http://schemas.openxmlformats.org/drawingml/2006/chart" xmlns:r="http://schemas.openxmlformats.org/officeDocument/2006/relationships" r:id="rId5"/>
          </a:graphicData>
        </a:graphic>
      </p:graphicFrame>
      <p:sp>
        <p:nvSpPr>
          <p:cNvPr id="14337" name="Rectangle 1"/>
          <p:cNvSpPr>
            <a:spLocks noChangeArrowheads="1"/>
          </p:cNvSpPr>
          <p:nvPr/>
        </p:nvSpPr>
        <p:spPr bwMode="auto">
          <a:xfrm>
            <a:off x="914400" y="1067797"/>
            <a:ext cx="8001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u-ES"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   Иргэдийн мөнгөн хадгаламж </a:t>
            </a:r>
            <a:r>
              <a:rPr kumimoji="0" lang="en-US"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42.9</a:t>
            </a:r>
            <a:r>
              <a:rPr kumimoji="0" lang="eu-ES"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 тэрбум төгрөг болж нэг хадгаламж эзэмшигч</a:t>
            </a:r>
            <a:r>
              <a:rPr kumimoji="0" lang="mn-MN"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дэ</a:t>
            </a:r>
            <a:r>
              <a:rPr kumimoji="0" lang="eu-ES"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д дундажаар 655.0 мянган төгрөг, аймгийн нэг хүнд дундажаар </a:t>
            </a:r>
            <a:r>
              <a:rPr kumimoji="0" lang="en-US"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675.7</a:t>
            </a:r>
            <a:r>
              <a:rPr kumimoji="0" lang="eu-ES"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 мянган төгрөгийн хадгаламж ногдож байна. Өмнөх оны мөн үетэй харьцуулахад хадгаламж эзэмшигчийн тоо </a:t>
            </a:r>
            <a:r>
              <a:rPr kumimoji="0" lang="en-US"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4.4 </a:t>
            </a:r>
            <a:r>
              <a:rPr kumimoji="0" lang="eu-ES"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 хув</a:t>
            </a:r>
            <a:r>
              <a:rPr kumimoji="0" lang="mn-MN"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иар</a:t>
            </a:r>
            <a:r>
              <a:rPr kumimoji="0" lang="en-US"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 </a:t>
            </a:r>
            <a:r>
              <a:rPr kumimoji="0" lang="mn-MN"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буурч</a:t>
            </a:r>
            <a:r>
              <a:rPr kumimoji="0" lang="eu-ES"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 хадгаламжийн үлдэгдэл 3.7</a:t>
            </a:r>
            <a:r>
              <a:rPr kumimoji="0" lang="mn-MN" sz="14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 хувиар өссөн байна. </a:t>
            </a:r>
            <a:endParaRPr kumimoji="0" lang="mn-MN"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17094</TotalTime>
  <Words>870</Words>
  <Application>Microsoft Office PowerPoint</Application>
  <PresentationFormat>On-screen Show (4:3)</PresentationFormat>
  <Paragraphs>155</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ХҮН АМ, НИЙГМИЙН ҮЗҮҮЛЭЛТ - Хөдөлмөр</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Batbuyan</dc:creator>
  <cp:lastModifiedBy>davaa</cp:lastModifiedBy>
  <cp:revision>1700</cp:revision>
  <cp:lastPrinted>2014-12-09T03:24:15Z</cp:lastPrinted>
  <dcterms:created xsi:type="dcterms:W3CDTF">2011-11-16T04:07:02Z</dcterms:created>
  <dcterms:modified xsi:type="dcterms:W3CDTF">2015-05-11T02:51:22Z</dcterms:modified>
</cp:coreProperties>
</file>