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9" r:id="rId2"/>
    <p:sldId id="494" r:id="rId3"/>
    <p:sldId id="483" r:id="rId4"/>
    <p:sldId id="477" r:id="rId5"/>
    <p:sldId id="495" r:id="rId6"/>
    <p:sldId id="484" r:id="rId7"/>
    <p:sldId id="493" r:id="rId8"/>
    <p:sldId id="496" r:id="rId9"/>
    <p:sldId id="434" r:id="rId10"/>
    <p:sldId id="443" r:id="rId11"/>
    <p:sldId id="500" r:id="rId12"/>
    <p:sldId id="501" r:id="rId13"/>
    <p:sldId id="439" r:id="rId14"/>
    <p:sldId id="473" r:id="rId15"/>
    <p:sldId id="497" r:id="rId16"/>
    <p:sldId id="432" r:id="rId1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FF"/>
    <a:srgbClr val="3366CC"/>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35" autoAdjust="0"/>
    <p:restoredTop sz="92443" autoAdjust="0"/>
  </p:normalViewPr>
  <p:slideViewPr>
    <p:cSldViewPr>
      <p:cViewPr>
        <p:scale>
          <a:sx n="100" d="100"/>
          <a:sy n="100" d="100"/>
        </p:scale>
        <p:origin x="-1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40"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TSERENDORJ\Users\Public\2016%20ONII%20BULLETEN\5%20sar%202016\tantsuulga_5(2016)negtge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TSERENDORJ\Users\Public\2016%20ONII%20BULLETEN\5%20sar%202016\tantsuulga_5(2016)negtgel-.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TSERENDORJ\Users\Public\2016%20ONII%20BULLETEN\5%20sar%202016\tantsuulga_5(2016)negtg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16%20on\2016%20ONII%20BULLETEN\2016.03\tantsuulga_03%20sar%20(2016).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1.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My%20Document\amarzaya\5%20sar%202016\tantsuulga_5(2016)negtgel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y%20Document\amarzaya\5%20sar%202016\tantsuulga_5(2016)negtgel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SERENDORJ\Users\Public\2016%20ONII%20BULLETEN\5%20sar%202016\tantsuulga_5(2016)negtg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SERENDORJ\Users\Public\2016%20ONII%20BULLETEN\3-sar%202016\tantsuulga_03(2016)negtg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TSERENDORJ\Users\Public\2016%20ONII%20BULLETEN\5%20sar%202016\tantsuulga_5(2016)negtg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2532366038515053E-2"/>
          <c:y val="5.7288543266456875E-2"/>
          <c:w val="0.66295452534725297"/>
          <c:h val="0.81344595857406365"/>
        </c:manualLayout>
      </c:layout>
      <c:lineChart>
        <c:grouping val="standard"/>
        <c:ser>
          <c:idx val="0"/>
          <c:order val="0"/>
          <c:tx>
            <c:strRef>
              <c:f>'[1]3'!$H$44:$I$44</c:f>
              <c:strCache>
                <c:ptCount val="1"/>
                <c:pt idx="0">
                  <c:v>Төрсөн хүүхдийн тоо  </c:v>
                </c:pt>
              </c:strCache>
            </c:strRef>
          </c:tx>
          <c:dLbls>
            <c:dLbl>
              <c:idx val="0"/>
              <c:layout>
                <c:manualLayout>
                  <c:x val="-3.9794007490636787E-2"/>
                  <c:y val="-6.7079463364293074E-2"/>
                </c:manualLayout>
              </c:layout>
              <c:showVal val="1"/>
            </c:dLbl>
            <c:dLbl>
              <c:idx val="1"/>
              <c:layout>
                <c:manualLayout>
                  <c:x val="-4.2134831460674156E-2"/>
                  <c:y val="-5.1599587203302384E-2"/>
                </c:manualLayout>
              </c:layout>
              <c:showVal val="1"/>
            </c:dLbl>
            <c:dLbl>
              <c:idx val="2"/>
              <c:layout>
                <c:manualLayout>
                  <c:x val="-4.4475655430711823E-2"/>
                  <c:y val="-5.1599587203302412E-2"/>
                </c:manualLayout>
              </c:layout>
              <c:showVal val="1"/>
            </c:dLbl>
            <c:dLbl>
              <c:idx val="3"/>
              <c:layout>
                <c:manualLayout>
                  <c:x val="-3.7453183520599613E-2"/>
                  <c:y val="-5.1599587203302384E-2"/>
                </c:manualLayout>
              </c:layout>
              <c:showVal val="1"/>
            </c:dLbl>
            <c:dLbl>
              <c:idx val="4"/>
              <c:layout>
                <c:manualLayout>
                  <c:x val="-3.0430711610486966E-2"/>
                  <c:y val="-6.1919504643962862E-2"/>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numRef>
              <c:f>'[1]3'!$J$43:$N$43</c:f>
              <c:numCache>
                <c:formatCode>General</c:formatCode>
                <c:ptCount val="5"/>
                <c:pt idx="0">
                  <c:v>2012</c:v>
                </c:pt>
                <c:pt idx="1">
                  <c:v>2013</c:v>
                </c:pt>
                <c:pt idx="2">
                  <c:v>2014</c:v>
                </c:pt>
                <c:pt idx="3">
                  <c:v>2015</c:v>
                </c:pt>
                <c:pt idx="4">
                  <c:v>2016</c:v>
                </c:pt>
              </c:numCache>
            </c:numRef>
          </c:cat>
          <c:val>
            <c:numRef>
              <c:f>'[1]3'!$J$44:$N$44</c:f>
              <c:numCache>
                <c:formatCode>General</c:formatCode>
                <c:ptCount val="5"/>
                <c:pt idx="0">
                  <c:v>479</c:v>
                </c:pt>
                <c:pt idx="1">
                  <c:v>488</c:v>
                </c:pt>
                <c:pt idx="2">
                  <c:v>492</c:v>
                </c:pt>
                <c:pt idx="3">
                  <c:v>645</c:v>
                </c:pt>
                <c:pt idx="4">
                  <c:v>612</c:v>
                </c:pt>
              </c:numCache>
            </c:numRef>
          </c:val>
        </c:ser>
        <c:ser>
          <c:idx val="1"/>
          <c:order val="1"/>
          <c:tx>
            <c:strRef>
              <c:f>'[1]3'!$H$45:$I$45</c:f>
              <c:strCache>
                <c:ptCount val="1"/>
                <c:pt idx="0">
                  <c:v>Нас барсан  хүний тоо </c:v>
                </c:pt>
              </c:strCache>
            </c:strRef>
          </c:tx>
          <c:dLbls>
            <c:dLbl>
              <c:idx val="0"/>
              <c:layout>
                <c:manualLayout>
                  <c:x val="-3.0430711610487059E-2"/>
                  <c:y val="-5.1599587203302322E-2"/>
                </c:manualLayout>
              </c:layout>
              <c:showVal val="1"/>
            </c:dLbl>
            <c:dLbl>
              <c:idx val="1"/>
              <c:layout>
                <c:manualLayout>
                  <c:x val="-2.80898876404495E-2"/>
                  <c:y val="-6.1919504643962862E-2"/>
                </c:manualLayout>
              </c:layout>
              <c:showVal val="1"/>
            </c:dLbl>
            <c:dLbl>
              <c:idx val="2"/>
              <c:layout>
                <c:manualLayout>
                  <c:x val="-3.5112359550561842E-2"/>
                  <c:y val="-6.1919504643962862E-2"/>
                </c:manualLayout>
              </c:layout>
              <c:showVal val="1"/>
            </c:dLbl>
            <c:dLbl>
              <c:idx val="3"/>
              <c:layout>
                <c:manualLayout>
                  <c:x val="-3.2771535580524799E-2"/>
                  <c:y val="-6.1919504643962862E-2"/>
                </c:manualLayout>
              </c:layout>
              <c:showVal val="1"/>
            </c:dLbl>
            <c:dLbl>
              <c:idx val="4"/>
              <c:layout>
                <c:manualLayout>
                  <c:x val="-2.80898876404495E-2"/>
                  <c:y val="-6.7079463364293088E-2"/>
                </c:manualLayout>
              </c:layout>
              <c:showVal val="1"/>
            </c:dLbl>
            <c:txPr>
              <a:bodyPr/>
              <a:lstStyle/>
              <a:p>
                <a:pPr>
                  <a:defRPr sz="1200" b="1">
                    <a:solidFill>
                      <a:srgbClr val="FF0000"/>
                    </a:solidFill>
                    <a:latin typeface="Arial" pitchFamily="34" charset="0"/>
                    <a:cs typeface="Arial" pitchFamily="34" charset="0"/>
                  </a:defRPr>
                </a:pPr>
                <a:endParaRPr lang="en-US"/>
              </a:p>
            </c:txPr>
            <c:showVal val="1"/>
          </c:dLbls>
          <c:cat>
            <c:numRef>
              <c:f>'[1]3'!$J$43:$N$43</c:f>
              <c:numCache>
                <c:formatCode>General</c:formatCode>
                <c:ptCount val="5"/>
                <c:pt idx="0">
                  <c:v>2012</c:v>
                </c:pt>
                <c:pt idx="1">
                  <c:v>2013</c:v>
                </c:pt>
                <c:pt idx="2">
                  <c:v>2014</c:v>
                </c:pt>
                <c:pt idx="3">
                  <c:v>2015</c:v>
                </c:pt>
                <c:pt idx="4">
                  <c:v>2016</c:v>
                </c:pt>
              </c:numCache>
            </c:numRef>
          </c:cat>
          <c:val>
            <c:numRef>
              <c:f>'[1]3'!$J$45:$N$45</c:f>
              <c:numCache>
                <c:formatCode>General</c:formatCode>
                <c:ptCount val="5"/>
                <c:pt idx="0">
                  <c:v>116</c:v>
                </c:pt>
                <c:pt idx="1">
                  <c:v>104</c:v>
                </c:pt>
                <c:pt idx="2">
                  <c:v>127</c:v>
                </c:pt>
                <c:pt idx="3">
                  <c:v>122</c:v>
                </c:pt>
                <c:pt idx="4">
                  <c:v>144</c:v>
                </c:pt>
              </c:numCache>
            </c:numRef>
          </c:val>
        </c:ser>
        <c:dLbls>
          <c:showVal val="1"/>
        </c:dLbls>
        <c:marker val="1"/>
        <c:axId val="101123584"/>
        <c:axId val="101125120"/>
      </c:lineChart>
      <c:catAx>
        <c:axId val="101123584"/>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101125120"/>
        <c:crosses val="autoZero"/>
        <c:auto val="1"/>
        <c:lblAlgn val="ctr"/>
        <c:lblOffset val="100"/>
      </c:catAx>
      <c:valAx>
        <c:axId val="101125120"/>
        <c:scaling>
          <c:orientation val="minMax"/>
        </c:scaling>
        <c:axPos val="l"/>
        <c:majorGridlines/>
        <c:numFmt formatCode="General" sourceLinked="1"/>
        <c:majorTickMark val="none"/>
        <c:tickLblPos val="nextTo"/>
        <c:txPr>
          <a:bodyPr/>
          <a:lstStyle/>
          <a:p>
            <a:pPr>
              <a:defRPr>
                <a:latin typeface="Arial" pitchFamily="34" charset="0"/>
                <a:cs typeface="Arial" pitchFamily="34" charset="0"/>
              </a:defRPr>
            </a:pPr>
            <a:endParaRPr lang="en-US"/>
          </a:p>
        </c:txPr>
        <c:crossAx val="101123584"/>
        <c:crosses val="autoZero"/>
        <c:crossBetween val="between"/>
      </c:valAx>
    </c:plotArea>
    <c:legend>
      <c:legendPos val="r"/>
      <c:layout>
        <c:manualLayout>
          <c:xMode val="edge"/>
          <c:yMode val="edge"/>
          <c:x val="0.76591760299625467"/>
          <c:y val="0.23548376305902941"/>
          <c:w val="0.13507011991148168"/>
          <c:h val="0.49188050023158941"/>
        </c:manualLayout>
      </c:layout>
      <c:txPr>
        <a:bodyPr/>
        <a:lstStyle/>
        <a:p>
          <a:pPr>
            <a:defRPr>
              <a:latin typeface="Arial" pitchFamily="34" charset="0"/>
              <a:cs typeface="Arial" pitchFamily="34" charset="0"/>
            </a:defRPr>
          </a:pPr>
          <a:endParaRPr lang="en-US"/>
        </a:p>
      </c:txPr>
    </c:legend>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8.4778334526366045E-2"/>
          <c:y val="3.7414347110993694E-2"/>
          <c:w val="0.91522157996146436"/>
          <c:h val="0.78911774694160808"/>
        </c:manualLayout>
      </c:layout>
      <c:bar3DChart>
        <c:barDir val="col"/>
        <c:grouping val="clustered"/>
        <c:ser>
          <c:idx val="0"/>
          <c:order val="0"/>
          <c:dLbls>
            <c:dLbl>
              <c:idx val="0"/>
              <c:layout>
                <c:manualLayout>
                  <c:x val="3.6111111111111212E-2"/>
                  <c:y val="-5.0867052023121924E-2"/>
                </c:manualLayout>
              </c:layout>
              <c:showVal val="1"/>
            </c:dLbl>
            <c:dLbl>
              <c:idx val="1"/>
              <c:layout>
                <c:manualLayout>
                  <c:x val="3.0555555555555582E-2"/>
                  <c:y val="-5.0867052023121924E-2"/>
                </c:manualLayout>
              </c:layout>
              <c:showVal val="1"/>
            </c:dLbl>
            <c:txPr>
              <a:bodyPr/>
              <a:lstStyle/>
              <a:p>
                <a:pPr>
                  <a:defRPr sz="1400" b="1">
                    <a:solidFill>
                      <a:schemeClr val="tx2"/>
                    </a:solidFill>
                    <a:latin typeface="Arial" pitchFamily="34" charset="0"/>
                    <a:cs typeface="Arial" pitchFamily="34" charset="0"/>
                  </a:defRPr>
                </a:pPr>
                <a:endParaRPr lang="en-US"/>
              </a:p>
            </c:txPr>
            <c:showVal val="1"/>
          </c:dLbls>
          <c:cat>
            <c:numRef>
              <c:f>'3'!$N$12:$O$12</c:f>
              <c:numCache>
                <c:formatCode>0.00</c:formatCode>
                <c:ptCount val="2"/>
                <c:pt idx="0">
                  <c:v>2015.05</c:v>
                </c:pt>
                <c:pt idx="1">
                  <c:v>2016.05</c:v>
                </c:pt>
              </c:numCache>
            </c:numRef>
          </c:cat>
          <c:val>
            <c:numRef>
              <c:f>'3'!$N$13:$O$13</c:f>
              <c:numCache>
                <c:formatCode>General</c:formatCode>
                <c:ptCount val="2"/>
                <c:pt idx="0">
                  <c:v>411</c:v>
                </c:pt>
                <c:pt idx="1">
                  <c:v>1294</c:v>
                </c:pt>
              </c:numCache>
            </c:numRef>
          </c:val>
        </c:ser>
        <c:dLbls>
          <c:showVal val="1"/>
        </c:dLbls>
        <c:shape val="cylinder"/>
        <c:axId val="106737664"/>
        <c:axId val="106739200"/>
        <c:axId val="0"/>
      </c:bar3DChart>
      <c:catAx>
        <c:axId val="106737664"/>
        <c:scaling>
          <c:orientation val="minMax"/>
        </c:scaling>
        <c:axPos val="b"/>
        <c:numFmt formatCode="0.00" sourceLinked="1"/>
        <c:majorTickMark val="none"/>
        <c:tickLblPos val="nextTo"/>
        <c:txPr>
          <a:bodyPr/>
          <a:lstStyle/>
          <a:p>
            <a:pPr>
              <a:defRPr sz="1400" b="1">
                <a:solidFill>
                  <a:schemeClr val="tx2"/>
                </a:solidFill>
                <a:latin typeface="Arial" pitchFamily="34" charset="0"/>
                <a:cs typeface="Arial" pitchFamily="34" charset="0"/>
              </a:defRPr>
            </a:pPr>
            <a:endParaRPr lang="en-US"/>
          </a:p>
        </c:txPr>
        <c:crossAx val="106739200"/>
        <c:crosses val="autoZero"/>
        <c:auto val="1"/>
        <c:lblAlgn val="ctr"/>
        <c:lblOffset val="100"/>
      </c:catAx>
      <c:valAx>
        <c:axId val="106739200"/>
        <c:scaling>
          <c:orientation val="minMax"/>
        </c:scaling>
        <c:delete val="1"/>
        <c:axPos val="l"/>
        <c:numFmt formatCode="General" sourceLinked="1"/>
        <c:tickLblPos val="none"/>
        <c:crossAx val="106737664"/>
        <c:crosses val="autoZero"/>
        <c:crossBetween val="between"/>
      </c:valAx>
    </c:plotArea>
    <c:plotVisOnly val="1"/>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496828521434828"/>
          <c:y val="4.8062855779391213E-2"/>
          <c:w val="0.72705325896762907"/>
          <c:h val="0.72316626287098729"/>
        </c:manualLayout>
      </c:layout>
      <c:barChart>
        <c:barDir val="col"/>
        <c:grouping val="clustered"/>
        <c:ser>
          <c:idx val="0"/>
          <c:order val="0"/>
          <c:tx>
            <c:strRef>
              <c:f>'3'!$N$79</c:f>
              <c:strCache>
                <c:ptCount val="1"/>
                <c:pt idx="0">
                  <c:v>амьд төрсөн 1000 хүүхдэд ногдох нялхсын эндэгдэл </c:v>
                </c:pt>
              </c:strCache>
            </c:strRef>
          </c:tx>
          <c:dLbls>
            <c:txPr>
              <a:bodyPr/>
              <a:lstStyle/>
              <a:p>
                <a:pPr>
                  <a:defRPr sz="1200" b="1">
                    <a:solidFill>
                      <a:schemeClr val="tx2"/>
                    </a:solidFill>
                    <a:latin typeface="Arial" pitchFamily="34" charset="0"/>
                    <a:cs typeface="Arial" pitchFamily="34" charset="0"/>
                  </a:defRPr>
                </a:pPr>
                <a:endParaRPr lang="en-US"/>
              </a:p>
            </c:txPr>
            <c:showVal val="1"/>
          </c:dLbls>
          <c:cat>
            <c:numRef>
              <c:f>'3'!$M$80:$M$81</c:f>
              <c:numCache>
                <c:formatCode>General</c:formatCode>
                <c:ptCount val="2"/>
                <c:pt idx="0">
                  <c:v>2015.05</c:v>
                </c:pt>
                <c:pt idx="1">
                  <c:v>2016.05</c:v>
                </c:pt>
              </c:numCache>
            </c:numRef>
          </c:cat>
          <c:val>
            <c:numRef>
              <c:f>'3'!$N$80:$N$81</c:f>
              <c:numCache>
                <c:formatCode>General</c:formatCode>
                <c:ptCount val="2"/>
                <c:pt idx="0">
                  <c:v>15.5</c:v>
                </c:pt>
                <c:pt idx="1">
                  <c:v>14.7</c:v>
                </c:pt>
              </c:numCache>
            </c:numRef>
          </c:val>
        </c:ser>
        <c:dLbls>
          <c:showVal val="1"/>
        </c:dLbls>
        <c:gapWidth val="75"/>
        <c:axId val="106750720"/>
        <c:axId val="106752256"/>
      </c:barChart>
      <c:catAx>
        <c:axId val="106750720"/>
        <c:scaling>
          <c:orientation val="minMax"/>
        </c:scaling>
        <c:axPos val="b"/>
        <c:numFmt formatCode="General" sourceLinked="1"/>
        <c:majorTickMark val="none"/>
        <c:tickLblPos val="nextTo"/>
        <c:txPr>
          <a:bodyPr/>
          <a:lstStyle/>
          <a:p>
            <a:pPr>
              <a:defRPr sz="1200" b="1">
                <a:solidFill>
                  <a:schemeClr val="tx2"/>
                </a:solidFill>
                <a:latin typeface="Arial" pitchFamily="34" charset="0"/>
                <a:cs typeface="Arial" pitchFamily="34" charset="0"/>
              </a:defRPr>
            </a:pPr>
            <a:endParaRPr lang="en-US"/>
          </a:p>
        </c:txPr>
        <c:crossAx val="106752256"/>
        <c:crosses val="autoZero"/>
        <c:auto val="1"/>
        <c:lblAlgn val="ctr"/>
        <c:lblOffset val="100"/>
      </c:catAx>
      <c:valAx>
        <c:axId val="106752256"/>
        <c:scaling>
          <c:orientation val="minMax"/>
        </c:scaling>
        <c:axPos val="l"/>
        <c:numFmt formatCode="General" sourceLinked="1"/>
        <c:majorTickMark val="none"/>
        <c:tickLblPos val="nextTo"/>
        <c:txPr>
          <a:bodyPr/>
          <a:lstStyle/>
          <a:p>
            <a:pPr>
              <a:defRPr sz="1050">
                <a:latin typeface="Arial" pitchFamily="34" charset="0"/>
                <a:cs typeface="Arial" pitchFamily="34" charset="0"/>
              </a:defRPr>
            </a:pPr>
            <a:endParaRPr lang="en-US"/>
          </a:p>
        </c:txPr>
        <c:crossAx val="106750720"/>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'[7]2.1-2.2'!$J$8</c:f>
              <c:strCache>
                <c:ptCount val="1"/>
                <c:pt idx="0">
                  <c:v>2015.05</c:v>
                </c:pt>
              </c:strCache>
            </c:strRef>
          </c:tx>
          <c:dLbls>
            <c:dLbl>
              <c:idx val="0"/>
              <c:layout>
                <c:manualLayout>
                  <c:x val="-3.2463768115942045E-2"/>
                  <c:y val="-8.23045267489712E-3"/>
                </c:manualLayout>
              </c:layout>
              <c:showVal val="1"/>
            </c:dLbl>
            <c:dLbl>
              <c:idx val="2"/>
              <c:layout>
                <c:manualLayout>
                  <c:x val="-3.2163735284860891E-2"/>
                  <c:y val="0"/>
                </c:manualLayout>
              </c:layout>
              <c:showVal val="1"/>
            </c:dLbl>
            <c:dLbl>
              <c:idx val="4"/>
              <c:layout>
                <c:manualLayout>
                  <c:x val="-2.9239759349873582E-2"/>
                  <c:y val="0"/>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strRef>
              <c:f>'[7]2.1-2.2'!$I$9:$I$13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'[7]2.1-2.2'!$J$9:$J$13</c:f>
              <c:numCache>
                <c:formatCode>#\ ##0.0</c:formatCode>
                <c:ptCount val="5"/>
                <c:pt idx="0">
                  <c:v>5284.2</c:v>
                </c:pt>
                <c:pt idx="1">
                  <c:v>596.4</c:v>
                </c:pt>
                <c:pt idx="2">
                  <c:v>1712.2</c:v>
                </c:pt>
                <c:pt idx="3">
                  <c:v>711.7</c:v>
                </c:pt>
                <c:pt idx="4" formatCode="##\ ##0.0">
                  <c:v>139.9</c:v>
                </c:pt>
              </c:numCache>
            </c:numRef>
          </c:val>
        </c:ser>
        <c:ser>
          <c:idx val="1"/>
          <c:order val="1"/>
          <c:tx>
            <c:strRef>
              <c:f>'[7]2.1-2.2'!$K$8</c:f>
              <c:strCache>
                <c:ptCount val="1"/>
                <c:pt idx="0">
                  <c:v>2016.05</c:v>
                </c:pt>
              </c:strCache>
            </c:strRef>
          </c:tx>
          <c:dLbls>
            <c:dLbl>
              <c:idx val="0"/>
              <c:layout>
                <c:manualLayout>
                  <c:x val="2.782608695652174E-2"/>
                  <c:y val="-1.2345679012345723E-2"/>
                </c:manualLayout>
              </c:layout>
              <c:showVal val="1"/>
            </c:dLbl>
            <c:dLbl>
              <c:idx val="1"/>
              <c:layout>
                <c:manualLayout>
                  <c:x val="3.1456915905300961E-2"/>
                  <c:y val="-2.3844115073851084E-2"/>
                </c:manualLayout>
              </c:layout>
              <c:showVal val="1"/>
            </c:dLbl>
            <c:dLbl>
              <c:idx val="2"/>
              <c:layout>
                <c:manualLayout>
                  <c:x val="2.4582099470013812E-2"/>
                  <c:y val="-4.5662100456621574E-3"/>
                </c:manualLayout>
              </c:layout>
              <c:showVal val="1"/>
            </c:dLbl>
            <c:dLbl>
              <c:idx val="3"/>
              <c:layout>
                <c:manualLayout>
                  <c:x val="3.3857486923581218E-2"/>
                  <c:y val="-3.4274619782116558E-2"/>
                </c:manualLayout>
              </c:layout>
              <c:showVal val="1"/>
            </c:dLbl>
            <c:dLbl>
              <c:idx val="4"/>
              <c:layout>
                <c:manualLayout>
                  <c:x val="1.4619879674936763E-2"/>
                  <c:y val="0"/>
                </c:manualLayout>
              </c:layout>
              <c:showVal val="1"/>
            </c:dLbl>
            <c:txPr>
              <a:bodyPr/>
              <a:lstStyle/>
              <a:p>
                <a:pPr>
                  <a:defRPr sz="1200" b="1">
                    <a:solidFill>
                      <a:srgbClr val="FF0000"/>
                    </a:solidFill>
                    <a:latin typeface="Arial" pitchFamily="34" charset="0"/>
                    <a:cs typeface="Arial" pitchFamily="34" charset="0"/>
                  </a:defRPr>
                </a:pPr>
                <a:endParaRPr lang="en-US"/>
              </a:p>
            </c:txPr>
            <c:showVal val="1"/>
          </c:dLbls>
          <c:cat>
            <c:strRef>
              <c:f>'[7]2.1-2.2'!$I$9:$I$13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'[7]2.1-2.2'!$K$9:$K$13</c:f>
              <c:numCache>
                <c:formatCode>#\ ##0.0</c:formatCode>
                <c:ptCount val="5"/>
                <c:pt idx="0">
                  <c:v>6086.7</c:v>
                </c:pt>
                <c:pt idx="1">
                  <c:v>686.8</c:v>
                </c:pt>
                <c:pt idx="2">
                  <c:v>2397.6999999999998</c:v>
                </c:pt>
                <c:pt idx="3">
                  <c:v>866.2</c:v>
                </c:pt>
                <c:pt idx="4">
                  <c:v>161.30000000000001</c:v>
                </c:pt>
              </c:numCache>
            </c:numRef>
          </c:val>
        </c:ser>
        <c:dLbls>
          <c:showVal val="1"/>
        </c:dLbls>
        <c:overlap val="-25"/>
        <c:axId val="106905984"/>
        <c:axId val="106907520"/>
      </c:barChart>
      <c:catAx>
        <c:axId val="106905984"/>
        <c:scaling>
          <c:orientation val="minMax"/>
        </c:scaling>
        <c:axPos val="b"/>
        <c:majorTickMark val="none"/>
        <c:tickLblPos val="nextTo"/>
        <c:txPr>
          <a:bodyPr/>
          <a:lstStyle/>
          <a:p>
            <a:pPr>
              <a:defRPr sz="900">
                <a:latin typeface="Arial" pitchFamily="34" charset="0"/>
                <a:cs typeface="Arial" pitchFamily="34" charset="0"/>
              </a:defRPr>
            </a:pPr>
            <a:endParaRPr lang="en-US"/>
          </a:p>
        </c:txPr>
        <c:crossAx val="106907520"/>
        <c:crosses val="autoZero"/>
        <c:auto val="1"/>
        <c:lblAlgn val="ctr"/>
        <c:lblOffset val="100"/>
      </c:catAx>
      <c:valAx>
        <c:axId val="106907520"/>
        <c:scaling>
          <c:orientation val="minMax"/>
        </c:scaling>
        <c:delete val="1"/>
        <c:axPos val="l"/>
        <c:numFmt formatCode="#\ ##0.0" sourceLinked="1"/>
        <c:tickLblPos val="none"/>
        <c:crossAx val="106905984"/>
        <c:crosses val="autoZero"/>
        <c:crossBetween val="between"/>
      </c:valAx>
    </c:plotArea>
    <c:legend>
      <c:legendPos val="t"/>
      <c:legendEntry>
        <c:idx val="0"/>
        <c:txPr>
          <a:bodyPr/>
          <a:lstStyle/>
          <a:p>
            <a:pPr>
              <a:defRPr sz="1400" b="1">
                <a:solidFill>
                  <a:schemeClr val="accent5">
                    <a:lumMod val="50000"/>
                  </a:schemeClr>
                </a:solidFill>
                <a:latin typeface="Arial" pitchFamily="34" charset="0"/>
                <a:cs typeface="Arial" pitchFamily="34" charset="0"/>
              </a:defRPr>
            </a:pPr>
            <a:endParaRPr lang="en-US"/>
          </a:p>
        </c:txPr>
      </c:legendEntry>
      <c:legendEntry>
        <c:idx val="1"/>
        <c:txPr>
          <a:bodyPr/>
          <a:lstStyle/>
          <a:p>
            <a:pPr>
              <a:defRPr sz="1400" b="1">
                <a:solidFill>
                  <a:srgbClr val="FF0000"/>
                </a:solidFill>
                <a:latin typeface="Arial" pitchFamily="34" charset="0"/>
                <a:cs typeface="Arial" pitchFamily="34" charset="0"/>
              </a:defRPr>
            </a:pPr>
            <a:endParaRPr lang="en-US"/>
          </a:p>
        </c:txPr>
      </c:legendEntry>
      <c:layout/>
      <c:txPr>
        <a:bodyPr/>
        <a:lstStyle/>
        <a:p>
          <a:pPr>
            <a:defRPr sz="1400">
              <a:latin typeface="Arial" pitchFamily="34" charset="0"/>
              <a:cs typeface="Arial" pitchFamily="34" charset="0"/>
            </a:defRPr>
          </a:pPr>
          <a:endParaRPr lang="en-US"/>
        </a:p>
      </c:txPr>
    </c:legend>
    <c:plotVisOnly val="1"/>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'[7]2.1-2.2'!$J$28</c:f>
              <c:strCache>
                <c:ptCount val="1"/>
                <c:pt idx="0">
                  <c:v>2015.05</c:v>
                </c:pt>
              </c:strCache>
            </c:strRef>
          </c:tx>
          <c:dLbls>
            <c:dLbl>
              <c:idx val="0"/>
              <c:layout>
                <c:manualLayout>
                  <c:x val="-2.4999999999999998E-2"/>
                  <c:y val="-4.6296296296297014E-3"/>
                </c:manualLayout>
              </c:layout>
              <c:showVal val="1"/>
            </c:dLbl>
            <c:dLbl>
              <c:idx val="1"/>
              <c:layout>
                <c:manualLayout>
                  <c:x val="-1.169590643274851E-2"/>
                  <c:y val="3.2679738562091617E-3"/>
                </c:manualLayout>
              </c:layout>
              <c:showVal val="1"/>
            </c:dLbl>
            <c:dLbl>
              <c:idx val="2"/>
              <c:layout>
                <c:manualLayout>
                  <c:x val="-5.8479532163742704E-3"/>
                  <c:y val="1.6339869281045763E-2"/>
                </c:manualLayout>
              </c:layout>
              <c:showVal val="1"/>
            </c:dLbl>
            <c:dLbl>
              <c:idx val="3"/>
              <c:layout>
                <c:manualLayout>
                  <c:x val="-2.0467836257309982E-2"/>
                  <c:y val="9.8039215686274508E-3"/>
                </c:manualLayout>
              </c:layout>
              <c:showVal val="1"/>
            </c:dLbl>
            <c:dLbl>
              <c:idx val="4"/>
              <c:layout>
                <c:manualLayout>
                  <c:x val="-1.1695906432748536E-2"/>
                  <c:y val="9.8039215686274508E-3"/>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strRef>
              <c:f>'[7]2.1-2.2'!$I$29:$I$33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'[7]2.1-2.2'!$J$29:$J$33</c:f>
              <c:numCache>
                <c:formatCode>#\ ##0.0</c:formatCode>
                <c:ptCount val="5"/>
                <c:pt idx="0">
                  <c:v>7569.2</c:v>
                </c:pt>
                <c:pt idx="1">
                  <c:v>515.20000000000005</c:v>
                </c:pt>
                <c:pt idx="2">
                  <c:v>948.3</c:v>
                </c:pt>
                <c:pt idx="3">
                  <c:v>358.9</c:v>
                </c:pt>
                <c:pt idx="4">
                  <c:v>112</c:v>
                </c:pt>
              </c:numCache>
            </c:numRef>
          </c:val>
        </c:ser>
        <c:ser>
          <c:idx val="1"/>
          <c:order val="1"/>
          <c:tx>
            <c:strRef>
              <c:f>'[7]2.1-2.2'!$K$28</c:f>
              <c:strCache>
                <c:ptCount val="1"/>
                <c:pt idx="0">
                  <c:v>2016.05</c:v>
                </c:pt>
              </c:strCache>
            </c:strRef>
          </c:tx>
          <c:dLbls>
            <c:dLbl>
              <c:idx val="0"/>
              <c:layout>
                <c:manualLayout>
                  <c:x val="2.4375380865326052E-2"/>
                  <c:y val="0"/>
                </c:manualLayout>
              </c:layout>
              <c:showVal val="1"/>
            </c:dLbl>
            <c:dLbl>
              <c:idx val="1"/>
              <c:layout>
                <c:manualLayout>
                  <c:x val="1.257309941520468E-2"/>
                  <c:y val="-2.5599042766713046E-2"/>
                </c:manualLayout>
              </c:layout>
              <c:showVal val="1"/>
            </c:dLbl>
            <c:dLbl>
              <c:idx val="2"/>
              <c:layout>
                <c:manualLayout>
                  <c:x val="3.0263157894736843E-2"/>
                  <c:y val="-7.0806957953785448E-3"/>
                </c:manualLayout>
              </c:layout>
              <c:showVal val="1"/>
            </c:dLbl>
            <c:dLbl>
              <c:idx val="3"/>
              <c:layout>
                <c:manualLayout>
                  <c:x val="6.8713450292397808E-3"/>
                  <c:y val="-1.3888888888888926E-2"/>
                </c:manualLayout>
              </c:layout>
              <c:showVal val="1"/>
            </c:dLbl>
            <c:dLbl>
              <c:idx val="4"/>
              <c:layout>
                <c:manualLayout>
                  <c:x val="1.3596491228070181E-2"/>
                  <c:y val="-1.8246616231794556E-2"/>
                </c:manualLayout>
              </c:layout>
              <c:showVal val="1"/>
            </c:dLbl>
            <c:txPr>
              <a:bodyPr/>
              <a:lstStyle/>
              <a:p>
                <a:pPr>
                  <a:defRPr sz="1200" b="1">
                    <a:solidFill>
                      <a:srgbClr val="FF0000"/>
                    </a:solidFill>
                    <a:latin typeface="Arial" pitchFamily="34" charset="0"/>
                    <a:cs typeface="Arial" pitchFamily="34" charset="0"/>
                  </a:defRPr>
                </a:pPr>
                <a:endParaRPr lang="en-US"/>
              </a:p>
            </c:txPr>
            <c:showVal val="1"/>
          </c:dLbls>
          <c:cat>
            <c:strRef>
              <c:f>'[7]2.1-2.2'!$I$29:$I$33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'[7]2.1-2.2'!$K$29:$K$33</c:f>
              <c:numCache>
                <c:formatCode>#\ ##0.0</c:formatCode>
                <c:ptCount val="5"/>
                <c:pt idx="0">
                  <c:v>8018.1</c:v>
                </c:pt>
                <c:pt idx="1">
                  <c:v>600.9</c:v>
                </c:pt>
                <c:pt idx="2">
                  <c:v>1095.9000000000001</c:v>
                </c:pt>
                <c:pt idx="3">
                  <c:v>296.5</c:v>
                </c:pt>
                <c:pt idx="4">
                  <c:v>200.6</c:v>
                </c:pt>
              </c:numCache>
            </c:numRef>
          </c:val>
        </c:ser>
        <c:dLbls>
          <c:showVal val="1"/>
        </c:dLbls>
        <c:overlap val="-25"/>
        <c:axId val="106941824"/>
        <c:axId val="106972288"/>
      </c:barChart>
      <c:catAx>
        <c:axId val="106941824"/>
        <c:scaling>
          <c:orientation val="minMax"/>
        </c:scaling>
        <c:axPos val="b"/>
        <c:majorTickMark val="none"/>
        <c:tickLblPos val="nextTo"/>
        <c:txPr>
          <a:bodyPr/>
          <a:lstStyle/>
          <a:p>
            <a:pPr>
              <a:defRPr sz="900">
                <a:latin typeface="Arial" pitchFamily="34" charset="0"/>
                <a:cs typeface="Arial" pitchFamily="34" charset="0"/>
              </a:defRPr>
            </a:pPr>
            <a:endParaRPr lang="en-US"/>
          </a:p>
        </c:txPr>
        <c:crossAx val="106972288"/>
        <c:crosses val="autoZero"/>
        <c:auto val="1"/>
        <c:lblAlgn val="ctr"/>
        <c:lblOffset val="100"/>
      </c:catAx>
      <c:valAx>
        <c:axId val="106972288"/>
        <c:scaling>
          <c:orientation val="minMax"/>
        </c:scaling>
        <c:delete val="1"/>
        <c:axPos val="l"/>
        <c:numFmt formatCode="#\ ##0.0" sourceLinked="1"/>
        <c:tickLblPos val="none"/>
        <c:crossAx val="106941824"/>
        <c:crosses val="autoZero"/>
        <c:crossBetween val="between"/>
      </c:valAx>
    </c:plotArea>
    <c:legend>
      <c:legendPos val="t"/>
      <c:legendEntry>
        <c:idx val="0"/>
        <c:txPr>
          <a:bodyPr/>
          <a:lstStyle/>
          <a:p>
            <a:pPr>
              <a:defRPr sz="1400" b="1">
                <a:solidFill>
                  <a:schemeClr val="tx2"/>
                </a:solidFill>
                <a:latin typeface="Arial" pitchFamily="34" charset="0"/>
                <a:cs typeface="Arial" pitchFamily="34" charset="0"/>
              </a:defRPr>
            </a:pPr>
            <a:endParaRPr lang="en-US"/>
          </a:p>
        </c:txPr>
      </c:legendEntry>
      <c:legendEntry>
        <c:idx val="1"/>
        <c:txPr>
          <a:bodyPr/>
          <a:lstStyle/>
          <a:p>
            <a:pPr>
              <a:defRPr sz="1400" b="1">
                <a:solidFill>
                  <a:srgbClr val="FF0000"/>
                </a:solidFill>
                <a:latin typeface="Arial" pitchFamily="34" charset="0"/>
                <a:cs typeface="Arial" pitchFamily="34" charset="0"/>
              </a:defRPr>
            </a:pPr>
            <a:endParaRPr lang="en-US"/>
          </a:p>
        </c:txPr>
      </c:legendEntry>
      <c:layout>
        <c:manualLayout>
          <c:xMode val="edge"/>
          <c:yMode val="edge"/>
          <c:x val="0.24326794676981178"/>
          <c:y val="2.5526475175670391E-2"/>
          <c:w val="0.3994129023345771"/>
          <c:h val="8.2007653922635357E-2"/>
        </c:manualLayout>
      </c:layout>
      <c:txPr>
        <a:bodyPr/>
        <a:lstStyle/>
        <a:p>
          <a:pPr>
            <a:defRPr sz="1400" b="0">
              <a:latin typeface="Arial" pitchFamily="34" charset="0"/>
              <a:cs typeface="Arial" pitchFamily="34" charset="0"/>
            </a:defRPr>
          </a:pPr>
          <a:endParaRPr lang="en-US"/>
        </a:p>
      </c:txPr>
    </c:legend>
    <c:plotVisOnly val="1"/>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'[2]2.3'!$J$6</c:f>
              <c:strCache>
                <c:ptCount val="1"/>
                <c:pt idx="0">
                  <c:v>2015.05</c:v>
                </c:pt>
              </c:strCache>
            </c:strRef>
          </c:tx>
          <c:dLbls>
            <c:txPr>
              <a:bodyPr/>
              <a:lstStyle/>
              <a:p>
                <a:pPr>
                  <a:defRPr sz="1200" b="1">
                    <a:solidFill>
                      <a:schemeClr val="accent1"/>
                    </a:solidFill>
                    <a:latin typeface="Arial" pitchFamily="34" charset="0"/>
                    <a:cs typeface="Arial" pitchFamily="34" charset="0"/>
                  </a:defRPr>
                </a:pPr>
                <a:endParaRPr lang="en-US"/>
              </a:p>
            </c:txPr>
            <c:showVal val="1"/>
          </c:dLbls>
          <c:cat>
            <c:strRef>
              <c:f>'[2]2.3'!$I$7:$I$9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'[2]2.3'!$J$7:$J$9</c:f>
              <c:numCache>
                <c:formatCode>General</c:formatCode>
                <c:ptCount val="3"/>
                <c:pt idx="0">
                  <c:v>1269</c:v>
                </c:pt>
                <c:pt idx="1">
                  <c:v>7101</c:v>
                </c:pt>
                <c:pt idx="2">
                  <c:v>3339</c:v>
                </c:pt>
              </c:numCache>
            </c:numRef>
          </c:val>
        </c:ser>
        <c:ser>
          <c:idx val="1"/>
          <c:order val="1"/>
          <c:tx>
            <c:strRef>
              <c:f>'[2]2.3'!$K$6</c:f>
              <c:strCache>
                <c:ptCount val="1"/>
                <c:pt idx="0">
                  <c:v>2016.05</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strRef>
              <c:f>'[2]2.3'!$I$7:$I$9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'[2]2.3'!$K$7:$K$9</c:f>
              <c:numCache>
                <c:formatCode>General</c:formatCode>
                <c:ptCount val="3"/>
                <c:pt idx="0">
                  <c:v>2150</c:v>
                </c:pt>
                <c:pt idx="1">
                  <c:v>8864</c:v>
                </c:pt>
                <c:pt idx="2">
                  <c:v>3803</c:v>
                </c:pt>
              </c:numCache>
            </c:numRef>
          </c:val>
        </c:ser>
        <c:dLbls>
          <c:showVal val="1"/>
        </c:dLbls>
        <c:overlap val="-25"/>
        <c:axId val="107158912"/>
        <c:axId val="107177088"/>
      </c:barChart>
      <c:catAx>
        <c:axId val="107158912"/>
        <c:scaling>
          <c:orientation val="minMax"/>
        </c:scaling>
        <c:axPos val="b"/>
        <c:majorTickMark val="none"/>
        <c:tickLblPos val="nextTo"/>
        <c:txPr>
          <a:bodyPr/>
          <a:lstStyle/>
          <a:p>
            <a:pPr>
              <a:defRPr sz="1000">
                <a:latin typeface="Arial" pitchFamily="34" charset="0"/>
                <a:cs typeface="Arial" pitchFamily="34" charset="0"/>
              </a:defRPr>
            </a:pPr>
            <a:endParaRPr lang="en-US"/>
          </a:p>
        </c:txPr>
        <c:crossAx val="107177088"/>
        <c:crosses val="autoZero"/>
        <c:auto val="1"/>
        <c:lblAlgn val="ctr"/>
        <c:lblOffset val="100"/>
      </c:catAx>
      <c:valAx>
        <c:axId val="107177088"/>
        <c:scaling>
          <c:orientation val="minMax"/>
        </c:scaling>
        <c:delete val="1"/>
        <c:axPos val="l"/>
        <c:numFmt formatCode="General" sourceLinked="1"/>
        <c:tickLblPos val="none"/>
        <c:crossAx val="107158912"/>
        <c:crosses val="autoZero"/>
        <c:crossBetween val="between"/>
      </c:valAx>
    </c:plotArea>
    <c:legend>
      <c:legendPos val="t"/>
      <c:legendEntry>
        <c:idx val="0"/>
        <c:txPr>
          <a:bodyPr/>
          <a:lstStyle/>
          <a:p>
            <a:pPr>
              <a:defRPr sz="1400">
                <a:solidFill>
                  <a:schemeClr val="tx2"/>
                </a:solidFill>
                <a:latin typeface="Arial" pitchFamily="34" charset="0"/>
                <a:cs typeface="Arial" pitchFamily="34" charset="0"/>
              </a:defRPr>
            </a:pPr>
            <a:endParaRPr lang="en-US"/>
          </a:p>
        </c:txPr>
      </c:legendEntry>
      <c:legendEntry>
        <c:idx val="1"/>
        <c:txPr>
          <a:bodyPr/>
          <a:lstStyle/>
          <a:p>
            <a:pPr>
              <a:defRPr sz="1400">
                <a:solidFill>
                  <a:srgbClr val="FF0000"/>
                </a:solidFill>
                <a:latin typeface="Arial" pitchFamily="34" charset="0"/>
                <a:cs typeface="Arial" pitchFamily="34" charset="0"/>
              </a:defRPr>
            </a:pPr>
            <a:endParaRPr lang="en-US"/>
          </a:p>
        </c:txPr>
      </c:legendEntry>
      <c:layout/>
      <c:txPr>
        <a:bodyPr/>
        <a:lstStyle/>
        <a:p>
          <a:pPr>
            <a:defRPr sz="1200">
              <a:latin typeface="Arial" pitchFamily="34" charset="0"/>
              <a:cs typeface="Arial" pitchFamily="34" charset="0"/>
            </a:defRPr>
          </a:pPr>
          <a:endParaRPr lang="en-US"/>
        </a:p>
      </c:txPr>
    </c:legend>
    <c:plotVisOnly val="1"/>
  </c:chart>
  <c:spPr>
    <a:ln>
      <a:no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'[2]2.3'!$J$16</c:f>
              <c:strCache>
                <c:ptCount val="1"/>
                <c:pt idx="0">
                  <c:v>2015.05</c:v>
                </c:pt>
              </c:strCache>
            </c:strRef>
          </c:tx>
          <c:dLbls>
            <c:dLbl>
              <c:idx val="0"/>
              <c:layout>
                <c:manualLayout>
                  <c:x val="-1.6666666666666701E-2"/>
                  <c:y val="4.6168051708217915E-3"/>
                </c:manualLayout>
              </c:layout>
              <c:showVal val="1"/>
            </c:dLbl>
            <c:dLbl>
              <c:idx val="1"/>
              <c:layout>
                <c:manualLayout>
                  <c:x val="-1.9444444444444445E-2"/>
                  <c:y val="4.6168051708218123E-3"/>
                </c:manualLayout>
              </c:layout>
              <c:showVal val="1"/>
            </c:dLbl>
            <c:txPr>
              <a:bodyPr/>
              <a:lstStyle/>
              <a:p>
                <a:pPr>
                  <a:defRPr b="1">
                    <a:solidFill>
                      <a:schemeClr val="accent1"/>
                    </a:solidFill>
                  </a:defRPr>
                </a:pPr>
                <a:endParaRPr lang="en-US"/>
              </a:p>
            </c:txPr>
            <c:showVal val="1"/>
          </c:dLbls>
          <c:cat>
            <c:strRef>
              <c:f>'[2]2.3'!$I$17:$I$19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'[2]2.3'!$J$17:$J$19</c:f>
              <c:numCache>
                <c:formatCode>General</c:formatCode>
                <c:ptCount val="3"/>
                <c:pt idx="0">
                  <c:v>715064.8</c:v>
                </c:pt>
                <c:pt idx="1">
                  <c:v>1175163.6000000001</c:v>
                </c:pt>
                <c:pt idx="2">
                  <c:v>276370.2</c:v>
                </c:pt>
              </c:numCache>
            </c:numRef>
          </c:val>
        </c:ser>
        <c:ser>
          <c:idx val="1"/>
          <c:order val="1"/>
          <c:tx>
            <c:strRef>
              <c:f>'[2]2.3'!$K$16</c:f>
              <c:strCache>
                <c:ptCount val="1"/>
                <c:pt idx="0">
                  <c:v>2016.05</c:v>
                </c:pt>
              </c:strCache>
            </c:strRef>
          </c:tx>
          <c:dLbls>
            <c:dLbl>
              <c:idx val="1"/>
              <c:layout>
                <c:manualLayout>
                  <c:x val="5.2777777777777792E-2"/>
                  <c:y val="4.6168051708217915E-3"/>
                </c:manualLayout>
              </c:layout>
              <c:showVal val="1"/>
            </c:dLbl>
            <c:dLbl>
              <c:idx val="2"/>
              <c:layout>
                <c:manualLayout>
                  <c:x val="3.6111111111111212E-2"/>
                  <c:y val="0"/>
                </c:manualLayout>
              </c:layout>
              <c:showVal val="1"/>
            </c:dLbl>
            <c:txPr>
              <a:bodyPr/>
              <a:lstStyle/>
              <a:p>
                <a:pPr>
                  <a:defRPr sz="1100" b="1">
                    <a:solidFill>
                      <a:srgbClr val="FF0000"/>
                    </a:solidFill>
                  </a:defRPr>
                </a:pPr>
                <a:endParaRPr lang="en-US"/>
              </a:p>
            </c:txPr>
            <c:showVal val="1"/>
          </c:dLbls>
          <c:cat>
            <c:strRef>
              <c:f>'[2]2.3'!$I$17:$I$19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'[2]2.3'!$K$17:$K$19</c:f>
              <c:numCache>
                <c:formatCode>General</c:formatCode>
                <c:ptCount val="3"/>
                <c:pt idx="0">
                  <c:v>1030978.7</c:v>
                </c:pt>
                <c:pt idx="1">
                  <c:v>1252617.3</c:v>
                </c:pt>
                <c:pt idx="2">
                  <c:v>315849.69999999995</c:v>
                </c:pt>
              </c:numCache>
            </c:numRef>
          </c:val>
        </c:ser>
        <c:dLbls>
          <c:showVal val="1"/>
        </c:dLbls>
        <c:overlap val="-25"/>
        <c:axId val="107027072"/>
        <c:axId val="107032960"/>
      </c:barChart>
      <c:catAx>
        <c:axId val="107027072"/>
        <c:scaling>
          <c:orientation val="minMax"/>
        </c:scaling>
        <c:axPos val="b"/>
        <c:majorTickMark val="none"/>
        <c:tickLblPos val="nextTo"/>
        <c:txPr>
          <a:bodyPr/>
          <a:lstStyle/>
          <a:p>
            <a:pPr>
              <a:defRPr sz="1000"/>
            </a:pPr>
            <a:endParaRPr lang="en-US"/>
          </a:p>
        </c:txPr>
        <c:crossAx val="107032960"/>
        <c:crosses val="autoZero"/>
        <c:auto val="1"/>
        <c:lblAlgn val="ctr"/>
        <c:lblOffset val="100"/>
      </c:catAx>
      <c:valAx>
        <c:axId val="107032960"/>
        <c:scaling>
          <c:orientation val="minMax"/>
        </c:scaling>
        <c:delete val="1"/>
        <c:axPos val="l"/>
        <c:numFmt formatCode="General" sourceLinked="1"/>
        <c:tickLblPos val="none"/>
        <c:crossAx val="107027072"/>
        <c:crosses val="autoZero"/>
        <c:crossBetween val="between"/>
      </c:valAx>
    </c:plotArea>
    <c:legend>
      <c:legendPos val="t"/>
      <c:legendEntry>
        <c:idx val="1"/>
        <c:txPr>
          <a:bodyPr/>
          <a:lstStyle/>
          <a:p>
            <a:pPr>
              <a:defRPr sz="1200" b="1">
                <a:solidFill>
                  <a:srgbClr val="FF0000"/>
                </a:solidFill>
              </a:defRPr>
            </a:pPr>
            <a:endParaRPr lang="en-US"/>
          </a:p>
        </c:txPr>
      </c:legendEntry>
      <c:legendEntry>
        <c:idx val="0"/>
        <c:txPr>
          <a:bodyPr/>
          <a:lstStyle/>
          <a:p>
            <a:pPr>
              <a:defRPr sz="1200" b="1">
                <a:solidFill>
                  <a:schemeClr val="tx2"/>
                </a:solidFill>
              </a:defRPr>
            </a:pPr>
            <a:endParaRPr lang="en-US"/>
          </a:p>
        </c:txPr>
      </c:legendEntry>
      <c:layout/>
      <c:txPr>
        <a:bodyPr/>
        <a:lstStyle/>
        <a:p>
          <a:pPr>
            <a:defRPr sz="1200"/>
          </a:pPr>
          <a:endParaRPr lang="en-US"/>
        </a:p>
      </c:txPr>
    </c:legend>
    <c:plotVisOnly val="1"/>
  </c:chart>
  <c:spPr>
    <a:ln>
      <a:noFill/>
    </a:ln>
  </c:spPr>
  <c:txPr>
    <a:bodyPr/>
    <a:lstStyle/>
    <a:p>
      <a:pPr>
        <a:defRPr sz="1100">
          <a:latin typeface="Arial" pitchFamily="34" charset="0"/>
          <a:cs typeface="Arial" pitchFamily="34"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view3D>
      <c:rAngAx val="1"/>
    </c:view3D>
    <c:plotArea>
      <c:layout/>
      <c:bar3DChart>
        <c:barDir val="col"/>
        <c:grouping val="clustered"/>
        <c:ser>
          <c:idx val="0"/>
          <c:order val="0"/>
          <c:dLbls>
            <c:dLbl>
              <c:idx val="0"/>
              <c:layout>
                <c:manualLayout>
                  <c:x val="1.6666666666666691E-2"/>
                  <c:y val="-8.3333333333333343E-2"/>
                </c:manualLayout>
              </c:layout>
              <c:showVal val="1"/>
            </c:dLbl>
            <c:dLbl>
              <c:idx val="1"/>
              <c:layout>
                <c:manualLayout>
                  <c:x val="0"/>
                  <c:y val="-6.9444444444444434E-2"/>
                </c:manualLayout>
              </c:layout>
              <c:showVal val="1"/>
            </c:dLbl>
            <c:txPr>
              <a:bodyPr/>
              <a:lstStyle/>
              <a:p>
                <a:pPr>
                  <a:defRPr sz="1200" b="1">
                    <a:solidFill>
                      <a:srgbClr val="002060"/>
                    </a:solidFill>
                  </a:defRPr>
                </a:pPr>
                <a:endParaRPr lang="en-US"/>
              </a:p>
            </c:txPr>
            <c:showVal val="1"/>
          </c:dLbls>
          <c:cat>
            <c:numRef>
              <c:f>'[tantsuulga_5(2016)negtgel-.xlsx]5.1'!$P$31:$Q$31</c:f>
              <c:numCache>
                <c:formatCode>0.00</c:formatCode>
                <c:ptCount val="2"/>
                <c:pt idx="0">
                  <c:v>2015.05</c:v>
                </c:pt>
                <c:pt idx="1">
                  <c:v>2016.05</c:v>
                </c:pt>
              </c:numCache>
            </c:numRef>
          </c:cat>
          <c:val>
            <c:numRef>
              <c:f>'[tantsuulga_5(2016)negtgel-.xlsx]5.1'!$P$32:$Q$32</c:f>
              <c:numCache>
                <c:formatCode>General</c:formatCode>
                <c:ptCount val="2"/>
                <c:pt idx="0">
                  <c:v>243</c:v>
                </c:pt>
                <c:pt idx="1">
                  <c:v>272</c:v>
                </c:pt>
              </c:numCache>
            </c:numRef>
          </c:val>
        </c:ser>
        <c:dLbls>
          <c:showVal val="1"/>
        </c:dLbls>
        <c:shape val="cylinder"/>
        <c:axId val="107554688"/>
        <c:axId val="107556224"/>
        <c:axId val="0"/>
      </c:bar3DChart>
      <c:catAx>
        <c:axId val="107554688"/>
        <c:scaling>
          <c:orientation val="minMax"/>
        </c:scaling>
        <c:axPos val="b"/>
        <c:numFmt formatCode="0.00" sourceLinked="1"/>
        <c:majorTickMark val="none"/>
        <c:tickLblPos val="nextTo"/>
        <c:txPr>
          <a:bodyPr/>
          <a:lstStyle/>
          <a:p>
            <a:pPr>
              <a:defRPr sz="1200"/>
            </a:pPr>
            <a:endParaRPr lang="en-US"/>
          </a:p>
        </c:txPr>
        <c:crossAx val="107556224"/>
        <c:crosses val="autoZero"/>
        <c:auto val="1"/>
        <c:lblAlgn val="ctr"/>
        <c:lblOffset val="100"/>
      </c:catAx>
      <c:valAx>
        <c:axId val="107556224"/>
        <c:scaling>
          <c:orientation val="minMax"/>
        </c:scaling>
        <c:delete val="1"/>
        <c:axPos val="l"/>
        <c:numFmt formatCode="General" sourceLinked="1"/>
        <c:tickLblPos val="none"/>
        <c:crossAx val="107554688"/>
        <c:crosses val="autoZero"/>
        <c:crossBetween val="between"/>
      </c:valAx>
    </c:plotArea>
    <c:plotVisOnly val="1"/>
  </c:chart>
  <c:spPr>
    <a:ln>
      <a:noFill/>
    </a:ln>
  </c:sp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1897010434671325"/>
          <c:y val="5.3240740740740741E-2"/>
          <c:w val="0.3902439024390244"/>
          <c:h val="0.8333333333333337"/>
        </c:manualLayout>
      </c:layout>
      <c:pieChart>
        <c:varyColors val="1"/>
        <c:ser>
          <c:idx val="0"/>
          <c:order val="0"/>
          <c:explosion val="2"/>
          <c:dLbls>
            <c:dLbl>
              <c:idx val="0"/>
              <c:layout>
                <c:manualLayout>
                  <c:x val="8.4054712673111001E-2"/>
                  <c:y val="6.4814814814814922E-2"/>
                </c:manualLayout>
              </c:layout>
              <c:showCatName val="1"/>
              <c:showPercent val="1"/>
            </c:dLbl>
            <c:dLbl>
              <c:idx val="1"/>
              <c:layout>
                <c:manualLayout>
                  <c:x val="1.6979365384205046E-2"/>
                  <c:y val="1.9250145815106461E-2"/>
                </c:manualLayout>
              </c:layout>
              <c:showCatName val="1"/>
              <c:showPercent val="1"/>
            </c:dLbl>
            <c:dLbl>
              <c:idx val="2"/>
              <c:layout>
                <c:manualLayout>
                  <c:x val="-0.31927598672807433"/>
                  <c:y val="-0.19854136288519519"/>
                </c:manualLayout>
              </c:layout>
              <c:showCatName val="1"/>
              <c:showPercent val="1"/>
            </c:dLbl>
            <c:dLbl>
              <c:idx val="3"/>
              <c:layout>
                <c:manualLayout>
                  <c:x val="-4.7721229968205194E-2"/>
                  <c:y val="-0.13647528433945771"/>
                </c:manualLayout>
              </c:layout>
              <c:showCatName val="1"/>
              <c:showPercent val="1"/>
            </c:dLbl>
            <c:showCatName val="1"/>
            <c:showPercent val="1"/>
            <c:showLeaderLines val="1"/>
          </c:dLbls>
          <c:cat>
            <c:strRef>
              <c:f>'5.1'!$M$47:$M$50</c:f>
              <c:strCache>
                <c:ptCount val="4"/>
                <c:pt idx="0">
                  <c:v>06.00 -14.00</c:v>
                </c:pt>
                <c:pt idx="1">
                  <c:v>14.00 -19.00</c:v>
                </c:pt>
                <c:pt idx="2">
                  <c:v>19.00 - 22.00</c:v>
                </c:pt>
                <c:pt idx="3">
                  <c:v>22.00 - 06.00</c:v>
                </c:pt>
              </c:strCache>
            </c:strRef>
          </c:cat>
          <c:val>
            <c:numRef>
              <c:f>'5.1'!$N$47:$N$50</c:f>
              <c:numCache>
                <c:formatCode>0.0</c:formatCode>
                <c:ptCount val="4"/>
                <c:pt idx="0">
                  <c:v>18.382352941176453</c:v>
                </c:pt>
                <c:pt idx="1">
                  <c:v>25.367647058823529</c:v>
                </c:pt>
                <c:pt idx="2">
                  <c:v>16.54411764705883</c:v>
                </c:pt>
                <c:pt idx="3">
                  <c:v>39.705882352941181</c:v>
                </c:pt>
              </c:numCache>
            </c:numRef>
          </c:val>
        </c:ser>
        <c:dLbls>
          <c:showCatName val="1"/>
          <c:showPercent val="1"/>
        </c:dLbls>
        <c:firstSliceAng val="0"/>
      </c:pieChart>
    </c:plotArea>
    <c:plotVisOnly val="1"/>
  </c:chart>
  <c:spPr>
    <a:ln>
      <a:no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0.17545755760121823"/>
          <c:y val="0.20275628046494204"/>
          <c:w val="0.80538279653818856"/>
          <c:h val="0.6195163104611926"/>
        </c:manualLayout>
      </c:layout>
      <c:bar3DChart>
        <c:barDir val="col"/>
        <c:grouping val="clustered"/>
        <c:ser>
          <c:idx val="0"/>
          <c:order val="0"/>
          <c:tx>
            <c:strRef>
              <c:f>'5.1'!$P$13</c:f>
              <c:strCache>
                <c:ptCount val="1"/>
                <c:pt idx="0">
                  <c:v>гэмтэж бэртсэн хүний тоо</c:v>
                </c:pt>
              </c:strCache>
            </c:strRef>
          </c:tx>
          <c:dLbls>
            <c:dLbl>
              <c:idx val="0"/>
              <c:layout>
                <c:manualLayout>
                  <c:x val="2.7141645462256218E-2"/>
                  <c:y val="-2.3088023088023119E-2"/>
                </c:manualLayout>
              </c:layout>
              <c:showVal val="1"/>
            </c:dLbl>
            <c:dLbl>
              <c:idx val="1"/>
              <c:layout>
                <c:manualLayout>
                  <c:x val="2.0356234096692107E-2"/>
                  <c:y val="-3.4632034632034618E-2"/>
                </c:manualLayout>
              </c:layout>
              <c:showVal val="1"/>
            </c:dLbl>
            <c:txPr>
              <a:bodyPr/>
              <a:lstStyle/>
              <a:p>
                <a:pPr>
                  <a:defRPr sz="1200" b="1">
                    <a:solidFill>
                      <a:srgbClr val="002060"/>
                    </a:solidFill>
                  </a:defRPr>
                </a:pPr>
                <a:endParaRPr lang="en-US"/>
              </a:p>
            </c:txPr>
            <c:showVal val="1"/>
          </c:dLbls>
          <c:cat>
            <c:numRef>
              <c:f>'5.1'!$Q$12:$R$12</c:f>
              <c:numCache>
                <c:formatCode>0.00</c:formatCode>
                <c:ptCount val="2"/>
                <c:pt idx="0">
                  <c:v>2015.05</c:v>
                </c:pt>
                <c:pt idx="1">
                  <c:v>2016.05</c:v>
                </c:pt>
              </c:numCache>
            </c:numRef>
          </c:cat>
          <c:val>
            <c:numRef>
              <c:f>'5.1'!$Q$13:$R$13</c:f>
              <c:numCache>
                <c:formatCode>General</c:formatCode>
                <c:ptCount val="2"/>
                <c:pt idx="0">
                  <c:v>98</c:v>
                </c:pt>
                <c:pt idx="1">
                  <c:v>104</c:v>
                </c:pt>
              </c:numCache>
            </c:numRef>
          </c:val>
        </c:ser>
        <c:ser>
          <c:idx val="1"/>
          <c:order val="1"/>
          <c:tx>
            <c:strRef>
              <c:f>'5.1'!$P$14</c:f>
              <c:strCache>
                <c:ptCount val="1"/>
                <c:pt idx="0">
                  <c:v>нас барсан хүний тоо</c:v>
                </c:pt>
              </c:strCache>
            </c:strRef>
          </c:tx>
          <c:dLbls>
            <c:dLbl>
              <c:idx val="0"/>
              <c:layout>
                <c:manualLayout>
                  <c:x val="2.0356234096692107E-2"/>
                  <c:y val="-4.6176046176046176E-2"/>
                </c:manualLayout>
              </c:layout>
              <c:showVal val="1"/>
            </c:dLbl>
            <c:dLbl>
              <c:idx val="1"/>
              <c:layout>
                <c:manualLayout>
                  <c:x val="3.7319762510602254E-2"/>
                  <c:y val="-3.4632034632034632E-2"/>
                </c:manualLayout>
              </c:layout>
              <c:showVal val="1"/>
            </c:dLbl>
            <c:txPr>
              <a:bodyPr/>
              <a:lstStyle/>
              <a:p>
                <a:pPr>
                  <a:defRPr sz="1200" b="1">
                    <a:solidFill>
                      <a:srgbClr val="002060"/>
                    </a:solidFill>
                  </a:defRPr>
                </a:pPr>
                <a:endParaRPr lang="en-US"/>
              </a:p>
            </c:txPr>
            <c:showVal val="1"/>
          </c:dLbls>
          <c:cat>
            <c:numRef>
              <c:f>'5.1'!$Q$12:$R$12</c:f>
              <c:numCache>
                <c:formatCode>0.00</c:formatCode>
                <c:ptCount val="2"/>
                <c:pt idx="0">
                  <c:v>2015.05</c:v>
                </c:pt>
                <c:pt idx="1">
                  <c:v>2016.05</c:v>
                </c:pt>
              </c:numCache>
            </c:numRef>
          </c:cat>
          <c:val>
            <c:numRef>
              <c:f>'5.1'!$Q$14:$R$14</c:f>
              <c:numCache>
                <c:formatCode>General</c:formatCode>
                <c:ptCount val="2"/>
                <c:pt idx="0">
                  <c:v>17</c:v>
                </c:pt>
                <c:pt idx="1">
                  <c:v>8</c:v>
                </c:pt>
              </c:numCache>
            </c:numRef>
          </c:val>
        </c:ser>
        <c:dLbls>
          <c:showVal val="1"/>
        </c:dLbls>
        <c:gapWidth val="75"/>
        <c:shape val="box"/>
        <c:axId val="107640704"/>
        <c:axId val="107642240"/>
        <c:axId val="0"/>
      </c:bar3DChart>
      <c:catAx>
        <c:axId val="107640704"/>
        <c:scaling>
          <c:orientation val="minMax"/>
        </c:scaling>
        <c:axPos val="b"/>
        <c:numFmt formatCode="0.00" sourceLinked="1"/>
        <c:majorTickMark val="none"/>
        <c:tickLblPos val="nextTo"/>
        <c:txPr>
          <a:bodyPr/>
          <a:lstStyle/>
          <a:p>
            <a:pPr>
              <a:defRPr sz="1200"/>
            </a:pPr>
            <a:endParaRPr lang="en-US"/>
          </a:p>
        </c:txPr>
        <c:crossAx val="107642240"/>
        <c:crosses val="autoZero"/>
        <c:auto val="1"/>
        <c:lblAlgn val="ctr"/>
        <c:lblOffset val="100"/>
      </c:catAx>
      <c:valAx>
        <c:axId val="107642240"/>
        <c:scaling>
          <c:orientation val="minMax"/>
        </c:scaling>
        <c:axPos val="l"/>
        <c:numFmt formatCode="General" sourceLinked="1"/>
        <c:majorTickMark val="none"/>
        <c:tickLblPos val="nextTo"/>
        <c:crossAx val="107640704"/>
        <c:crosses val="autoZero"/>
        <c:crossBetween val="between"/>
      </c:valAx>
    </c:plotArea>
    <c:legend>
      <c:legendPos val="b"/>
      <c:layout>
        <c:manualLayout>
          <c:xMode val="edge"/>
          <c:yMode val="edge"/>
          <c:x val="5.5015647082576287E-2"/>
          <c:y val="5.8823529411764705E-2"/>
          <c:w val="0.55696143751261862"/>
          <c:h val="0.1721957255343082"/>
        </c:manualLayout>
      </c:layout>
      <c:txPr>
        <a:bodyPr/>
        <a:lstStyle/>
        <a:p>
          <a:pPr>
            <a:defRPr sz="1200"/>
          </a:pPr>
          <a:endParaRPr lang="en-US"/>
        </a:p>
      </c:txPr>
    </c:legend>
    <c:plotVisOnly val="1"/>
  </c:chart>
  <c:spPr>
    <a:ln>
      <a:noFill/>
    </a:ln>
  </c:sp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'5.1'!$O$40</c:f>
              <c:strCache>
                <c:ptCount val="1"/>
                <c:pt idx="0">
                  <c:v>учирсан хохирол </c:v>
                </c:pt>
              </c:strCache>
            </c:strRef>
          </c:tx>
          <c:dLbls>
            <c:txPr>
              <a:bodyPr/>
              <a:lstStyle/>
              <a:p>
                <a:pPr>
                  <a:defRPr sz="1200" b="1">
                    <a:solidFill>
                      <a:srgbClr val="002060"/>
                    </a:solidFill>
                  </a:defRPr>
                </a:pPr>
                <a:endParaRPr lang="en-US"/>
              </a:p>
            </c:txPr>
            <c:showVal val="1"/>
          </c:dLbls>
          <c:cat>
            <c:numRef>
              <c:f>'5.1'!$P$39:$Q$39</c:f>
              <c:numCache>
                <c:formatCode>0.00</c:formatCode>
                <c:ptCount val="2"/>
                <c:pt idx="0">
                  <c:v>2015.05</c:v>
                </c:pt>
                <c:pt idx="1">
                  <c:v>2016.05</c:v>
                </c:pt>
              </c:numCache>
            </c:numRef>
          </c:cat>
          <c:val>
            <c:numRef>
              <c:f>'5.1'!$P$40:$Q$40</c:f>
              <c:numCache>
                <c:formatCode>General</c:formatCode>
                <c:ptCount val="2"/>
                <c:pt idx="0">
                  <c:v>334.2</c:v>
                </c:pt>
                <c:pt idx="1">
                  <c:v>1317.1</c:v>
                </c:pt>
              </c:numCache>
            </c:numRef>
          </c:val>
        </c:ser>
        <c:ser>
          <c:idx val="1"/>
          <c:order val="1"/>
          <c:tx>
            <c:strRef>
              <c:f>'5.1'!$O$41</c:f>
              <c:strCache>
                <c:ptCount val="1"/>
                <c:pt idx="0">
                  <c:v>нөхөн төлөгдсөн </c:v>
                </c:pt>
              </c:strCache>
            </c:strRef>
          </c:tx>
          <c:dLbls>
            <c:txPr>
              <a:bodyPr/>
              <a:lstStyle/>
              <a:p>
                <a:pPr>
                  <a:defRPr sz="1200" b="1">
                    <a:solidFill>
                      <a:srgbClr val="002060"/>
                    </a:solidFill>
                  </a:defRPr>
                </a:pPr>
                <a:endParaRPr lang="en-US"/>
              </a:p>
            </c:txPr>
            <c:showVal val="1"/>
          </c:dLbls>
          <c:cat>
            <c:numRef>
              <c:f>'5.1'!$P$39:$Q$39</c:f>
              <c:numCache>
                <c:formatCode>0.00</c:formatCode>
                <c:ptCount val="2"/>
                <c:pt idx="0">
                  <c:v>2015.05</c:v>
                </c:pt>
                <c:pt idx="1">
                  <c:v>2016.05</c:v>
                </c:pt>
              </c:numCache>
            </c:numRef>
          </c:cat>
          <c:val>
            <c:numRef>
              <c:f>'5.1'!$P$41:$Q$41</c:f>
              <c:numCache>
                <c:formatCode>General</c:formatCode>
                <c:ptCount val="2"/>
                <c:pt idx="0" formatCode="0.0">
                  <c:v>272.10000000000002</c:v>
                </c:pt>
                <c:pt idx="1">
                  <c:v>1112.5999999999999</c:v>
                </c:pt>
              </c:numCache>
            </c:numRef>
          </c:val>
        </c:ser>
        <c:dLbls>
          <c:showVal val="1"/>
        </c:dLbls>
        <c:overlap val="-25"/>
        <c:axId val="107766144"/>
        <c:axId val="107767680"/>
      </c:barChart>
      <c:catAx>
        <c:axId val="107766144"/>
        <c:scaling>
          <c:orientation val="minMax"/>
        </c:scaling>
        <c:axPos val="b"/>
        <c:numFmt formatCode="0.00" sourceLinked="1"/>
        <c:majorTickMark val="none"/>
        <c:tickLblPos val="nextTo"/>
        <c:txPr>
          <a:bodyPr/>
          <a:lstStyle/>
          <a:p>
            <a:pPr>
              <a:defRPr sz="1200"/>
            </a:pPr>
            <a:endParaRPr lang="en-US"/>
          </a:p>
        </c:txPr>
        <c:crossAx val="107767680"/>
        <c:crosses val="autoZero"/>
        <c:auto val="1"/>
        <c:lblAlgn val="ctr"/>
        <c:lblOffset val="100"/>
      </c:catAx>
      <c:valAx>
        <c:axId val="107767680"/>
        <c:scaling>
          <c:orientation val="minMax"/>
        </c:scaling>
        <c:delete val="1"/>
        <c:axPos val="l"/>
        <c:numFmt formatCode="General" sourceLinked="1"/>
        <c:tickLblPos val="none"/>
        <c:crossAx val="107766144"/>
        <c:crosses val="autoZero"/>
        <c:crossBetween val="between"/>
      </c:valAx>
    </c:plotArea>
    <c:legend>
      <c:legendPos val="t"/>
      <c:layout>
        <c:manualLayout>
          <c:xMode val="edge"/>
          <c:yMode val="edge"/>
          <c:x val="5.8568697189613786E-2"/>
          <c:y val="0.22179534849810453"/>
          <c:w val="0.36512152293020156"/>
          <c:h val="0.15823673082531381"/>
        </c:manualLayout>
      </c:layout>
      <c:txPr>
        <a:bodyPr/>
        <a:lstStyle/>
        <a:p>
          <a:pPr>
            <a:defRPr sz="1200"/>
          </a:pPr>
          <a:endParaRPr lang="en-US"/>
        </a:p>
      </c:txPr>
    </c:legend>
    <c:plotVisOnly val="1"/>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7556586248636727"/>
          <c:y val="0.21527777777777779"/>
          <c:w val="0.40065681444991791"/>
          <c:h val="0.56481481481481965"/>
        </c:manualLayout>
      </c:layout>
      <c:pieChart>
        <c:varyColors val="1"/>
        <c:dLbls>
          <c:showVal val="1"/>
          <c:showCatName val="1"/>
        </c:dLbls>
        <c:firstSliceAng val="0"/>
      </c:pieChart>
      <c:spPr>
        <a:noFill/>
        <a:ln w="25400">
          <a:noFill/>
        </a:ln>
      </c:spPr>
    </c:plotArea>
    <c:plotVisOnly val="1"/>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1111153581530465E-2"/>
          <c:y val="0.18622990485564317"/>
          <c:w val="0.98888888888888893"/>
          <c:h val="0.55305098226358562"/>
        </c:manualLayout>
      </c:layout>
      <c:lineChart>
        <c:grouping val="standard"/>
        <c:ser>
          <c:idx val="0"/>
          <c:order val="0"/>
          <c:tx>
            <c:strRef>
              <c:f>Sheet1!$A$2</c:f>
              <c:strCache>
                <c:ptCount val="1"/>
                <c:pt idx="0">
                  <c:v>Category 1</c:v>
                </c:pt>
              </c:strCache>
            </c:strRef>
          </c:tx>
          <c:spPr>
            <a:ln w="38100">
              <a:solidFill>
                <a:srgbClr val="2CA46B"/>
              </a:solidFill>
              <a:tailEnd type="stealth"/>
            </a:ln>
          </c:spPr>
          <c:marker>
            <c:symbol val="none"/>
          </c:marker>
          <c:dLbls>
            <c:dLbl>
              <c:idx val="6"/>
              <c:layout>
                <c:manualLayout>
                  <c:x val="4.8543689320388423E-3"/>
                  <c:y val="6.25E-2"/>
                </c:manualLayout>
              </c:layout>
              <c:dLblPos val="t"/>
              <c:showVal val="1"/>
            </c:dLbl>
            <c:txPr>
              <a:bodyPr/>
              <a:lstStyle/>
              <a:p>
                <a:pPr>
                  <a:defRPr b="1">
                    <a:solidFill>
                      <a:schemeClr val="accent6">
                        <a:lumMod val="75000"/>
                      </a:schemeClr>
                    </a:solidFill>
                  </a:defRPr>
                </a:pPr>
                <a:endParaRPr lang="en-US"/>
              </a:p>
            </c:txPr>
            <c:dLblPos val="t"/>
            <c:showVal val="1"/>
          </c:dLbls>
          <c:cat>
            <c:strRef>
              <c:f>Sheet1!$B$1:$H$1</c:f>
              <c:strCache>
                <c:ptCount val="7"/>
                <c:pt idx="0">
                  <c:v>2010.05</c:v>
                </c:pt>
                <c:pt idx="1">
                  <c:v>2011.05</c:v>
                </c:pt>
                <c:pt idx="2">
                  <c:v>2012.05</c:v>
                </c:pt>
                <c:pt idx="3">
                  <c:v>2013.05</c:v>
                </c:pt>
                <c:pt idx="4">
                  <c:v>2014.05</c:v>
                </c:pt>
                <c:pt idx="5">
                  <c:v>2015.05</c:v>
                </c:pt>
                <c:pt idx="6">
                  <c:v>2016.05</c:v>
                </c:pt>
              </c:strCache>
            </c:strRef>
          </c:cat>
          <c:val>
            <c:numRef>
              <c:f>Sheet1!$B$2:$H$2</c:f>
              <c:numCache>
                <c:formatCode>General</c:formatCode>
                <c:ptCount val="7"/>
                <c:pt idx="0">
                  <c:v>37777</c:v>
                </c:pt>
                <c:pt idx="1">
                  <c:v>1421</c:v>
                </c:pt>
                <c:pt idx="2">
                  <c:v>7309</c:v>
                </c:pt>
                <c:pt idx="3">
                  <c:v>1410</c:v>
                </c:pt>
                <c:pt idx="4">
                  <c:v>1703</c:v>
                </c:pt>
                <c:pt idx="5">
                  <c:v>4675</c:v>
                </c:pt>
                <c:pt idx="6">
                  <c:v>84760</c:v>
                </c:pt>
              </c:numCache>
            </c:numRef>
          </c:val>
          <c:smooth val="1"/>
        </c:ser>
        <c:dLbls>
          <c:showVal val="1"/>
        </c:dLbls>
        <c:marker val="1"/>
        <c:axId val="110971904"/>
        <c:axId val="111125248"/>
      </c:lineChart>
      <c:catAx>
        <c:axId val="110971904"/>
        <c:scaling>
          <c:orientation val="minMax"/>
        </c:scaling>
        <c:axPos val="b"/>
        <c:tickLblPos val="nextTo"/>
        <c:txPr>
          <a:bodyPr/>
          <a:lstStyle/>
          <a:p>
            <a:pPr>
              <a:defRPr sz="1600" b="0">
                <a:solidFill>
                  <a:schemeClr val="tx2">
                    <a:lumMod val="75000"/>
                  </a:schemeClr>
                </a:solidFill>
                <a:effectLst>
                  <a:outerShdw blurRad="50800" dist="38100" dir="2700000" algn="tl" rotWithShape="0">
                    <a:prstClr val="black">
                      <a:alpha val="40000"/>
                    </a:prstClr>
                  </a:outerShdw>
                </a:effectLst>
              </a:defRPr>
            </a:pPr>
            <a:endParaRPr lang="en-US"/>
          </a:p>
        </c:txPr>
        <c:crossAx val="111125248"/>
        <c:crosses val="autoZero"/>
        <c:auto val="1"/>
        <c:lblAlgn val="ctr"/>
        <c:lblOffset val="100"/>
      </c:catAx>
      <c:valAx>
        <c:axId val="111125248"/>
        <c:scaling>
          <c:orientation val="minMax"/>
        </c:scaling>
        <c:delete val="1"/>
        <c:axPos val="l"/>
        <c:numFmt formatCode="General" sourceLinked="1"/>
        <c:tickLblPos val="none"/>
        <c:crossAx val="110971904"/>
        <c:crosses val="autoZero"/>
        <c:crossBetween val="between"/>
      </c:valAx>
    </c:plotArea>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'D:\My Document\amarzaya\5 sar 2016\[tantsuulga_5(2016)negtgel1.xlsx]10.1-10.3'!$K$10</c:f>
              <c:strCache>
                <c:ptCount val="1"/>
                <c:pt idx="0">
                  <c:v>2015.05</c:v>
                </c:pt>
              </c:strCache>
            </c:strRef>
          </c:tx>
          <c:dLbls>
            <c:dLbl>
              <c:idx val="0"/>
              <c:layout>
                <c:manualLayout>
                  <c:x val="1.2870012870012866E-2"/>
                  <c:y val="-5.0955414012739023E-2"/>
                </c:manualLayout>
              </c:layout>
              <c:showVal val="1"/>
            </c:dLbl>
            <c:dLbl>
              <c:idx val="1"/>
              <c:layout>
                <c:manualLayout>
                  <c:x val="4.3758043758043812E-2"/>
                  <c:y val="-8.4925690021231764E-2"/>
                </c:manualLayout>
              </c:layout>
              <c:showVal val="1"/>
            </c:dLbl>
            <c:txPr>
              <a:bodyPr/>
              <a:lstStyle/>
              <a:p>
                <a:pPr>
                  <a:defRPr sz="1050" b="1">
                    <a:solidFill>
                      <a:schemeClr val="tx2">
                        <a:lumMod val="60000"/>
                        <a:lumOff val="40000"/>
                      </a:schemeClr>
                    </a:solidFill>
                    <a:latin typeface="Arial" pitchFamily="34" charset="0"/>
                    <a:cs typeface="Arial" pitchFamily="34" charset="0"/>
                  </a:defRPr>
                </a:pPr>
                <a:endParaRPr lang="en-US"/>
              </a:p>
            </c:txPr>
            <c:showVal val="1"/>
          </c:dLbls>
          <c:cat>
            <c:strRef>
              <c:f>'D:\My Document\amarzaya\5 sar 2016\[tantsuulga_5(2016)negtgel1.xlsx]10.1-10.3'!$L$9:$M$9</c:f>
              <c:strCache>
                <c:ptCount val="2"/>
                <c:pt idx="0">
                  <c:v>Нийт бүтээгдэхүүн </c:v>
                </c:pt>
                <c:pt idx="1">
                  <c:v>Нийт борлуулалт</c:v>
                </c:pt>
              </c:strCache>
            </c:strRef>
          </c:cat>
          <c:val>
            <c:numRef>
              <c:f>'D:\My Document\amarzaya\5 sar 2016\[tantsuulga_5(2016)negtgel1.xlsx]10.1-10.3'!$L$10:$M$10</c:f>
              <c:numCache>
                <c:formatCode>General</c:formatCode>
                <c:ptCount val="2"/>
                <c:pt idx="0">
                  <c:v>5334.9</c:v>
                </c:pt>
                <c:pt idx="1">
                  <c:v>4820.4000000000005</c:v>
                </c:pt>
              </c:numCache>
            </c:numRef>
          </c:val>
        </c:ser>
        <c:ser>
          <c:idx val="1"/>
          <c:order val="1"/>
          <c:tx>
            <c:strRef>
              <c:f>'D:\My Document\amarzaya\5 sar 2016\[tantsuulga_5(2016)negtgel1.xlsx]10.1-10.3'!$K$11</c:f>
              <c:strCache>
                <c:ptCount val="1"/>
                <c:pt idx="0">
                  <c:v>2016.05</c:v>
                </c:pt>
              </c:strCache>
            </c:strRef>
          </c:tx>
          <c:dLbls>
            <c:dLbl>
              <c:idx val="0"/>
              <c:layout>
                <c:manualLayout>
                  <c:x val="4.8906048906048903E-2"/>
                  <c:y val="-5.0955414012739023E-2"/>
                </c:manualLayout>
              </c:layout>
              <c:showVal val="1"/>
            </c:dLbl>
            <c:dLbl>
              <c:idx val="1"/>
              <c:layout>
                <c:manualLayout>
                  <c:x val="4.6332046332046538E-2"/>
                  <c:y val="-6.7940552016985137E-2"/>
                </c:manualLayout>
              </c:layout>
              <c:showVal val="1"/>
            </c:dLbl>
            <c:txPr>
              <a:bodyPr/>
              <a:lstStyle/>
              <a:p>
                <a:pPr>
                  <a:defRPr sz="1100" b="1">
                    <a:solidFill>
                      <a:srgbClr val="FF0000"/>
                    </a:solidFill>
                    <a:latin typeface="Arial" pitchFamily="34" charset="0"/>
                    <a:cs typeface="Arial" pitchFamily="34" charset="0"/>
                  </a:defRPr>
                </a:pPr>
                <a:endParaRPr lang="en-US"/>
              </a:p>
            </c:txPr>
            <c:showVal val="1"/>
          </c:dLbls>
          <c:cat>
            <c:strRef>
              <c:f>'D:\My Document\amarzaya\5 sar 2016\[tantsuulga_5(2016)negtgel1.xlsx]10.1-10.3'!$L$9:$M$9</c:f>
              <c:strCache>
                <c:ptCount val="2"/>
                <c:pt idx="0">
                  <c:v>Нийт бүтээгдэхүүн </c:v>
                </c:pt>
                <c:pt idx="1">
                  <c:v>Нийт борлуулалт</c:v>
                </c:pt>
              </c:strCache>
            </c:strRef>
          </c:cat>
          <c:val>
            <c:numRef>
              <c:f>'D:\My Document\amarzaya\5 sar 2016\[tantsuulga_5(2016)negtgel1.xlsx]10.1-10.3'!$L$11:$M$11</c:f>
              <c:numCache>
                <c:formatCode>General</c:formatCode>
                <c:ptCount val="2"/>
                <c:pt idx="0">
                  <c:v>7462.9</c:v>
                </c:pt>
                <c:pt idx="1">
                  <c:v>4890.1000000000004</c:v>
                </c:pt>
              </c:numCache>
            </c:numRef>
          </c:val>
        </c:ser>
        <c:dLbls>
          <c:showVal val="1"/>
        </c:dLbls>
        <c:gapWidth val="75"/>
        <c:shape val="box"/>
        <c:axId val="107954176"/>
        <c:axId val="107955712"/>
        <c:axId val="0"/>
      </c:bar3DChart>
      <c:catAx>
        <c:axId val="107954176"/>
        <c:scaling>
          <c:orientation val="minMax"/>
        </c:scaling>
        <c:axPos val="b"/>
        <c:majorTickMark val="none"/>
        <c:tickLblPos val="nextTo"/>
        <c:txPr>
          <a:bodyPr/>
          <a:lstStyle/>
          <a:p>
            <a:pPr>
              <a:defRPr sz="1100" b="1">
                <a:latin typeface="Arial" pitchFamily="34" charset="0"/>
                <a:cs typeface="Arial" pitchFamily="34" charset="0"/>
              </a:defRPr>
            </a:pPr>
            <a:endParaRPr lang="en-US"/>
          </a:p>
        </c:txPr>
        <c:crossAx val="107955712"/>
        <c:crosses val="autoZero"/>
        <c:auto val="1"/>
        <c:lblAlgn val="ctr"/>
        <c:lblOffset val="100"/>
      </c:catAx>
      <c:valAx>
        <c:axId val="107955712"/>
        <c:scaling>
          <c:orientation val="minMax"/>
        </c:scaling>
        <c:axPos val="l"/>
        <c:numFmt formatCode="General" sourceLinked="1"/>
        <c:majorTickMark val="none"/>
        <c:tickLblPos val="nextTo"/>
        <c:crossAx val="107954176"/>
        <c:crosses val="autoZero"/>
        <c:crossBetween val="between"/>
      </c:valAx>
    </c:plotArea>
    <c:legend>
      <c:legendPos val="b"/>
      <c:legendEntry>
        <c:idx val="0"/>
        <c:txPr>
          <a:bodyPr/>
          <a:lstStyle/>
          <a:p>
            <a:pPr>
              <a:defRPr sz="1100" b="1">
                <a:solidFill>
                  <a:schemeClr val="tx2">
                    <a:lumMod val="60000"/>
                    <a:lumOff val="40000"/>
                  </a:schemeClr>
                </a:solidFill>
                <a:latin typeface="Arial" pitchFamily="34" charset="0"/>
                <a:cs typeface="Arial" pitchFamily="34" charset="0"/>
              </a:defRPr>
            </a:pPr>
            <a:endParaRPr lang="en-US"/>
          </a:p>
        </c:txPr>
      </c:legendEntry>
      <c:legendEntry>
        <c:idx val="1"/>
        <c:txPr>
          <a:bodyPr/>
          <a:lstStyle/>
          <a:p>
            <a:pPr>
              <a:defRPr sz="1100" b="1">
                <a:solidFill>
                  <a:srgbClr val="FF0000"/>
                </a:solidFill>
                <a:latin typeface="Arial" pitchFamily="34" charset="0"/>
                <a:cs typeface="Arial" pitchFamily="34" charset="0"/>
              </a:defRPr>
            </a:pPr>
            <a:endParaRPr lang="en-US"/>
          </a:p>
        </c:txPr>
      </c:legendEntry>
      <c:layout/>
    </c:legend>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2754692220076264"/>
          <c:y val="3.4591194968553458E-2"/>
          <c:w val="0.72472515228049439"/>
          <c:h val="0.80831129599366069"/>
        </c:manualLayout>
      </c:layout>
      <c:barChart>
        <c:barDir val="bar"/>
        <c:grouping val="clustered"/>
        <c:ser>
          <c:idx val="0"/>
          <c:order val="0"/>
          <c:tx>
            <c:strRef>
              <c:f>'10.1-10.3'!$M$60</c:f>
              <c:strCache>
                <c:ptCount val="1"/>
                <c:pt idx="0">
                  <c:v>2015.05</c:v>
                </c:pt>
              </c:strCache>
            </c:strRef>
          </c:tx>
          <c:dLbls>
            <c:txPr>
              <a:bodyPr/>
              <a:lstStyle/>
              <a:p>
                <a:pPr>
                  <a:defRPr b="1">
                    <a:solidFill>
                      <a:schemeClr val="tx2">
                        <a:lumMod val="60000"/>
                        <a:lumOff val="40000"/>
                      </a:schemeClr>
                    </a:solidFill>
                  </a:defRPr>
                </a:pPr>
                <a:endParaRPr lang="en-US"/>
              </a:p>
            </c:txPr>
            <c:showVal val="1"/>
          </c:dLbls>
          <c:cat>
            <c:strRef>
              <c:f>'10.1-10.3'!$L$61:$L$64</c:f>
              <c:strCache>
                <c:ptCount val="4"/>
                <c:pt idx="0">
                  <c:v>УҮГ</c:v>
                </c:pt>
                <c:pt idx="1">
                  <c:v>Компани</c:v>
                </c:pt>
                <c:pt idx="2">
                  <c:v>Өрхийн аж ахуй</c:v>
                </c:pt>
                <c:pt idx="3">
                  <c:v>Хоршоо</c:v>
                </c:pt>
              </c:strCache>
            </c:strRef>
          </c:cat>
          <c:val>
            <c:numRef>
              <c:f>'10.1-10.3'!$M$61:$M$64</c:f>
              <c:numCache>
                <c:formatCode>General</c:formatCode>
                <c:ptCount val="4"/>
                <c:pt idx="0">
                  <c:v>85.9</c:v>
                </c:pt>
                <c:pt idx="1">
                  <c:v>6.9</c:v>
                </c:pt>
                <c:pt idx="2">
                  <c:v>6.6</c:v>
                </c:pt>
                <c:pt idx="3">
                  <c:v>0.60000000000000064</c:v>
                </c:pt>
              </c:numCache>
            </c:numRef>
          </c:val>
        </c:ser>
        <c:ser>
          <c:idx val="1"/>
          <c:order val="1"/>
          <c:tx>
            <c:strRef>
              <c:f>'10.1-10.3'!$N$60</c:f>
              <c:strCache>
                <c:ptCount val="1"/>
                <c:pt idx="0">
                  <c:v>2016.05</c:v>
                </c:pt>
              </c:strCache>
            </c:strRef>
          </c:tx>
          <c:dLbls>
            <c:txPr>
              <a:bodyPr/>
              <a:lstStyle/>
              <a:p>
                <a:pPr>
                  <a:defRPr b="1">
                    <a:solidFill>
                      <a:srgbClr val="FF0000"/>
                    </a:solidFill>
                  </a:defRPr>
                </a:pPr>
                <a:endParaRPr lang="en-US"/>
              </a:p>
            </c:txPr>
            <c:showVal val="1"/>
          </c:dLbls>
          <c:cat>
            <c:strRef>
              <c:f>'10.1-10.3'!$L$61:$L$64</c:f>
              <c:strCache>
                <c:ptCount val="4"/>
                <c:pt idx="0">
                  <c:v>УҮГ</c:v>
                </c:pt>
                <c:pt idx="1">
                  <c:v>Компани</c:v>
                </c:pt>
                <c:pt idx="2">
                  <c:v>Өрхийн аж ахуй</c:v>
                </c:pt>
                <c:pt idx="3">
                  <c:v>Хоршоо</c:v>
                </c:pt>
              </c:strCache>
            </c:strRef>
          </c:cat>
          <c:val>
            <c:numRef>
              <c:f>'10.1-10.3'!$N$61:$N$64</c:f>
              <c:numCache>
                <c:formatCode>General</c:formatCode>
                <c:ptCount val="4"/>
                <c:pt idx="0">
                  <c:v>82.4</c:v>
                </c:pt>
                <c:pt idx="1">
                  <c:v>8.8000000000000007</c:v>
                </c:pt>
                <c:pt idx="2">
                  <c:v>7.6</c:v>
                </c:pt>
                <c:pt idx="3">
                  <c:v>1.2</c:v>
                </c:pt>
              </c:numCache>
            </c:numRef>
          </c:val>
        </c:ser>
        <c:dLbls>
          <c:showVal val="1"/>
        </c:dLbls>
        <c:gapWidth val="75"/>
        <c:axId val="108061440"/>
        <c:axId val="108062976"/>
      </c:barChart>
      <c:catAx>
        <c:axId val="108061440"/>
        <c:scaling>
          <c:orientation val="minMax"/>
        </c:scaling>
        <c:axPos val="l"/>
        <c:majorTickMark val="none"/>
        <c:tickLblPos val="nextTo"/>
        <c:crossAx val="108062976"/>
        <c:crosses val="autoZero"/>
        <c:auto val="1"/>
        <c:lblAlgn val="ctr"/>
        <c:lblOffset val="100"/>
      </c:catAx>
      <c:valAx>
        <c:axId val="108062976"/>
        <c:scaling>
          <c:orientation val="minMax"/>
        </c:scaling>
        <c:axPos val="b"/>
        <c:numFmt formatCode="General" sourceLinked="1"/>
        <c:majorTickMark val="none"/>
        <c:tickLblPos val="nextTo"/>
        <c:crossAx val="108061440"/>
        <c:crosses val="autoZero"/>
        <c:crossBetween val="between"/>
      </c:valAx>
    </c:plotArea>
    <c:legend>
      <c:legendPos val="b"/>
      <c:legendEntry>
        <c:idx val="1"/>
        <c:txPr>
          <a:bodyPr/>
          <a:lstStyle/>
          <a:p>
            <a:pPr>
              <a:defRPr b="1">
                <a:solidFill>
                  <a:schemeClr val="tx2">
                    <a:lumMod val="60000"/>
                    <a:lumOff val="40000"/>
                  </a:schemeClr>
                </a:solidFill>
              </a:defRPr>
            </a:pPr>
            <a:endParaRPr lang="en-US"/>
          </a:p>
        </c:txPr>
      </c:legendEntry>
      <c:legendEntry>
        <c:idx val="0"/>
        <c:txPr>
          <a:bodyPr/>
          <a:lstStyle/>
          <a:p>
            <a:pPr>
              <a:defRPr b="1">
                <a:solidFill>
                  <a:srgbClr val="FF0000"/>
                </a:solidFill>
              </a:defRPr>
            </a:pPr>
            <a:endParaRPr lang="en-US"/>
          </a:p>
        </c:txPr>
      </c:legendEntry>
      <c:layout/>
    </c:legend>
    <c:plotVisOnly val="1"/>
  </c:chart>
  <c:txPr>
    <a:bodyPr/>
    <a:lstStyle/>
    <a:p>
      <a:pPr>
        <a:defRPr sz="1100">
          <a:latin typeface="Arial" pitchFamily="34" charset="0"/>
          <a:cs typeface="Arial" pitchFamily="34" charset="0"/>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166641429436731"/>
          <c:y val="3.4591194968553458E-2"/>
          <c:w val="0.73968781546537621"/>
          <c:h val="0.80831129599366058"/>
        </c:manualLayout>
      </c:layout>
      <c:barChart>
        <c:barDir val="bar"/>
        <c:grouping val="clustered"/>
        <c:ser>
          <c:idx val="0"/>
          <c:order val="0"/>
          <c:tx>
            <c:strRef>
              <c:f>'10.1-10.3'!$M$37</c:f>
              <c:strCache>
                <c:ptCount val="1"/>
                <c:pt idx="0">
                  <c:v>2015.05</c:v>
                </c:pt>
              </c:strCache>
            </c:strRef>
          </c:tx>
          <c:dLbls>
            <c:txPr>
              <a:bodyPr/>
              <a:lstStyle/>
              <a:p>
                <a:pPr>
                  <a:defRPr b="1">
                    <a:solidFill>
                      <a:schemeClr val="tx2">
                        <a:lumMod val="60000"/>
                        <a:lumOff val="40000"/>
                      </a:schemeClr>
                    </a:solidFill>
                  </a:defRPr>
                </a:pPr>
                <a:endParaRPr lang="en-US"/>
              </a:p>
            </c:txPr>
            <c:showVal val="1"/>
          </c:dLbls>
          <c:cat>
            <c:strRef>
              <c:f>'10.1-10.3'!$L$38:$L$41</c:f>
              <c:strCache>
                <c:ptCount val="4"/>
                <c:pt idx="0">
                  <c:v>УҮГ</c:v>
                </c:pt>
                <c:pt idx="1">
                  <c:v>Компани</c:v>
                </c:pt>
                <c:pt idx="2">
                  <c:v>Өрхийн аж ахуй</c:v>
                </c:pt>
                <c:pt idx="3">
                  <c:v>Хоршоо</c:v>
                </c:pt>
              </c:strCache>
            </c:strRef>
          </c:cat>
          <c:val>
            <c:numRef>
              <c:f>'10.1-10.3'!$M$38:$M$41</c:f>
              <c:numCache>
                <c:formatCode>General</c:formatCode>
                <c:ptCount val="4"/>
                <c:pt idx="0">
                  <c:v>90.2</c:v>
                </c:pt>
                <c:pt idx="1">
                  <c:v>4.9000000000000004</c:v>
                </c:pt>
                <c:pt idx="2">
                  <c:v>4.4000000000000004</c:v>
                </c:pt>
                <c:pt idx="3">
                  <c:v>0.5</c:v>
                </c:pt>
              </c:numCache>
            </c:numRef>
          </c:val>
        </c:ser>
        <c:ser>
          <c:idx val="1"/>
          <c:order val="1"/>
          <c:tx>
            <c:strRef>
              <c:f>'10.1-10.3'!$N$37</c:f>
              <c:strCache>
                <c:ptCount val="1"/>
                <c:pt idx="0">
                  <c:v>2016.05</c:v>
                </c:pt>
              </c:strCache>
            </c:strRef>
          </c:tx>
          <c:dLbls>
            <c:txPr>
              <a:bodyPr/>
              <a:lstStyle/>
              <a:p>
                <a:pPr>
                  <a:defRPr b="1">
                    <a:solidFill>
                      <a:srgbClr val="FF0000"/>
                    </a:solidFill>
                  </a:defRPr>
                </a:pPr>
                <a:endParaRPr lang="en-US"/>
              </a:p>
            </c:txPr>
            <c:showVal val="1"/>
          </c:dLbls>
          <c:cat>
            <c:strRef>
              <c:f>'10.1-10.3'!$L$38:$L$41</c:f>
              <c:strCache>
                <c:ptCount val="4"/>
                <c:pt idx="0">
                  <c:v>УҮГ</c:v>
                </c:pt>
                <c:pt idx="1">
                  <c:v>Компани</c:v>
                </c:pt>
                <c:pt idx="2">
                  <c:v>Өрхийн аж ахуй</c:v>
                </c:pt>
                <c:pt idx="3">
                  <c:v>Хоршоо</c:v>
                </c:pt>
              </c:strCache>
            </c:strRef>
          </c:cat>
          <c:val>
            <c:numRef>
              <c:f>'10.1-10.3'!$N$38:$N$41</c:f>
              <c:numCache>
                <c:formatCode>General</c:formatCode>
                <c:ptCount val="4"/>
                <c:pt idx="0">
                  <c:v>79.5</c:v>
                </c:pt>
                <c:pt idx="1">
                  <c:v>16.100000000000001</c:v>
                </c:pt>
                <c:pt idx="2">
                  <c:v>3.8</c:v>
                </c:pt>
                <c:pt idx="3">
                  <c:v>0.60000000000000064</c:v>
                </c:pt>
              </c:numCache>
            </c:numRef>
          </c:val>
        </c:ser>
        <c:dLbls>
          <c:showVal val="1"/>
        </c:dLbls>
        <c:gapWidth val="75"/>
        <c:axId val="107511808"/>
        <c:axId val="107513344"/>
      </c:barChart>
      <c:catAx>
        <c:axId val="107511808"/>
        <c:scaling>
          <c:orientation val="minMax"/>
        </c:scaling>
        <c:axPos val="l"/>
        <c:majorTickMark val="none"/>
        <c:tickLblPos val="nextTo"/>
        <c:crossAx val="107513344"/>
        <c:crosses val="autoZero"/>
        <c:auto val="1"/>
        <c:lblAlgn val="ctr"/>
        <c:lblOffset val="100"/>
      </c:catAx>
      <c:valAx>
        <c:axId val="107513344"/>
        <c:scaling>
          <c:orientation val="minMax"/>
        </c:scaling>
        <c:axPos val="b"/>
        <c:numFmt formatCode="General" sourceLinked="1"/>
        <c:majorTickMark val="none"/>
        <c:tickLblPos val="nextTo"/>
        <c:crossAx val="107511808"/>
        <c:crosses val="autoZero"/>
        <c:crossBetween val="between"/>
      </c:valAx>
    </c:plotArea>
    <c:legend>
      <c:legendPos val="b"/>
      <c:legendEntry>
        <c:idx val="0"/>
        <c:txPr>
          <a:bodyPr/>
          <a:lstStyle/>
          <a:p>
            <a:pPr>
              <a:defRPr b="1">
                <a:solidFill>
                  <a:srgbClr val="FF0000"/>
                </a:solidFill>
              </a:defRPr>
            </a:pPr>
            <a:endParaRPr lang="en-US"/>
          </a:p>
        </c:txPr>
      </c:legendEntry>
      <c:legendEntry>
        <c:idx val="1"/>
        <c:txPr>
          <a:bodyPr/>
          <a:lstStyle/>
          <a:p>
            <a:pPr>
              <a:defRPr b="1">
                <a:solidFill>
                  <a:schemeClr val="tx2">
                    <a:lumMod val="60000"/>
                    <a:lumOff val="40000"/>
                  </a:schemeClr>
                </a:solidFill>
              </a:defRPr>
            </a:pPr>
            <a:endParaRPr lang="en-US"/>
          </a:p>
        </c:txPr>
      </c:legendEntry>
      <c:layout/>
    </c:legend>
    <c:plotVisOnly val="1"/>
  </c:chart>
  <c:txPr>
    <a:bodyPr/>
    <a:lstStyle/>
    <a:p>
      <a:pPr>
        <a:defRPr sz="1100">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'[7]1'!$L$38</c:f>
              <c:strCache>
                <c:ptCount val="1"/>
                <c:pt idx="0">
                  <c:v>Эрэгтэй </c:v>
                </c:pt>
              </c:strCache>
            </c:strRef>
          </c:tx>
          <c:dLbls>
            <c:txPr>
              <a:bodyPr/>
              <a:lstStyle/>
              <a:p>
                <a:pPr>
                  <a:defRPr sz="1200">
                    <a:solidFill>
                      <a:schemeClr val="tx2"/>
                    </a:solidFill>
                    <a:latin typeface="Arial" pitchFamily="34" charset="0"/>
                    <a:cs typeface="Arial" pitchFamily="34" charset="0"/>
                  </a:defRPr>
                </a:pPr>
                <a:endParaRPr lang="en-US"/>
              </a:p>
            </c:txPr>
            <c:showVal val="1"/>
          </c:dLbls>
          <c:cat>
            <c:numRef>
              <c:f>'[7]1'!$M$37:$P$37</c:f>
              <c:numCache>
                <c:formatCode>0.00</c:formatCode>
                <c:ptCount val="4"/>
                <c:pt idx="0">
                  <c:v>2013.05</c:v>
                </c:pt>
                <c:pt idx="1">
                  <c:v>2014.05</c:v>
                </c:pt>
                <c:pt idx="2">
                  <c:v>2015.05</c:v>
                </c:pt>
                <c:pt idx="3">
                  <c:v>2016.05</c:v>
                </c:pt>
              </c:numCache>
            </c:numRef>
          </c:cat>
          <c:val>
            <c:numRef>
              <c:f>'[7]1'!$M$38:$P$38</c:f>
              <c:numCache>
                <c:formatCode>#\ ##0</c:formatCode>
                <c:ptCount val="4"/>
                <c:pt idx="0">
                  <c:v>593</c:v>
                </c:pt>
                <c:pt idx="1">
                  <c:v>405</c:v>
                </c:pt>
                <c:pt idx="2">
                  <c:v>621</c:v>
                </c:pt>
                <c:pt idx="3">
                  <c:v>501</c:v>
                </c:pt>
              </c:numCache>
            </c:numRef>
          </c:val>
        </c:ser>
        <c:ser>
          <c:idx val="1"/>
          <c:order val="1"/>
          <c:tx>
            <c:strRef>
              <c:f>'[7]1'!$L$39</c:f>
              <c:strCache>
                <c:ptCount val="1"/>
                <c:pt idx="0">
                  <c:v>Эмэгтэй</c:v>
                </c:pt>
              </c:strCache>
            </c:strRef>
          </c:tx>
          <c:dLbls>
            <c:txPr>
              <a:bodyPr/>
              <a:lstStyle/>
              <a:p>
                <a:pPr>
                  <a:defRPr sz="1200">
                    <a:solidFill>
                      <a:srgbClr val="FF0000"/>
                    </a:solidFill>
                    <a:latin typeface="Arial" pitchFamily="34" charset="0"/>
                    <a:cs typeface="Arial" pitchFamily="34" charset="0"/>
                  </a:defRPr>
                </a:pPr>
                <a:endParaRPr lang="en-US"/>
              </a:p>
            </c:txPr>
            <c:showVal val="1"/>
          </c:dLbls>
          <c:cat>
            <c:numRef>
              <c:f>'[7]1'!$M$37:$P$37</c:f>
              <c:numCache>
                <c:formatCode>0.00</c:formatCode>
                <c:ptCount val="4"/>
                <c:pt idx="0">
                  <c:v>2013.05</c:v>
                </c:pt>
                <c:pt idx="1">
                  <c:v>2014.05</c:v>
                </c:pt>
                <c:pt idx="2">
                  <c:v>2015.05</c:v>
                </c:pt>
                <c:pt idx="3">
                  <c:v>2016.05</c:v>
                </c:pt>
              </c:numCache>
            </c:numRef>
          </c:cat>
          <c:val>
            <c:numRef>
              <c:f>'[7]1'!$M$39:$P$39</c:f>
              <c:numCache>
                <c:formatCode>#\ ##0</c:formatCode>
                <c:ptCount val="4"/>
                <c:pt idx="0">
                  <c:v>520</c:v>
                </c:pt>
                <c:pt idx="1">
                  <c:v>673</c:v>
                </c:pt>
                <c:pt idx="2">
                  <c:v>812</c:v>
                </c:pt>
                <c:pt idx="3">
                  <c:v>557</c:v>
                </c:pt>
              </c:numCache>
            </c:numRef>
          </c:val>
        </c:ser>
        <c:dLbls>
          <c:showVal val="1"/>
        </c:dLbls>
        <c:overlap val="-25"/>
        <c:axId val="101266944"/>
        <c:axId val="101268480"/>
      </c:barChart>
      <c:catAx>
        <c:axId val="101266944"/>
        <c:scaling>
          <c:orientation val="minMax"/>
        </c:scaling>
        <c:axPos val="b"/>
        <c:numFmt formatCode="0.00" sourceLinked="1"/>
        <c:majorTickMark val="none"/>
        <c:tickLblPos val="nextTo"/>
        <c:txPr>
          <a:bodyPr/>
          <a:lstStyle/>
          <a:p>
            <a:pPr>
              <a:defRPr sz="1100">
                <a:latin typeface="Arial" pitchFamily="34" charset="0"/>
                <a:cs typeface="Arial" pitchFamily="34" charset="0"/>
              </a:defRPr>
            </a:pPr>
            <a:endParaRPr lang="en-US"/>
          </a:p>
        </c:txPr>
        <c:crossAx val="101268480"/>
        <c:crosses val="autoZero"/>
        <c:auto val="1"/>
        <c:lblAlgn val="ctr"/>
        <c:lblOffset val="100"/>
      </c:catAx>
      <c:valAx>
        <c:axId val="101268480"/>
        <c:scaling>
          <c:orientation val="minMax"/>
        </c:scaling>
        <c:delete val="1"/>
        <c:axPos val="l"/>
        <c:numFmt formatCode="#\ ##0" sourceLinked="1"/>
        <c:tickLblPos val="none"/>
        <c:crossAx val="101266944"/>
        <c:crosses val="autoZero"/>
        <c:crossBetween val="between"/>
      </c:valAx>
    </c:plotArea>
    <c:legend>
      <c:legendPos val="t"/>
      <c:legendEntry>
        <c:idx val="0"/>
        <c:txPr>
          <a:bodyPr/>
          <a:lstStyle/>
          <a:p>
            <a:pPr>
              <a:defRPr sz="1100">
                <a:solidFill>
                  <a:schemeClr val="tx2"/>
                </a:solidFill>
                <a:latin typeface="Arial" pitchFamily="34" charset="0"/>
                <a:cs typeface="Arial" pitchFamily="34" charset="0"/>
              </a:defRPr>
            </a:pPr>
            <a:endParaRPr lang="en-US"/>
          </a:p>
        </c:txPr>
      </c:legendEntry>
      <c:legendEntry>
        <c:idx val="1"/>
        <c:txPr>
          <a:bodyPr/>
          <a:lstStyle/>
          <a:p>
            <a:pPr>
              <a:defRPr sz="1100">
                <a:solidFill>
                  <a:srgbClr val="FF0000"/>
                </a:solidFill>
                <a:latin typeface="Arial" pitchFamily="34" charset="0"/>
                <a:cs typeface="Arial" pitchFamily="34" charset="0"/>
              </a:defRPr>
            </a:pPr>
            <a:endParaRPr lang="en-US"/>
          </a:p>
        </c:txPr>
      </c:legendEntry>
      <c:layout/>
      <c:txPr>
        <a:bodyPr/>
        <a:lstStyle/>
        <a:p>
          <a:pPr>
            <a:defRPr sz="1100">
              <a:latin typeface="Arial" pitchFamily="34" charset="0"/>
              <a:cs typeface="Arial" pitchFamily="34" charset="0"/>
            </a:defRPr>
          </a:pPr>
          <a:endParaRPr lang="en-US"/>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39367042487298"/>
          <c:y val="0.11396859290893721"/>
          <c:w val="0.83178720590517463"/>
          <c:h val="0.83306530539614754"/>
        </c:manualLayout>
      </c:layout>
      <c:barChart>
        <c:barDir val="bar"/>
        <c:grouping val="clustered"/>
        <c:ser>
          <c:idx val="0"/>
          <c:order val="0"/>
          <c:tx>
            <c:strRef>
              <c:f>'[7]1.1'!$M$19</c:f>
              <c:strCache>
                <c:ptCount val="1"/>
                <c:pt idx="0">
                  <c:v>Эрэгтэй </c:v>
                </c:pt>
              </c:strCache>
            </c:strRef>
          </c:tx>
          <c:dLbls>
            <c:txPr>
              <a:bodyPr/>
              <a:lstStyle/>
              <a:p>
                <a:pPr>
                  <a:defRPr sz="1200" b="1">
                    <a:solidFill>
                      <a:schemeClr val="tx2"/>
                    </a:solidFill>
                    <a:latin typeface="Arial" pitchFamily="34" charset="0"/>
                    <a:cs typeface="Arial" pitchFamily="34" charset="0"/>
                  </a:defRPr>
                </a:pPr>
                <a:endParaRPr lang="en-US"/>
              </a:p>
            </c:txPr>
            <c:showVal val="1"/>
          </c:dLbls>
          <c:cat>
            <c:strRef>
              <c:f>'[7]1.1'!$L$20:$L$24</c:f>
              <c:strCache>
                <c:ptCount val="5"/>
                <c:pt idx="0">
                  <c:v>15-24</c:v>
                </c:pt>
                <c:pt idx="1">
                  <c:v>25-34</c:v>
                </c:pt>
                <c:pt idx="2">
                  <c:v>35-44</c:v>
                </c:pt>
                <c:pt idx="3">
                  <c:v>45-54</c:v>
                </c:pt>
                <c:pt idx="4">
                  <c:v>55+</c:v>
                </c:pt>
              </c:strCache>
            </c:strRef>
          </c:cat>
          <c:val>
            <c:numRef>
              <c:f>'[7]1.1'!$M$20:$M$24</c:f>
              <c:numCache>
                <c:formatCode>General</c:formatCode>
                <c:ptCount val="5"/>
                <c:pt idx="0">
                  <c:v>19</c:v>
                </c:pt>
                <c:pt idx="1">
                  <c:v>23</c:v>
                </c:pt>
                <c:pt idx="2">
                  <c:v>9</c:v>
                </c:pt>
                <c:pt idx="3">
                  <c:v>8</c:v>
                </c:pt>
                <c:pt idx="4">
                  <c:v>1</c:v>
                </c:pt>
              </c:numCache>
            </c:numRef>
          </c:val>
        </c:ser>
        <c:ser>
          <c:idx val="1"/>
          <c:order val="1"/>
          <c:tx>
            <c:strRef>
              <c:f>'[7]1.1'!$N$19</c:f>
              <c:strCache>
                <c:ptCount val="1"/>
                <c:pt idx="0">
                  <c:v>Эмэгтэй </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strRef>
              <c:f>'[7]1.1'!$L$20:$L$24</c:f>
              <c:strCache>
                <c:ptCount val="5"/>
                <c:pt idx="0">
                  <c:v>15-24</c:v>
                </c:pt>
                <c:pt idx="1">
                  <c:v>25-34</c:v>
                </c:pt>
                <c:pt idx="2">
                  <c:v>35-44</c:v>
                </c:pt>
                <c:pt idx="3">
                  <c:v>45-54</c:v>
                </c:pt>
                <c:pt idx="4">
                  <c:v>55+</c:v>
                </c:pt>
              </c:strCache>
            </c:strRef>
          </c:cat>
          <c:val>
            <c:numRef>
              <c:f>'[7]1.1'!$N$20:$N$24</c:f>
              <c:numCache>
                <c:formatCode>General</c:formatCode>
                <c:ptCount val="5"/>
                <c:pt idx="0">
                  <c:v>12</c:v>
                </c:pt>
                <c:pt idx="1">
                  <c:v>35</c:v>
                </c:pt>
                <c:pt idx="2">
                  <c:v>10</c:v>
                </c:pt>
                <c:pt idx="3">
                  <c:v>3</c:v>
                </c:pt>
                <c:pt idx="4">
                  <c:v>0</c:v>
                </c:pt>
              </c:numCache>
            </c:numRef>
          </c:val>
        </c:ser>
        <c:dLbls>
          <c:showVal val="1"/>
        </c:dLbls>
        <c:overlap val="-25"/>
        <c:axId val="93721344"/>
        <c:axId val="93722880"/>
      </c:barChart>
      <c:catAx>
        <c:axId val="93721344"/>
        <c:scaling>
          <c:orientation val="minMax"/>
        </c:scaling>
        <c:axPos val="l"/>
        <c:majorTickMark val="none"/>
        <c:tickLblPos val="nextTo"/>
        <c:txPr>
          <a:bodyPr/>
          <a:lstStyle/>
          <a:p>
            <a:pPr>
              <a:defRPr sz="1200">
                <a:latin typeface="Arial" pitchFamily="34" charset="0"/>
                <a:cs typeface="Arial" pitchFamily="34" charset="0"/>
              </a:defRPr>
            </a:pPr>
            <a:endParaRPr lang="en-US"/>
          </a:p>
        </c:txPr>
        <c:crossAx val="93722880"/>
        <c:crosses val="autoZero"/>
        <c:auto val="1"/>
        <c:lblAlgn val="ctr"/>
        <c:lblOffset val="100"/>
      </c:catAx>
      <c:valAx>
        <c:axId val="93722880"/>
        <c:scaling>
          <c:orientation val="minMax"/>
        </c:scaling>
        <c:delete val="1"/>
        <c:axPos val="b"/>
        <c:numFmt formatCode="General" sourceLinked="1"/>
        <c:tickLblPos val="none"/>
        <c:crossAx val="93721344"/>
        <c:crosses val="autoZero"/>
        <c:crossBetween val="between"/>
      </c:valAx>
    </c:plotArea>
    <c:legend>
      <c:legendPos val="t"/>
      <c:legendEntry>
        <c:idx val="1"/>
        <c:txPr>
          <a:bodyPr/>
          <a:lstStyle/>
          <a:p>
            <a:pPr>
              <a:defRPr sz="1200">
                <a:solidFill>
                  <a:schemeClr val="tx2"/>
                </a:solidFill>
                <a:latin typeface="Arial" pitchFamily="34" charset="0"/>
                <a:cs typeface="Arial" pitchFamily="34" charset="0"/>
              </a:defRPr>
            </a:pPr>
            <a:endParaRPr lang="en-US"/>
          </a:p>
        </c:txPr>
      </c:legendEntry>
      <c:legendEntry>
        <c:idx val="0"/>
        <c:txPr>
          <a:bodyPr/>
          <a:lstStyle/>
          <a:p>
            <a:pPr>
              <a:defRPr sz="1200">
                <a:solidFill>
                  <a:srgbClr val="FF0000"/>
                </a:solidFill>
                <a:latin typeface="Arial" pitchFamily="34" charset="0"/>
                <a:cs typeface="Arial" pitchFamily="34" charset="0"/>
              </a:defRPr>
            </a:pPr>
            <a:endParaRPr lang="en-US"/>
          </a:p>
        </c:txPr>
      </c:legendEntry>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7556586248636727"/>
          <c:y val="0.16951136256709487"/>
          <c:w val="0.34472114596786602"/>
          <c:h val="0.70434915230190864"/>
        </c:manualLayout>
      </c:layout>
      <c:pieChart>
        <c:varyColors val="1"/>
        <c:ser>
          <c:idx val="0"/>
          <c:order val="0"/>
          <c:explosion val="25"/>
          <c:dLbls>
            <c:dLbl>
              <c:idx val="0"/>
              <c:layout>
                <c:manualLayout>
                  <c:x val="0.29206140899054356"/>
                  <c:y val="5.1967776881075463E-2"/>
                </c:manualLayout>
              </c:layout>
              <c:showVal val="1"/>
              <c:showCatName val="1"/>
            </c:dLbl>
            <c:dLbl>
              <c:idx val="1"/>
              <c:layout>
                <c:manualLayout>
                  <c:x val="9.7236630143454378E-2"/>
                  <c:y val="0.14213143717146234"/>
                </c:manualLayout>
              </c:layout>
              <c:showVal val="1"/>
              <c:showCatName val="1"/>
            </c:dLbl>
            <c:dLbl>
              <c:idx val="2"/>
              <c:layout>
                <c:manualLayout>
                  <c:x val="6.1090280381618983E-2"/>
                  <c:y val="-9.8632771319097728E-2"/>
                </c:manualLayout>
              </c:layout>
              <c:showVal val="1"/>
              <c:showCatName val="1"/>
            </c:dLbl>
            <c:dLbl>
              <c:idx val="3"/>
              <c:layout>
                <c:manualLayout>
                  <c:x val="2.6479328972767416E-3"/>
                  <c:y val="3.2175496760965851E-2"/>
                </c:manualLayout>
              </c:layout>
              <c:showVal val="1"/>
              <c:showCatName val="1"/>
            </c:dLbl>
            <c:dLbl>
              <c:idx val="4"/>
              <c:layout>
                <c:manualLayout>
                  <c:x val="-2.0229242178061158E-2"/>
                  <c:y val="5.1932878196319643E-2"/>
                </c:manualLayout>
              </c:layout>
              <c:showVal val="1"/>
              <c:showCatName val="1"/>
            </c:dLbl>
            <c:dLbl>
              <c:idx val="5"/>
              <c:layout>
                <c:manualLayout>
                  <c:x val="-0.10519396880945439"/>
                  <c:y val="0.23713329116408929"/>
                </c:manualLayout>
              </c:layout>
              <c:showVal val="1"/>
              <c:showCatName val="1"/>
            </c:dLbl>
            <c:dLbl>
              <c:idx val="6"/>
              <c:layout>
                <c:manualLayout>
                  <c:x val="-0.23187361996417077"/>
                  <c:y val="1.281181611301358E-2"/>
                </c:manualLayout>
              </c:layout>
              <c:showVal val="1"/>
              <c:showCatName val="1"/>
            </c:dLbl>
            <c:dLbl>
              <c:idx val="7"/>
              <c:layout>
                <c:manualLayout>
                  <c:x val="1.5485564304462344E-3"/>
                  <c:y val="-8.3627879848354611E-2"/>
                </c:manualLayout>
              </c:layout>
              <c:showVal val="1"/>
              <c:showCatName val="1"/>
            </c:dLbl>
            <c:txPr>
              <a:bodyPr/>
              <a:lstStyle/>
              <a:p>
                <a:pPr>
                  <a:defRPr sz="1050">
                    <a:latin typeface="Arial" pitchFamily="34" charset="0"/>
                    <a:cs typeface="Arial" pitchFamily="34" charset="0"/>
                  </a:defRPr>
                </a:pPr>
                <a:endParaRPr lang="en-US"/>
              </a:p>
            </c:txPr>
            <c:showVal val="1"/>
            <c:showCatName val="1"/>
            <c:showLeaderLines val="1"/>
          </c:dLbls>
          <c:cat>
            <c:strRef>
              <c:f>'[7]1'!$K$24:$K$31</c:f>
              <c:strCache>
                <c:ptCount val="8"/>
                <c:pt idx="0">
                  <c:v>Магистр,доктор</c:v>
                </c:pt>
                <c:pt idx="1">
                  <c:v>Дээд боловсролтой </c:v>
                </c:pt>
                <c:pt idx="2">
                  <c:v>Тусгай дунд </c:v>
                </c:pt>
                <c:pt idx="3">
                  <c:v>Техник мэргэжлийн </c:v>
                </c:pt>
                <c:pt idx="4">
                  <c:v>Бүрэн дунд </c:v>
                </c:pt>
                <c:pt idx="5">
                  <c:v>Бүрэн бус дунд </c:v>
                </c:pt>
                <c:pt idx="6">
                  <c:v>Бага </c:v>
                </c:pt>
                <c:pt idx="7">
                  <c:v>Боловсролгүй </c:v>
                </c:pt>
              </c:strCache>
            </c:strRef>
          </c:cat>
          <c:val>
            <c:numRef>
              <c:f>'[7]1'!$L$24:$L$31</c:f>
              <c:numCache>
                <c:formatCode>0.0</c:formatCode>
                <c:ptCount val="8"/>
                <c:pt idx="0">
                  <c:v>0.66162570888469008</c:v>
                </c:pt>
                <c:pt idx="1">
                  <c:v>23.913043478260835</c:v>
                </c:pt>
                <c:pt idx="2">
                  <c:v>12.192816635160701</c:v>
                </c:pt>
                <c:pt idx="3">
                  <c:v>11.909262759924403</c:v>
                </c:pt>
                <c:pt idx="4">
                  <c:v>34.593572778828104</c:v>
                </c:pt>
                <c:pt idx="5">
                  <c:v>13.42155009451797</c:v>
                </c:pt>
                <c:pt idx="6">
                  <c:v>2.7410207939508506</c:v>
                </c:pt>
                <c:pt idx="7">
                  <c:v>0.56710775047259065</c:v>
                </c:pt>
              </c:numCache>
            </c:numRef>
          </c:val>
        </c:ser>
        <c:dLbls>
          <c:showVal val="1"/>
          <c:showCatName val="1"/>
        </c:dLbls>
        <c:firstSliceAng val="0"/>
      </c:pieChart>
    </c:plotArea>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0.26923598492604778"/>
          <c:y val="6.8323893723810883E-2"/>
          <c:w val="0.55496957403651115"/>
          <c:h val="0.8867438867438957"/>
        </c:manualLayout>
      </c:layout>
      <c:barChart>
        <c:barDir val="bar"/>
        <c:grouping val="clustered"/>
        <c:ser>
          <c:idx val="0"/>
          <c:order val="0"/>
          <c:dLbls>
            <c:txPr>
              <a:bodyPr/>
              <a:lstStyle/>
              <a:p>
                <a:pPr>
                  <a:defRPr sz="1200" b="1">
                    <a:solidFill>
                      <a:schemeClr val="accent5">
                        <a:lumMod val="50000"/>
                      </a:schemeClr>
                    </a:solidFill>
                    <a:latin typeface="Arial" pitchFamily="34" charset="0"/>
                    <a:cs typeface="Arial" pitchFamily="34" charset="0"/>
                  </a:defRPr>
                </a:pPr>
                <a:endParaRPr lang="en-US"/>
              </a:p>
            </c:txPr>
            <c:showVal val="1"/>
          </c:dLbls>
          <c:cat>
            <c:strRef>
              <c:f>'[7]1'!$K$67:$K$79</c:f>
              <c:strCache>
                <c:ptCount val="13"/>
                <c:pt idx="0">
                  <c:v>Сайншанд </c:v>
                </c:pt>
                <c:pt idx="1">
                  <c:v>Замын - Үүд </c:v>
                </c:pt>
                <c:pt idx="2">
                  <c:v>Өргөн </c:v>
                </c:pt>
                <c:pt idx="3">
                  <c:v>Мандах </c:v>
                </c:pt>
                <c:pt idx="4">
                  <c:v>Даланжаргалан </c:v>
                </c:pt>
                <c:pt idx="5">
                  <c:v>Айраг </c:v>
                </c:pt>
                <c:pt idx="6">
                  <c:v>Хатанбулаг </c:v>
                </c:pt>
                <c:pt idx="7">
                  <c:v>Улаанбадрах </c:v>
                </c:pt>
                <c:pt idx="8">
                  <c:v>Иххэт </c:v>
                </c:pt>
                <c:pt idx="9">
                  <c:v>Сайхандулаан </c:v>
                </c:pt>
                <c:pt idx="10">
                  <c:v>Хөвсгөл </c:v>
                </c:pt>
                <c:pt idx="11">
                  <c:v>Дэлгэрэх </c:v>
                </c:pt>
                <c:pt idx="12">
                  <c:v>Алтанширээ </c:v>
                </c:pt>
              </c:strCache>
            </c:strRef>
          </c:cat>
          <c:val>
            <c:numRef>
              <c:f>'[7]1'!$L$67:$L$79</c:f>
              <c:numCache>
                <c:formatCode>General</c:formatCode>
                <c:ptCount val="13"/>
                <c:pt idx="0">
                  <c:v>505</c:v>
                </c:pt>
                <c:pt idx="1">
                  <c:v>120</c:v>
                </c:pt>
                <c:pt idx="2">
                  <c:v>73</c:v>
                </c:pt>
                <c:pt idx="3">
                  <c:v>61</c:v>
                </c:pt>
                <c:pt idx="4">
                  <c:v>53</c:v>
                </c:pt>
                <c:pt idx="5">
                  <c:v>52</c:v>
                </c:pt>
                <c:pt idx="6">
                  <c:v>42</c:v>
                </c:pt>
                <c:pt idx="7">
                  <c:v>34</c:v>
                </c:pt>
                <c:pt idx="8">
                  <c:v>29</c:v>
                </c:pt>
                <c:pt idx="9">
                  <c:v>29</c:v>
                </c:pt>
                <c:pt idx="10">
                  <c:v>25</c:v>
                </c:pt>
                <c:pt idx="11">
                  <c:v>13</c:v>
                </c:pt>
                <c:pt idx="12">
                  <c:v>11</c:v>
                </c:pt>
              </c:numCache>
            </c:numRef>
          </c:val>
        </c:ser>
        <c:dLbls>
          <c:showVal val="1"/>
        </c:dLbls>
        <c:overlap val="-25"/>
        <c:axId val="101705984"/>
        <c:axId val="106565632"/>
      </c:barChart>
      <c:catAx>
        <c:axId val="101705984"/>
        <c:scaling>
          <c:orientation val="minMax"/>
        </c:scaling>
        <c:axPos val="l"/>
        <c:majorTickMark val="none"/>
        <c:tickLblPos val="nextTo"/>
        <c:txPr>
          <a:bodyPr/>
          <a:lstStyle/>
          <a:p>
            <a:pPr>
              <a:defRPr sz="1200">
                <a:latin typeface="Arial" pitchFamily="34" charset="0"/>
                <a:cs typeface="Arial" pitchFamily="34" charset="0"/>
              </a:defRPr>
            </a:pPr>
            <a:endParaRPr lang="en-US"/>
          </a:p>
        </c:txPr>
        <c:crossAx val="106565632"/>
        <c:crosses val="autoZero"/>
        <c:auto val="1"/>
        <c:lblAlgn val="ctr"/>
        <c:lblOffset val="100"/>
      </c:catAx>
      <c:valAx>
        <c:axId val="106565632"/>
        <c:scaling>
          <c:orientation val="minMax"/>
        </c:scaling>
        <c:delete val="1"/>
        <c:axPos val="b"/>
        <c:numFmt formatCode="General" sourceLinked="1"/>
        <c:tickLblPos val="none"/>
        <c:crossAx val="101705984"/>
        <c:crosses val="autoZero"/>
        <c:crossBetween val="between"/>
      </c:valAx>
    </c:plotArea>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spPr>
            <a:solidFill>
              <a:schemeClr val="accent5"/>
            </a:solidFill>
          </c:spPr>
          <c:dLbls>
            <c:txPr>
              <a:bodyPr/>
              <a:lstStyle/>
              <a:p>
                <a:pPr>
                  <a:defRPr sz="1200" b="1">
                    <a:solidFill>
                      <a:schemeClr val="accent5">
                        <a:lumMod val="50000"/>
                      </a:schemeClr>
                    </a:solidFill>
                    <a:latin typeface="Arial" pitchFamily="34" charset="0"/>
                    <a:cs typeface="Arial" pitchFamily="34" charset="0"/>
                  </a:defRPr>
                </a:pPr>
                <a:endParaRPr lang="en-US"/>
              </a:p>
            </c:txPr>
            <c:showVal val="1"/>
          </c:dLbls>
          <c:cat>
            <c:strRef>
              <c:f>'1'!$L$105:$L$110</c:f>
              <c:strCache>
                <c:ptCount val="6"/>
                <c:pt idx="0">
                  <c:v>Үйлдвэрлэл, барилга,гар урлал,холбогдох ажил үйлчилгээний ажилтан  </c:v>
                </c:pt>
                <c:pt idx="1">
                  <c:v>энгийн ажил мэргэжил </c:v>
                </c:pt>
                <c:pt idx="2">
                  <c:v>контор үйлчилгээний ажилтан </c:v>
                </c:pt>
                <c:pt idx="3">
                  <c:v>худалдаа, үйлчилгээний ажилтан </c:v>
                </c:pt>
                <c:pt idx="4">
                  <c:v>ХАА, ой загас агнуурын ажилтан </c:v>
                </c:pt>
                <c:pt idx="5">
                  <c:v>мэргэжилтэн </c:v>
                </c:pt>
              </c:strCache>
            </c:strRef>
          </c:cat>
          <c:val>
            <c:numRef>
              <c:f>'1'!$M$105:$M$110</c:f>
              <c:numCache>
                <c:formatCode>General</c:formatCode>
                <c:ptCount val="6"/>
                <c:pt idx="0">
                  <c:v>37</c:v>
                </c:pt>
                <c:pt idx="1">
                  <c:v>30</c:v>
                </c:pt>
                <c:pt idx="2">
                  <c:v>18</c:v>
                </c:pt>
                <c:pt idx="3">
                  <c:v>9</c:v>
                </c:pt>
                <c:pt idx="4">
                  <c:v>4</c:v>
                </c:pt>
                <c:pt idx="5">
                  <c:v>2</c:v>
                </c:pt>
              </c:numCache>
            </c:numRef>
          </c:val>
        </c:ser>
        <c:dLbls>
          <c:showVal val="1"/>
        </c:dLbls>
        <c:overlap val="-25"/>
        <c:axId val="106589184"/>
        <c:axId val="106607360"/>
      </c:barChart>
      <c:catAx>
        <c:axId val="106589184"/>
        <c:scaling>
          <c:orientation val="minMax"/>
        </c:scaling>
        <c:axPos val="l"/>
        <c:majorTickMark val="none"/>
        <c:tickLblPos val="nextTo"/>
        <c:txPr>
          <a:bodyPr/>
          <a:lstStyle/>
          <a:p>
            <a:pPr>
              <a:defRPr sz="1050">
                <a:latin typeface="Arial" pitchFamily="34" charset="0"/>
                <a:cs typeface="Arial" pitchFamily="34" charset="0"/>
              </a:defRPr>
            </a:pPr>
            <a:endParaRPr lang="en-US"/>
          </a:p>
        </c:txPr>
        <c:crossAx val="106607360"/>
        <c:crosses val="autoZero"/>
        <c:auto val="1"/>
        <c:lblAlgn val="ctr"/>
        <c:lblOffset val="100"/>
      </c:catAx>
      <c:valAx>
        <c:axId val="106607360"/>
        <c:scaling>
          <c:orientation val="minMax"/>
        </c:scaling>
        <c:delete val="1"/>
        <c:axPos val="b"/>
        <c:numFmt formatCode="General" sourceLinked="1"/>
        <c:tickLblPos val="none"/>
        <c:crossAx val="106589184"/>
        <c:crosses val="autoZero"/>
        <c:crossBetween val="between"/>
      </c:valAx>
    </c:plotArea>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909090909090922"/>
          <c:y val="6.7901234567901494E-2"/>
          <c:w val="0.78181818181818186"/>
          <c:h val="0.74043258481578456"/>
        </c:manualLayout>
      </c:layout>
      <c:barChart>
        <c:barDir val="col"/>
        <c:grouping val="clustered"/>
        <c:dLbls>
          <c:showVal val="1"/>
        </c:dLbls>
        <c:axId val="106567552"/>
        <c:axId val="106656896"/>
      </c:barChart>
      <c:catAx>
        <c:axId val="106567552"/>
        <c:scaling>
          <c:orientation val="minMax"/>
        </c:scaling>
        <c:axPos val="b"/>
        <c:numFmt formatCode="General" sourceLinked="1"/>
        <c:majorTickMark val="none"/>
        <c:tickLblPos val="nextTo"/>
        <c:txPr>
          <a:bodyPr/>
          <a:lstStyle/>
          <a:p>
            <a:pPr>
              <a:defRPr sz="1400">
                <a:latin typeface="Arial" pitchFamily="34" charset="0"/>
                <a:cs typeface="Arial" pitchFamily="34" charset="0"/>
              </a:defRPr>
            </a:pPr>
            <a:endParaRPr lang="en-US"/>
          </a:p>
        </c:txPr>
        <c:crossAx val="106656896"/>
        <c:crosses val="autoZero"/>
        <c:auto val="1"/>
        <c:lblAlgn val="ctr"/>
        <c:lblOffset val="100"/>
      </c:catAx>
      <c:valAx>
        <c:axId val="106656896"/>
        <c:scaling>
          <c:orientation val="minMax"/>
        </c:scaling>
        <c:delete val="1"/>
        <c:axPos val="l"/>
        <c:numFmt formatCode="General" sourceLinked="1"/>
        <c:tickLblPos val="none"/>
        <c:crossAx val="106567552"/>
        <c:crosses val="autoZero"/>
        <c:crossBetween val="between"/>
      </c:valAx>
    </c:plotArea>
    <c:plotVisOnly val="1"/>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5.7381324986959012E-2"/>
          <c:y val="0.41284074496807882"/>
          <c:w val="0.88523735002608239"/>
          <c:h val="0.49081952271266277"/>
        </c:manualLayout>
      </c:layout>
      <c:bar3DChart>
        <c:barDir val="col"/>
        <c:grouping val="clustered"/>
        <c:ser>
          <c:idx val="0"/>
          <c:order val="0"/>
          <c:tx>
            <c:strRef>
              <c:f>'D:\2016 on\2016 ONII BULLETEN\2016.05\[tantsuulga_05 sar (2016).xlsx]3'!$I$7:$J$7</c:f>
              <c:strCache>
                <c:ptCount val="1"/>
                <c:pt idx="0">
                  <c:v> Амбулаторийн үзлэг</c:v>
                </c:pt>
              </c:strCache>
            </c:strRef>
          </c:tx>
          <c:dLbls>
            <c:dLbl>
              <c:idx val="0"/>
              <c:layout>
                <c:manualLayout>
                  <c:x val="0"/>
                  <c:y val="-6.0115606936418486E-2"/>
                </c:manualLayout>
              </c:layout>
              <c:showVal val="1"/>
            </c:dLbl>
            <c:dLbl>
              <c:idx val="1"/>
              <c:layout>
                <c:manualLayout>
                  <c:x val="2.7777777777779739E-3"/>
                  <c:y val="-5.0867052023121924E-2"/>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numRef>
              <c:f>'D:\2016 on\2016 ONII BULLETEN\2016.05\[tantsuulga_05 sar (2016).xlsx]3'!$K$6:$L$6</c:f>
              <c:numCache>
                <c:formatCode>General</c:formatCode>
                <c:ptCount val="2"/>
                <c:pt idx="0">
                  <c:v>2015.05</c:v>
                </c:pt>
                <c:pt idx="1">
                  <c:v>2016.05</c:v>
                </c:pt>
              </c:numCache>
            </c:numRef>
          </c:cat>
          <c:val>
            <c:numRef>
              <c:f>'D:\2016 on\2016 ONII BULLETEN\2016.05\[tantsuulga_05 sar (2016).xlsx]3'!$K$7:$L$7</c:f>
              <c:numCache>
                <c:formatCode>General</c:formatCode>
                <c:ptCount val="2"/>
                <c:pt idx="0">
                  <c:v>167.8</c:v>
                </c:pt>
                <c:pt idx="1">
                  <c:v>186</c:v>
                </c:pt>
              </c:numCache>
            </c:numRef>
          </c:val>
        </c:ser>
        <c:ser>
          <c:idx val="1"/>
          <c:order val="1"/>
          <c:tx>
            <c:strRef>
              <c:f>'D:\2016 on\2016 ONII BULLETEN\2016.05\[tantsuulga_05 sar (2016).xlsx]3'!$I$8:$J$8</c:f>
              <c:strCache>
                <c:ptCount val="1"/>
                <c:pt idx="0">
                  <c:v>Эмчлүүлсэн хүний тоо</c:v>
                </c:pt>
              </c:strCache>
            </c:strRef>
          </c:tx>
          <c:dLbls>
            <c:dLbl>
              <c:idx val="0"/>
              <c:layout>
                <c:manualLayout>
                  <c:x val="0"/>
                  <c:y val="-7.3988439306358483E-2"/>
                </c:manualLayout>
              </c:layout>
              <c:tx>
                <c:rich>
                  <a:bodyPr/>
                  <a:lstStyle/>
                  <a:p>
                    <a:r>
                      <a:rPr lang="en-US" dirty="0" smtClean="0"/>
                      <a:t>6</a:t>
                    </a:r>
                    <a:r>
                      <a:rPr lang="mn-MN" dirty="0" smtClean="0"/>
                      <a:t>,0</a:t>
                    </a:r>
                    <a:endParaRPr lang="en-US" dirty="0"/>
                  </a:p>
                </c:rich>
              </c:tx>
              <c:showVal val="1"/>
            </c:dLbl>
            <c:dLbl>
              <c:idx val="1"/>
              <c:layout>
                <c:manualLayout>
                  <c:x val="1.6666666666666583E-2"/>
                  <c:y val="-5.0867052023121924E-2"/>
                </c:manualLayout>
              </c:layout>
              <c:showVal val="1"/>
            </c:dLbl>
            <c:txPr>
              <a:bodyPr/>
              <a:lstStyle/>
              <a:p>
                <a:pPr>
                  <a:defRPr sz="1200">
                    <a:solidFill>
                      <a:srgbClr val="FF0000"/>
                    </a:solidFill>
                    <a:latin typeface="Arial" pitchFamily="34" charset="0"/>
                    <a:cs typeface="Arial" pitchFamily="34" charset="0"/>
                  </a:defRPr>
                </a:pPr>
                <a:endParaRPr lang="en-US"/>
              </a:p>
            </c:txPr>
            <c:showVal val="1"/>
          </c:dLbls>
          <c:cat>
            <c:numRef>
              <c:f>'D:\2016 on\2016 ONII BULLETEN\2016.05\[tantsuulga_05 sar (2016).xlsx]3'!$K$6:$L$6</c:f>
              <c:numCache>
                <c:formatCode>General</c:formatCode>
                <c:ptCount val="2"/>
                <c:pt idx="0">
                  <c:v>2015.05</c:v>
                </c:pt>
                <c:pt idx="1">
                  <c:v>2016.05</c:v>
                </c:pt>
              </c:numCache>
            </c:numRef>
          </c:cat>
          <c:val>
            <c:numRef>
              <c:f>'D:\2016 on\2016 ONII BULLETEN\2016.05\[tantsuulga_05 sar (2016).xlsx]3'!$K$8:$L$8</c:f>
              <c:numCache>
                <c:formatCode>General</c:formatCode>
                <c:ptCount val="2"/>
                <c:pt idx="0">
                  <c:v>6</c:v>
                </c:pt>
                <c:pt idx="1">
                  <c:v>7.5</c:v>
                </c:pt>
              </c:numCache>
            </c:numRef>
          </c:val>
        </c:ser>
        <c:dLbls>
          <c:showVal val="1"/>
        </c:dLbls>
        <c:shape val="cone"/>
        <c:axId val="106879232"/>
        <c:axId val="106692608"/>
        <c:axId val="0"/>
      </c:bar3DChart>
      <c:catAx>
        <c:axId val="106879232"/>
        <c:scaling>
          <c:orientation val="minMax"/>
        </c:scaling>
        <c:axPos val="b"/>
        <c:numFmt formatCode="General" sourceLinked="1"/>
        <c:majorTickMark val="none"/>
        <c:tickLblPos val="nextTo"/>
        <c:txPr>
          <a:bodyPr/>
          <a:lstStyle/>
          <a:p>
            <a:pPr>
              <a:defRPr sz="1200" b="1">
                <a:solidFill>
                  <a:schemeClr val="tx2"/>
                </a:solidFill>
                <a:latin typeface="Arial" pitchFamily="34" charset="0"/>
                <a:cs typeface="Arial" pitchFamily="34" charset="0"/>
              </a:defRPr>
            </a:pPr>
            <a:endParaRPr lang="en-US"/>
          </a:p>
        </c:txPr>
        <c:crossAx val="106692608"/>
        <c:crosses val="autoZero"/>
        <c:auto val="1"/>
        <c:lblAlgn val="ctr"/>
        <c:lblOffset val="100"/>
      </c:catAx>
      <c:valAx>
        <c:axId val="106692608"/>
        <c:scaling>
          <c:orientation val="minMax"/>
        </c:scaling>
        <c:delete val="1"/>
        <c:axPos val="l"/>
        <c:numFmt formatCode="General" sourceLinked="1"/>
        <c:tickLblPos val="none"/>
        <c:crossAx val="106879232"/>
        <c:crosses val="autoZero"/>
        <c:crossBetween val="between"/>
      </c:valAx>
    </c:plotArea>
    <c:legend>
      <c:legendPos val="t"/>
      <c:layout>
        <c:manualLayout>
          <c:xMode val="edge"/>
          <c:yMode val="edge"/>
          <c:x val="0.20177031442498258"/>
          <c:y val="8.3333333333333343E-2"/>
          <c:w val="0.53183352080989876"/>
          <c:h val="0.19468431029454633"/>
        </c:manualLayout>
      </c:layout>
      <c:txPr>
        <a:bodyPr/>
        <a:lstStyle/>
        <a:p>
          <a:pPr>
            <a:defRPr sz="1200">
              <a:latin typeface="Arial" pitchFamily="34" charset="0"/>
              <a:cs typeface="Arial" pitchFamily="34" charset="0"/>
            </a:defRPr>
          </a:pPr>
          <a:endParaRPr lang="en-US"/>
        </a:p>
      </c:txPr>
    </c:legend>
    <c:plotVisOnly val="1"/>
  </c:chart>
  <c:spPr>
    <a:ln>
      <a:noFill/>
    </a:ln>
  </c:spPr>
  <c:externalData r:id="rId1"/>
</c:chartSpace>
</file>

<file path=ppt/drawings/drawing1.xml><?xml version="1.0" encoding="utf-8"?>
<c:userShapes xmlns:c="http://schemas.openxmlformats.org/drawingml/2006/chart">
  <cdr:relSizeAnchor xmlns:cdr="http://schemas.openxmlformats.org/drawingml/2006/chartDrawing">
    <cdr:from>
      <cdr:x>0.77193</cdr:x>
      <cdr:y>0.82759</cdr:y>
    </cdr:from>
    <cdr:to>
      <cdr:x>0.92982</cdr:x>
      <cdr:y>0.96552</cdr:y>
    </cdr:to>
    <cdr:sp macro="" textlink="">
      <cdr:nvSpPr>
        <cdr:cNvPr id="3" name="TextBox 2"/>
        <cdr:cNvSpPr txBox="1"/>
      </cdr:nvSpPr>
      <cdr:spPr>
        <a:xfrm xmlns:a="http://schemas.openxmlformats.org/drawingml/2006/main">
          <a:off x="3352800" y="1828800"/>
          <a:ext cx="685800" cy="304800"/>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mn-MN" sz="1600" b="1" dirty="0" smtClean="0">
              <a:solidFill>
                <a:schemeClr val="tx2"/>
              </a:solidFill>
              <a:latin typeface="Arial" pitchFamily="34" charset="0"/>
              <a:cs typeface="Arial" pitchFamily="34" charset="0"/>
            </a:rPr>
            <a:t>120</a:t>
          </a:r>
          <a:endParaRPr lang="en-US" sz="1600" b="1" dirty="0">
            <a:solidFill>
              <a:schemeClr val="tx2"/>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0.03922</cdr:x>
      <cdr:y>0.14286</cdr:y>
    </cdr:from>
    <cdr:to>
      <cdr:x>0.05882</cdr:x>
      <cdr:y>0.25</cdr:y>
    </cdr:to>
    <cdr:sp macro="" textlink="">
      <cdr:nvSpPr>
        <cdr:cNvPr id="2" name="Up Arrow 1"/>
        <cdr:cNvSpPr/>
      </cdr:nvSpPr>
      <cdr:spPr>
        <a:xfrm xmlns:a="http://schemas.openxmlformats.org/drawingml/2006/main">
          <a:off x="152400" y="304801"/>
          <a:ext cx="76200" cy="228599"/>
        </a:xfrm>
        <a:prstGeom xmlns:a="http://schemas.openxmlformats.org/drawingml/2006/main" prst="upArrow">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0.07547</cdr:x>
      <cdr:y>0.13333</cdr:y>
    </cdr:from>
    <cdr:to>
      <cdr:x>0.31373</cdr:x>
      <cdr:y>0.26429</cdr:y>
    </cdr:to>
    <cdr:sp macro="" textlink="">
      <cdr:nvSpPr>
        <cdr:cNvPr id="3" name="TextBox 2"/>
        <cdr:cNvSpPr txBox="1"/>
      </cdr:nvSpPr>
      <cdr:spPr>
        <a:xfrm xmlns:a="http://schemas.openxmlformats.org/drawingml/2006/main">
          <a:off x="293292" y="284473"/>
          <a:ext cx="925908" cy="279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00B050"/>
              </a:solidFill>
              <a:latin typeface="Arial" pitchFamily="34" charset="0"/>
              <a:cs typeface="Arial" pitchFamily="34" charset="0"/>
            </a:rPr>
            <a:t>11</a:t>
          </a:r>
          <a:r>
            <a:rPr lang="mn-MN" sz="1600" b="1" dirty="0" smtClean="0">
              <a:solidFill>
                <a:srgbClr val="00B050"/>
              </a:solidFill>
              <a:latin typeface="Arial" pitchFamily="34" charset="0"/>
              <a:cs typeface="Arial" pitchFamily="34" charset="0"/>
            </a:rPr>
            <a:t>,</a:t>
          </a:r>
          <a:r>
            <a:rPr lang="en-US" sz="1600" b="1" dirty="0" smtClean="0">
              <a:solidFill>
                <a:srgbClr val="00B050"/>
              </a:solidFill>
              <a:latin typeface="Arial" pitchFamily="34" charset="0"/>
              <a:cs typeface="Arial" pitchFamily="34" charset="0"/>
            </a:rPr>
            <a:t>9</a:t>
          </a:r>
          <a:r>
            <a:rPr lang="mn-MN" sz="1600" b="1" dirty="0" smtClean="0">
              <a:solidFill>
                <a:srgbClr val="00B050"/>
              </a:solidFill>
              <a:latin typeface="Arial" pitchFamily="34" charset="0"/>
              <a:cs typeface="Arial" pitchFamily="34" charset="0"/>
            </a:rPr>
            <a:t> </a:t>
          </a:r>
          <a:r>
            <a:rPr lang="en-US" sz="1600" b="1" dirty="0" smtClean="0">
              <a:solidFill>
                <a:srgbClr val="00B050"/>
              </a:solidFill>
              <a:latin typeface="Arial" pitchFamily="34" charset="0"/>
              <a:cs typeface="Arial" pitchFamily="34" charset="0"/>
            </a:rPr>
            <a:t>%</a:t>
          </a:r>
          <a:endParaRPr lang="en-US" sz="1600" b="1" dirty="0">
            <a:solidFill>
              <a:srgbClr val="00B050"/>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0.76633</cdr:x>
      <cdr:y>0.05882</cdr:y>
    </cdr:from>
    <cdr:to>
      <cdr:x>1</cdr:x>
      <cdr:y>0.16667</cdr:y>
    </cdr:to>
    <cdr:sp macro="" textlink="">
      <cdr:nvSpPr>
        <cdr:cNvPr id="2" name="TextBox 1"/>
        <cdr:cNvSpPr txBox="1"/>
      </cdr:nvSpPr>
      <cdr:spPr>
        <a:xfrm xmlns:a="http://schemas.openxmlformats.org/drawingml/2006/main">
          <a:off x="3048000" y="152400"/>
          <a:ext cx="925908" cy="2794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00B050"/>
              </a:solidFill>
              <a:latin typeface="Arial" pitchFamily="34" charset="0"/>
              <a:cs typeface="Arial" pitchFamily="34" charset="0"/>
            </a:rPr>
            <a:t> 2.6</a:t>
          </a:r>
          <a:r>
            <a:rPr lang="mn-MN" sz="1600" b="1" dirty="0" smtClean="0">
              <a:solidFill>
                <a:srgbClr val="00B050"/>
              </a:solidFill>
              <a:latin typeface="Arial" pitchFamily="34" charset="0"/>
              <a:cs typeface="Arial" pitchFamily="34" charset="0"/>
            </a:rPr>
            <a:t> </a:t>
          </a:r>
          <a:r>
            <a:rPr lang="en-US" sz="1600" b="1" dirty="0" smtClean="0">
              <a:solidFill>
                <a:srgbClr val="00B050"/>
              </a:solidFill>
              <a:latin typeface="Arial" pitchFamily="34" charset="0"/>
              <a:cs typeface="Arial" pitchFamily="34" charset="0"/>
            </a:rPr>
            <a:t>%</a:t>
          </a:r>
          <a:endParaRPr lang="en-US" sz="1600" b="1" dirty="0">
            <a:solidFill>
              <a:srgbClr val="00B050"/>
            </a:solidFill>
            <a:latin typeface="Arial" pitchFamily="34" charset="0"/>
            <a:cs typeface="Arial" pitchFamily="34" charset="0"/>
          </a:endParaRPr>
        </a:p>
      </cdr:txBody>
    </cdr:sp>
  </cdr:relSizeAnchor>
  <cdr:relSizeAnchor xmlns:cdr="http://schemas.openxmlformats.org/drawingml/2006/chartDrawing">
    <cdr:from>
      <cdr:x>0.75</cdr:x>
      <cdr:y>0.07647</cdr:y>
    </cdr:from>
    <cdr:to>
      <cdr:x>0.76923</cdr:x>
      <cdr:y>0.17647</cdr:y>
    </cdr:to>
    <cdr:sp macro="" textlink="">
      <cdr:nvSpPr>
        <cdr:cNvPr id="3" name="Up Arrow 2"/>
        <cdr:cNvSpPr/>
      </cdr:nvSpPr>
      <cdr:spPr>
        <a:xfrm xmlns:a="http://schemas.openxmlformats.org/drawingml/2006/main" flipH="1" flipV="1">
          <a:off x="2971797" y="198119"/>
          <a:ext cx="76202" cy="259081"/>
        </a:xfrm>
        <a:prstGeom xmlns:a="http://schemas.openxmlformats.org/drawingml/2006/main" prst="upArrow">
          <a:avLst/>
        </a:prstGeom>
        <a:solidFill xmlns:a="http://schemas.openxmlformats.org/drawingml/2006/main">
          <a:srgbClr val="00B050"/>
        </a:solidFill>
        <a:ln xmlns:a="http://schemas.openxmlformats.org/drawingml/2006/main" w="25400"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0.18799</cdr:x>
      <cdr:y>0.08333</cdr:y>
    </cdr:from>
    <cdr:to>
      <cdr:x>0.50131</cdr:x>
      <cdr:y>0.18519</cdr:y>
    </cdr:to>
    <cdr:sp macro="" textlink="">
      <cdr:nvSpPr>
        <cdr:cNvPr id="2" name="TextBox 1"/>
        <cdr:cNvSpPr txBox="1"/>
      </cdr:nvSpPr>
      <cdr:spPr>
        <a:xfrm xmlns:a="http://schemas.openxmlformats.org/drawingml/2006/main">
          <a:off x="685800" y="228600"/>
          <a:ext cx="1143000" cy="2794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00B050"/>
              </a:solidFill>
              <a:latin typeface="Arial" pitchFamily="34" charset="0"/>
              <a:cs typeface="Arial" pitchFamily="34" charset="0"/>
            </a:rPr>
            <a:t> 3.9 </a:t>
          </a:r>
          <a:r>
            <a:rPr lang="mn-MN" sz="1200" b="1" dirty="0" smtClean="0">
              <a:solidFill>
                <a:srgbClr val="00B050"/>
              </a:solidFill>
              <a:latin typeface="Arial" pitchFamily="34" charset="0"/>
              <a:cs typeface="Arial" pitchFamily="34" charset="0"/>
            </a:rPr>
            <a:t>дахин</a:t>
          </a:r>
          <a:endParaRPr lang="en-US" sz="1600" b="1" dirty="0">
            <a:solidFill>
              <a:srgbClr val="00B050"/>
            </a:solidFill>
            <a:latin typeface="Arial" pitchFamily="34" charset="0"/>
            <a:cs typeface="Arial" pitchFamily="34" charset="0"/>
          </a:endParaRPr>
        </a:p>
      </cdr:txBody>
    </cdr:sp>
  </cdr:relSizeAnchor>
  <cdr:relSizeAnchor xmlns:cdr="http://schemas.openxmlformats.org/drawingml/2006/chartDrawing">
    <cdr:from>
      <cdr:x>0.18799</cdr:x>
      <cdr:y>0.08333</cdr:y>
    </cdr:from>
    <cdr:to>
      <cdr:x>0.20888</cdr:x>
      <cdr:y>0.16667</cdr:y>
    </cdr:to>
    <cdr:sp macro="" textlink="">
      <cdr:nvSpPr>
        <cdr:cNvPr id="3" name="Up Arrow 2"/>
        <cdr:cNvSpPr/>
      </cdr:nvSpPr>
      <cdr:spPr>
        <a:xfrm xmlns:a="http://schemas.openxmlformats.org/drawingml/2006/main">
          <a:off x="685800" y="228600"/>
          <a:ext cx="76200" cy="228599"/>
        </a:xfrm>
        <a:prstGeom xmlns:a="http://schemas.openxmlformats.org/drawingml/2006/main" prst="upArrow">
          <a:avLst/>
        </a:prstGeom>
        <a:solidFill xmlns:a="http://schemas.openxmlformats.org/drawingml/2006/main">
          <a:srgbClr val="00B050"/>
        </a:solidFill>
        <a:ln xmlns:a="http://schemas.openxmlformats.org/drawingml/2006/main" w="25400"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76D9FFBC-56E5-49AB-A980-6268372BAABF}" type="datetimeFigureOut">
              <a:rPr lang="en-US"/>
              <a:pPr>
                <a:defRPr/>
              </a:pPr>
              <a:t>6/14/2016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ED9021E2-95D1-40F0-88F8-0D3682B0D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DA61CC6E-47AF-451B-8ABD-358BC983887B}" type="datetimeFigureOut">
              <a:rPr lang="en-US"/>
              <a:pPr>
                <a:defRPr/>
              </a:pPr>
              <a:t>6/14/2016</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85800" y="4414838"/>
            <a:ext cx="5486400" cy="4184650"/>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36B3802E-69BE-4CC8-9AD0-979CAE8815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mn-MN" altLang="en-US" dirty="0" smtClean="0"/>
              <a:t>Нүүр солих</a:t>
            </a:r>
            <a:endParaRPr lang="en-US" alt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F34A78AA-6011-4478-80E5-F60E1D846C60}" type="slidenum">
              <a:rPr lang="en-US" altLang="en-US" smtClean="0">
                <a:cs typeface="Arial" charset="0"/>
              </a:rPr>
              <a:pPr/>
              <a:t>1</a:t>
            </a:fld>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mn-MN" dirty="0" smtClean="0"/>
              <a:t>Өмнөх сарынх шиг болгох</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салбарт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 оны </a:t>
            </a:r>
            <a:r>
              <a:rPr lang="en-US" sz="1200" kern="1200" dirty="0" err="1" smtClean="0">
                <a:solidFill>
                  <a:schemeClr val="tx1"/>
                </a:solidFill>
                <a:latin typeface="+mn-lt"/>
                <a:ea typeface="+mn-ea"/>
                <a:cs typeface="+mn-cs"/>
              </a:rPr>
              <a:t>эхний</a:t>
            </a:r>
            <a:r>
              <a:rPr lang="en-US" sz="1200" kern="1200" dirty="0" smtClean="0">
                <a:solidFill>
                  <a:schemeClr val="tx1"/>
                </a:solidFill>
                <a:latin typeface="+mn-lt"/>
                <a:ea typeface="+mn-ea"/>
                <a:cs typeface="+mn-cs"/>
              </a:rPr>
              <a:t> 5 </a:t>
            </a:r>
            <a:r>
              <a:rPr lang="en-US" sz="1200" kern="1200" dirty="0" err="1" smtClean="0">
                <a:solidFill>
                  <a:schemeClr val="tx1"/>
                </a:solidFill>
                <a:latin typeface="+mn-lt"/>
                <a:ea typeface="+mn-ea"/>
                <a:cs typeface="+mn-cs"/>
              </a:rPr>
              <a:t>сард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оны үнээр </a:t>
            </a:r>
            <a:r>
              <a:rPr lang="en-US" sz="1200" kern="1200" dirty="0" smtClean="0">
                <a:solidFill>
                  <a:schemeClr val="tx1"/>
                </a:solidFill>
                <a:latin typeface="+mn-lt"/>
                <a:ea typeface="+mn-ea"/>
                <a:cs typeface="+mn-cs"/>
              </a:rPr>
              <a:t>7462.9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бүтээгдэхүүн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үйлдвэрлэж</a:t>
            </a:r>
            <a:r>
              <a:rPr lang="en-US" sz="1200" kern="1200" dirty="0" smtClean="0">
                <a:solidFill>
                  <a:schemeClr val="tx1"/>
                </a:solidFill>
                <a:latin typeface="+mn-lt"/>
                <a:ea typeface="+mn-ea"/>
                <a:cs typeface="+mn-cs"/>
              </a:rPr>
              <a:t>, 4890.1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бүтээгдэхүүнийг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зах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зээлд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борлууллаа</a:t>
            </a:r>
            <a:r>
              <a:rPr lang="mn-MN"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ахуйн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нэгжийн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хариуцлагын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хэлбэрээр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авч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үзвэл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улсын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газар</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79,5</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компани</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16,1</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хоршоо</a:t>
            </a:r>
            <a:r>
              <a:rPr lang="mn-MN" sz="1200" kern="1200" dirty="0" smtClean="0">
                <a:solidFill>
                  <a:schemeClr val="tx1"/>
                </a:solidFill>
                <a:latin typeface="+mn-lt"/>
                <a:ea typeface="+mn-ea"/>
                <a:cs typeface="+mn-cs"/>
              </a:rPr>
              <a:t> 0</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өрхийн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ахуй</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хувийг</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тус тус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үйлдвэрлэжээ</a:t>
            </a:r>
            <a:r>
              <a:rPr lang="en-US" sz="1200" kern="1200" dirty="0" smtClean="0">
                <a:solidFill>
                  <a:schemeClr val="tx1"/>
                </a:solidFill>
                <a:latin typeface="+mn-lt"/>
                <a:ea typeface="+mn-ea"/>
                <a:cs typeface="+mn-cs"/>
              </a:rPr>
              <a:t>.</a:t>
            </a:r>
            <a:r>
              <a:rPr lang="eu-E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mn-MN" altLang="en-US" dirty="0" smtClean="0"/>
              <a:t>Банкны зураг бичвэрийг 2015 оны жилийн эцсийнх шиг болгох, өмнө өөрчилсний адил</a:t>
            </a:r>
            <a:r>
              <a:rPr lang="mn-MN" altLang="en-US" baseline="0" dirty="0" smtClean="0"/>
              <a:t> болгох, нэг өөрчилснөө дахин буцаагаад байхаа болих </a:t>
            </a: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A32D7AC-1866-4664-BB6A-137D3293FA11}" type="slidenum">
              <a:rPr lang="en-US" altLang="en-US" smtClean="0">
                <a:cs typeface="Arial" charset="0"/>
              </a:rPr>
              <a:pPr/>
              <a:t>9</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8E996E-88D1-4F0E-9001-742768549D5F}" type="datetimeFigureOut">
              <a:rPr lang="en-US"/>
              <a:pPr>
                <a:defRPr/>
              </a:pPr>
              <a:t>6/14/2016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CAB71-C725-4E6C-B1BF-E56ADE36BE35}" type="slidenum">
              <a:rPr lang="en-US" altLang="en-US"/>
              <a:pPr>
                <a:defRPr/>
              </a:pPr>
              <a:t>‹#›</a:t>
            </a:fld>
            <a:endParaRPr lang="en-US" alt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9992DF-023D-4DB3-AAC9-AC85CF0DCA99}" type="datetimeFigureOut">
              <a:rPr lang="en-US"/>
              <a:pPr>
                <a:defRPr/>
              </a:pPr>
              <a:t>6/14/2016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CD56E-DC2A-42D2-8FA4-B9B281C6740B}" type="slidenum">
              <a:rPr lang="en-US" altLang="en-US"/>
              <a:pPr>
                <a:defRPr/>
              </a:pPr>
              <a:t>‹#›</a:t>
            </a:fld>
            <a:endParaRPr lang="en-US" alt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4C7D33-B84A-4A54-8C05-53771A945A77}" type="datetimeFigureOut">
              <a:rPr lang="en-US"/>
              <a:pPr>
                <a:defRPr/>
              </a:pPr>
              <a:t>6/14/2016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044DC-833A-49E9-9777-027A273DCFE3}" type="slidenum">
              <a:rPr lang="en-US" altLang="en-US"/>
              <a:pPr>
                <a:defRPr/>
              </a:pPr>
              <a:t>‹#›</a:t>
            </a:fld>
            <a:endParaRPr lang="en-US" altLang="en-US"/>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3E64A6-DDB6-40E9-A9E5-63CF7683B7B3}" type="datetimeFigureOut">
              <a:rPr lang="en-US"/>
              <a:pPr>
                <a:defRPr/>
              </a:pPr>
              <a:t>6/14/2016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41EAF6-0564-4063-8608-1D3EBFC64D23}" type="slidenum">
              <a:rPr lang="en-US" altLang="en-US"/>
              <a:pPr>
                <a:defRPr/>
              </a:pPr>
              <a:t>‹#›</a:t>
            </a:fld>
            <a:endParaRPr lang="en-US" altLang="en-US"/>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E4FC38-8E5E-4EC4-AED8-A27A0AF64BF5}" type="datetimeFigureOut">
              <a:rPr lang="en-US"/>
              <a:pPr>
                <a:defRPr/>
              </a:pPr>
              <a:t>6/14/2016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1770-3321-4527-9E70-2DCAC917E823}" type="slidenum">
              <a:rPr lang="en-US" altLang="en-US"/>
              <a:pPr>
                <a:defRPr/>
              </a:pPr>
              <a:t>‹#›</a:t>
            </a:fld>
            <a:endParaRPr lang="en-US" alt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DF130A-DA8A-427D-AB5C-B3925BF9B9E1}" type="datetimeFigureOut">
              <a:rPr lang="en-US"/>
              <a:pPr>
                <a:defRPr/>
              </a:pPr>
              <a:t>6/14/2016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54EF6-7A79-47FD-B05B-45DF47A5FE1D}" type="slidenum">
              <a:rPr lang="en-US" altLang="en-US"/>
              <a:pPr>
                <a:defRPr/>
              </a:pPr>
              <a:t>‹#›</a:t>
            </a:fld>
            <a:endParaRPr lang="en-US" alt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A31125-1052-47BF-BB1F-587EE9B8B9DA}" type="datetimeFigureOut">
              <a:rPr lang="en-US"/>
              <a:pPr>
                <a:defRPr/>
              </a:pPr>
              <a:t>6/14/2016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C162F4-44EF-47B7-93D9-CC4BB543637D}" type="slidenum">
              <a:rPr lang="en-US" altLang="en-US"/>
              <a:pPr>
                <a:defRPr/>
              </a:pPr>
              <a:t>‹#›</a:t>
            </a:fld>
            <a:endParaRPr lang="en-US" alt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674DE-2C9A-4958-84F4-3287F85291AF}" type="datetimeFigureOut">
              <a:rPr lang="en-US"/>
              <a:pPr>
                <a:defRPr/>
              </a:pPr>
              <a:t>6/14/2016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37B5C4-D4F7-483D-95DB-43358F836B62}" type="slidenum">
              <a:rPr lang="en-US" altLang="en-US"/>
              <a:pPr>
                <a:defRPr/>
              </a:pPr>
              <a:t>‹#›</a:t>
            </a:fld>
            <a:endParaRPr lang="en-US" alt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0B71DA-F8B2-42C7-8597-1D139289CC4A}" type="datetimeFigureOut">
              <a:rPr lang="en-US"/>
              <a:pPr>
                <a:defRPr/>
              </a:pPr>
              <a:t>6/14/2016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6D3820-A0EB-4FBE-83C0-E54F1A0FC889}" type="slidenum">
              <a:rPr lang="en-US" altLang="en-US"/>
              <a:pPr>
                <a:defRPr/>
              </a:pPr>
              <a:t>‹#›</a:t>
            </a:fld>
            <a:endParaRPr lang="en-US" alt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E28669-F4F9-4186-BBB7-23B53173985E}" type="datetimeFigureOut">
              <a:rPr lang="en-US"/>
              <a:pPr>
                <a:defRPr/>
              </a:pPr>
              <a:t>6/14/2016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E8D07-4BE2-44C2-8E12-16E42B2642F1}" type="slidenum">
              <a:rPr lang="en-US" altLang="en-US"/>
              <a:pPr>
                <a:defRPr/>
              </a:pPr>
              <a:t>‹#›</a:t>
            </a:fld>
            <a:endParaRPr lang="en-US" altLang="en-US"/>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E9953C-8DBA-46FF-A57D-540CC238CE47}" type="datetimeFigureOut">
              <a:rPr lang="en-US"/>
              <a:pPr>
                <a:defRPr/>
              </a:pPr>
              <a:t>6/14/2016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93EF9-495C-4E87-BA12-B8A61FBD78A5}" type="slidenum">
              <a:rPr lang="en-US" altLang="en-US"/>
              <a:pPr>
                <a:defRPr/>
              </a:pPr>
              <a:t>‹#›</a:t>
            </a:fld>
            <a:endParaRPr lang="en-US" altLang="en-US"/>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D14D82-B55E-4EDA-B243-2FFC167DE1C4}" type="datetimeFigureOut">
              <a:rPr lang="en-US"/>
              <a:pPr>
                <a:defRPr/>
              </a:pPr>
              <a:t>6/14/2016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300B9E99-AB32-4032-8104-C5A74A8D6C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chart" Target="../charts/char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jpe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eg"/><Relationship Id="rId7"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2.jpeg"/><Relationship Id="rId7"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lum bright="7000" contrast="-1000"/>
            <a:extLst>
              <a:ext uri="{28A0092B-C50C-407E-A947-70E740481C1C}">
                <a14:useLocalDpi xmlns="" xmlns:a14="http://schemas.microsoft.com/office/drawing/2010/main" val="0"/>
              </a:ext>
            </a:extLst>
          </a:blip>
          <a:stretch>
            <a:fillRect/>
          </a:stretch>
        </p:blipFill>
        <p:spPr>
          <a:xfrm>
            <a:off x="2749114" y="1071703"/>
            <a:ext cx="4040373" cy="5024297"/>
          </a:xfrm>
          <a:prstGeom prst="rect">
            <a:avLst/>
          </a:prstGeom>
        </p:spPr>
      </p:pic>
      <p:sp>
        <p:nvSpPr>
          <p:cNvPr id="5" name="Rectangle 1"/>
          <p:cNvSpPr>
            <a:spLocks noChangeArrowheads="1"/>
          </p:cNvSpPr>
          <p:nvPr/>
        </p:nvSpPr>
        <p:spPr bwMode="auto">
          <a:xfrm>
            <a:off x="703263" y="2362200"/>
            <a:ext cx="8440737" cy="1262062"/>
          </a:xfrm>
          <a:prstGeom prst="rect">
            <a:avLst/>
          </a:prstGeom>
          <a:noFill/>
          <a:ln w="9525">
            <a:noFill/>
            <a:miter lim="800000"/>
            <a:headEnd/>
            <a:tailEnd/>
          </a:ln>
        </p:spPr>
        <p:txBody>
          <a:bodyPr>
            <a:spAutoFit/>
          </a:bodyPr>
          <a:lstStyle/>
          <a:p>
            <a:pPr algn="ctr"/>
            <a:r>
              <a:rPr lang="mn-MN" altLang="en-US" sz="4400" b="1" dirty="0">
                <a:solidFill>
                  <a:srgbClr val="002060"/>
                </a:solidFill>
                <a:latin typeface="Arial Unicode MS" pitchFamily="34" charset="-128"/>
                <a:ea typeface="Arial Unicode MS" pitchFamily="34" charset="-128"/>
                <a:cs typeface="Arial Unicode MS" pitchFamily="34" charset="-128"/>
              </a:rPr>
              <a:t>ДОРНОГОВЬ АЙМГИЙН</a:t>
            </a:r>
          </a:p>
          <a:p>
            <a:pPr algn="ctr"/>
            <a:r>
              <a:rPr lang="mn-MN" altLang="en-US" sz="3200" b="1" dirty="0">
                <a:solidFill>
                  <a:srgbClr val="002060"/>
                </a:solidFill>
                <a:latin typeface="Arial Unicode MS" pitchFamily="34" charset="-128"/>
                <a:ea typeface="Arial Unicode MS" pitchFamily="34" charset="-128"/>
                <a:cs typeface="Arial Unicode MS" pitchFamily="34" charset="-128"/>
              </a:rPr>
              <a:t>НИЙГЭМ, ЭДИЙН ЗАСГИЙН БАЙДАЛ</a:t>
            </a:r>
            <a:endParaRPr lang="en-US" altLang="en-US" sz="3200" b="1" dirty="0">
              <a:solidFill>
                <a:srgbClr val="002060"/>
              </a:solidFill>
              <a:latin typeface="Arial Unicode MS" pitchFamily="34" charset="-128"/>
              <a:ea typeface="Arial Unicode MS" pitchFamily="34" charset="-128"/>
              <a:cs typeface="Arial Unicode MS" pitchFamily="34" charset="-128"/>
            </a:endParaRPr>
          </a:p>
        </p:txBody>
      </p:sp>
      <p:sp>
        <p:nvSpPr>
          <p:cNvPr id="6" name="Rectangle 6"/>
          <p:cNvSpPr>
            <a:spLocks noChangeArrowheads="1"/>
          </p:cNvSpPr>
          <p:nvPr/>
        </p:nvSpPr>
        <p:spPr bwMode="auto">
          <a:xfrm>
            <a:off x="703263" y="3733800"/>
            <a:ext cx="8440737" cy="2400300"/>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201</a:t>
            </a:r>
            <a:r>
              <a:rPr lang="en-US" altLang="en-US" sz="3000" b="1" dirty="0" smtClean="0">
                <a:solidFill>
                  <a:srgbClr val="002060"/>
                </a:solidFill>
                <a:latin typeface="Arial Unicode MS" pitchFamily="34" charset="-128"/>
                <a:ea typeface="Arial Unicode MS" pitchFamily="34" charset="-128"/>
                <a:cs typeface="Arial Unicode MS" pitchFamily="34" charset="-128"/>
              </a:rPr>
              <a:t>6 </a:t>
            </a:r>
            <a:r>
              <a:rPr lang="mn-MN" altLang="en-US" sz="3000" b="1" dirty="0">
                <a:solidFill>
                  <a:srgbClr val="002060"/>
                </a:solidFill>
                <a:latin typeface="Arial Unicode MS" pitchFamily="34" charset="-128"/>
                <a:ea typeface="Arial Unicode MS" pitchFamily="34" charset="-128"/>
                <a:cs typeface="Arial Unicode MS" pitchFamily="34" charset="-128"/>
              </a:rPr>
              <a:t>оны эхний </a:t>
            </a:r>
            <a:r>
              <a:rPr lang="mn-MN" altLang="en-US" sz="3000" b="1" dirty="0" smtClean="0">
                <a:solidFill>
                  <a:srgbClr val="002060"/>
                </a:solidFill>
                <a:latin typeface="Arial Unicode MS" pitchFamily="34" charset="-128"/>
                <a:ea typeface="Arial Unicode MS" pitchFamily="34" charset="-128"/>
                <a:cs typeface="Arial Unicode MS" pitchFamily="34" charset="-128"/>
              </a:rPr>
              <a:t>5 </a:t>
            </a:r>
            <a:r>
              <a:rPr lang="mn-MN" altLang="en-US" sz="3000" b="1" dirty="0">
                <a:solidFill>
                  <a:srgbClr val="002060"/>
                </a:solidFill>
                <a:latin typeface="Arial Unicode MS" pitchFamily="34" charset="-128"/>
                <a:ea typeface="Arial Unicode MS" pitchFamily="34" charset="-128"/>
                <a:cs typeface="Arial Unicode MS" pitchFamily="34" charset="-128"/>
              </a:rPr>
              <a:t>сард</a:t>
            </a:r>
            <a:r>
              <a:rPr lang="en-US" altLang="en-US" sz="3000" b="1" dirty="0">
                <a:solidFill>
                  <a:srgbClr val="002060"/>
                </a:solidFill>
                <a:latin typeface="Arial Unicode MS" pitchFamily="34" charset="-128"/>
                <a:ea typeface="Arial Unicode MS" pitchFamily="34" charset="-128"/>
                <a:cs typeface="Arial Unicode MS" pitchFamily="34" charset="-128"/>
              </a:rPr>
              <a:t>)</a:t>
            </a: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r>
              <a:rPr lang="mn-MN" altLang="en-US" sz="3000" b="1" dirty="0">
                <a:solidFill>
                  <a:srgbClr val="002060"/>
                </a:solidFill>
                <a:latin typeface="Arial Unicode MS" pitchFamily="34" charset="-128"/>
                <a:ea typeface="Arial Unicode MS" pitchFamily="34" charset="-128"/>
                <a:cs typeface="Arial Unicode MS" pitchFamily="34" charset="-128"/>
              </a:rPr>
              <a:t>						</a:t>
            </a:r>
            <a:r>
              <a:rPr lang="mn-MN" altLang="en-US" sz="3000" b="1" dirty="0" smtClean="0">
                <a:solidFill>
                  <a:srgbClr val="002060"/>
                </a:solidFill>
                <a:latin typeface="Arial Unicode MS" pitchFamily="34" charset="-128"/>
                <a:ea typeface="Arial Unicode MS" pitchFamily="34" charset="-128"/>
                <a:cs typeface="Arial Unicode MS" pitchFamily="34" charset="-128"/>
              </a:rPr>
              <a:t>2016.</a:t>
            </a:r>
            <a:r>
              <a:rPr lang="en-US" altLang="en-US" sz="3000" b="1" dirty="0" smtClean="0">
                <a:solidFill>
                  <a:srgbClr val="002060"/>
                </a:solidFill>
                <a:latin typeface="Arial Unicode MS" pitchFamily="34" charset="-128"/>
                <a:ea typeface="Arial Unicode MS" pitchFamily="34" charset="-128"/>
                <a:cs typeface="Arial Unicode MS" pitchFamily="34" charset="-128"/>
              </a:rPr>
              <a:t>0</a:t>
            </a:r>
            <a:r>
              <a:rPr lang="mn-MN" altLang="en-US" sz="3000" b="1" dirty="0" smtClean="0">
                <a:solidFill>
                  <a:srgbClr val="002060"/>
                </a:solidFill>
                <a:latin typeface="Arial Unicode MS" pitchFamily="34" charset="-128"/>
                <a:ea typeface="Arial Unicode MS" pitchFamily="34" charset="-128"/>
                <a:cs typeface="Arial Unicode MS" pitchFamily="34" charset="-128"/>
              </a:rPr>
              <a:t>5</a:t>
            </a:r>
            <a:r>
              <a:rPr lang="en-US" altLang="en-US" sz="3000" b="1" dirty="0" smtClean="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13</a:t>
            </a:r>
            <a:endParaRPr lang="en-US" altLang="en-US" sz="3000" b="1"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2" name="Rounded Rectangle 11"/>
          <p:cNvSpPr/>
          <p:nvPr/>
        </p:nvSpPr>
        <p:spPr>
          <a:xfrm>
            <a:off x="990600" y="990600"/>
            <a:ext cx="2971800" cy="1524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0" algn="just" eaLnBrk="1" hangingPunct="1">
              <a:tabLst>
                <a:tab pos="171450" algn="r"/>
                <a:tab pos="2743200" algn="ctr"/>
                <a:tab pos="4286250" algn="r"/>
                <a:tab pos="5486400" algn="r"/>
              </a:tabLst>
            </a:pPr>
            <a:r>
              <a:rPr lang="mn-MN" sz="1400" dirty="0" smtClean="0"/>
              <a:t> </a:t>
            </a:r>
            <a:endParaRPr lang="eu-ES" sz="1400" dirty="0" smtClean="0">
              <a:solidFill>
                <a:schemeClr val="tx1"/>
              </a:solidFill>
              <a:latin typeface="Arial" pitchFamily="34" charset="0"/>
              <a:cs typeface="Arial" pitchFamily="34" charset="0"/>
            </a:endParaRPr>
          </a:p>
        </p:txBody>
      </p:sp>
      <p:sp>
        <p:nvSpPr>
          <p:cNvPr id="10244" name="Rectangle 13"/>
          <p:cNvSpPr>
            <a:spLocks noChangeArrowheads="1"/>
          </p:cNvSpPr>
          <p:nvPr/>
        </p:nvSpPr>
        <p:spPr bwMode="auto">
          <a:xfrm>
            <a:off x="1600200" y="2667000"/>
            <a:ext cx="5410200" cy="369888"/>
          </a:xfrm>
          <a:prstGeom prst="rect">
            <a:avLst/>
          </a:prstGeom>
          <a:noFill/>
          <a:ln w="9525">
            <a:noFill/>
            <a:miter lim="800000"/>
            <a:headEnd/>
            <a:tailEnd/>
          </a:ln>
        </p:spPr>
        <p:txBody>
          <a:bodyPr>
            <a:spAutoFit/>
          </a:bodyPr>
          <a:lstStyle/>
          <a:p>
            <a:r>
              <a:rPr lang="mn-MN" dirty="0">
                <a:latin typeface="Times New Roman" pitchFamily="18" charset="0"/>
                <a:cs typeface="Times New Roman" pitchFamily="18" charset="0"/>
              </a:rPr>
              <a:t>Хэрэглээний </a:t>
            </a:r>
            <a:r>
              <a:rPr lang="mn-MN" dirty="0" smtClean="0">
                <a:latin typeface="Times New Roman" pitchFamily="18" charset="0"/>
                <a:cs typeface="Times New Roman" pitchFamily="18" charset="0"/>
              </a:rPr>
              <a:t>үнийн индекс, 2016 оны</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5-р сард</a:t>
            </a:r>
            <a:endParaRPr lang="en-US" dirty="0">
              <a:latin typeface="Times New Roman" pitchFamily="18" charset="0"/>
              <a:cs typeface="Times New Roman" pitchFamily="18" charset="0"/>
            </a:endParaRPr>
          </a:p>
        </p:txBody>
      </p:sp>
      <p:pic>
        <p:nvPicPr>
          <p:cNvPr id="10245" name="Picture 2"/>
          <p:cNvPicPr>
            <a:picLocks noChangeAspect="1" noChangeArrowheads="1"/>
          </p:cNvPicPr>
          <p:nvPr/>
        </p:nvPicPr>
        <p:blipFill>
          <a:blip r:embed="rId4" cstate="print"/>
          <a:srcRect/>
          <a:stretch>
            <a:fillRect/>
          </a:stretch>
        </p:blipFill>
        <p:spPr bwMode="auto">
          <a:xfrm>
            <a:off x="838200" y="2667000"/>
            <a:ext cx="457200" cy="460375"/>
          </a:xfrm>
          <a:prstGeom prst="rect">
            <a:avLst/>
          </a:prstGeom>
          <a:noFill/>
          <a:ln w="9525">
            <a:noFill/>
            <a:miter lim="800000"/>
            <a:headEnd/>
            <a:tailEnd/>
          </a:ln>
        </p:spPr>
      </p:pic>
      <p:graphicFrame>
        <p:nvGraphicFramePr>
          <p:cNvPr id="8" name="Table 7"/>
          <p:cNvGraphicFramePr>
            <a:graphicFrameLocks noGrp="1"/>
          </p:cNvGraphicFramePr>
          <p:nvPr/>
        </p:nvGraphicFramePr>
        <p:xfrm>
          <a:off x="4267200" y="3338512"/>
          <a:ext cx="609600" cy="180975"/>
        </p:xfrm>
        <a:graphic>
          <a:graphicData uri="http://schemas.openxmlformats.org/drawingml/2006/table">
            <a:tbl>
              <a:tblPr/>
              <a:tblGrid>
                <a:gridCol w="609600"/>
              </a:tblGrid>
              <a:tr h="180975">
                <a:tc>
                  <a:txBody>
                    <a:bodyPr/>
                    <a:lstStyle/>
                    <a:p>
                      <a:pPr algn="l" fontAlgn="b"/>
                      <a:endParaRPr lang="en-US" sz="11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9" name="Rounded Rectangle 8"/>
          <p:cNvSpPr/>
          <p:nvPr/>
        </p:nvSpPr>
        <p:spPr>
          <a:xfrm>
            <a:off x="4267200" y="1143000"/>
            <a:ext cx="4724400" cy="1524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1" algn="just" eaLnBrk="1" hangingPunct="1">
              <a:buFontTx/>
              <a:buChar char="-"/>
              <a:tabLst>
                <a:tab pos="171450" algn="r"/>
                <a:tab pos="2743200" algn="ctr"/>
                <a:tab pos="4286250" algn="r"/>
                <a:tab pos="5486400" algn="r"/>
              </a:tabLst>
            </a:pPr>
            <a:endParaRPr lang="eu-ES" sz="1400" dirty="0" smtClean="0">
              <a:solidFill>
                <a:schemeClr val="tx1"/>
              </a:solidFill>
              <a:latin typeface="Arial" pitchFamily="34" charset="0"/>
              <a:cs typeface="Arial" pitchFamily="34" charset="0"/>
            </a:endParaRPr>
          </a:p>
        </p:txBody>
      </p:sp>
      <p:sp>
        <p:nvSpPr>
          <p:cNvPr id="11" name="Notched Right Arrow 10"/>
          <p:cNvSpPr/>
          <p:nvPr/>
        </p:nvSpPr>
        <p:spPr>
          <a:xfrm>
            <a:off x="4038600" y="1676400"/>
            <a:ext cx="5334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0241" name="Rectangle 1"/>
          <p:cNvSpPr>
            <a:spLocks noChangeArrowheads="1"/>
          </p:cNvSpPr>
          <p:nvPr/>
        </p:nvSpPr>
        <p:spPr bwMode="auto">
          <a:xfrm>
            <a:off x="1066800" y="1066800"/>
            <a:ext cx="27432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Хэрэглээний үнийн индекс 2016 оны </a:t>
            </a:r>
            <a:r>
              <a:rPr lang="mn-MN" sz="1400" dirty="0" smtClean="0">
                <a:latin typeface="Arial" pitchFamily="34" charset="0"/>
                <a:ea typeface="Times New Roman" pitchFamily="18" charset="0"/>
                <a:cs typeface="Arial" pitchFamily="34" charset="0"/>
              </a:rPr>
              <a:t>5</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дугаар </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сард</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Өмнөх сарынхаас </a:t>
            </a:r>
            <a:r>
              <a:rPr lang="mn-MN" sz="1400" dirty="0" smtClean="0">
                <a:latin typeface="Arial" pitchFamily="34" charset="0"/>
                <a:ea typeface="Times New Roman" pitchFamily="18" charset="0"/>
                <a:cs typeface="Arial" pitchFamily="34" charset="0"/>
              </a:rPr>
              <a:t>0.2</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a:t>
            </a:r>
            <a:r>
              <a:rPr kumimoji="0" lang="mn-MN"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mn-MN" sz="1400" dirty="0" smtClean="0">
                <a:latin typeface="Arial" pitchFamily="34" charset="0"/>
                <a:ea typeface="Times New Roman" pitchFamily="18" charset="0"/>
                <a:cs typeface="Arial" pitchFamily="34" charset="0"/>
              </a:rPr>
              <a:t>Ө</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мнөх оны мөн үеэс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хувиар </a:t>
            </a:r>
            <a:r>
              <a:rPr lang="mn-MN" sz="1400" dirty="0" smtClean="0">
                <a:latin typeface="Arial" pitchFamily="34" charset="0"/>
                <a:ea typeface="Times New Roman" pitchFamily="18" charset="0"/>
                <a:cs typeface="Arial" pitchFamily="34" charset="0"/>
              </a:rPr>
              <a:t>өслөө</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u-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4572000" y="1219200"/>
            <a:ext cx="4267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err="1" smtClean="0">
                <a:latin typeface="Arial" pitchFamily="34" charset="0"/>
                <a:cs typeface="Arial" pitchFamily="34" charset="0"/>
              </a:rPr>
              <a:t>Ерөнхий</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индекс</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өмнөх</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сарынхаас</a:t>
            </a:r>
            <a:r>
              <a:rPr lang="en-US" sz="1400" b="1" dirty="0" smtClean="0">
                <a:latin typeface="Arial" pitchFamily="34" charset="0"/>
                <a:cs typeface="Arial" pitchFamily="34" charset="0"/>
              </a:rPr>
              <a:t> </a:t>
            </a:r>
            <a:r>
              <a:rPr lang="mn-MN" sz="1400" b="1" dirty="0" smtClean="0">
                <a:latin typeface="Arial" pitchFamily="34" charset="0"/>
                <a:cs typeface="Arial" pitchFamily="34" charset="0"/>
              </a:rPr>
              <a:t>0.2 хувиар өсөхөд: </a:t>
            </a:r>
            <a:r>
              <a:rPr lang="mn-MN" sz="1400" dirty="0" smtClean="0">
                <a:latin typeface="Arial" pitchFamily="34" charset="0"/>
                <a:cs typeface="Arial" pitchFamily="34" charset="0"/>
              </a:rPr>
              <a:t>хүнсний бараа, ундаа, усны бүлэг 0.8 хувь, зочид буудал зоогийн газар дотуур байр 1.0 хувиар өсч,  хувцас бөс бараа, гуталын бүлэг 0.2 хувь, гэр ахуйн тавилга бараа 0.7 хувиар буурсан нь  нөлөөлжээ. </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p:cNvPicPr/>
          <p:nvPr/>
        </p:nvPicPr>
        <p:blipFill>
          <a:blip r:embed="rId5"/>
          <a:srcRect/>
          <a:stretch>
            <a:fillRect/>
          </a:stretch>
        </p:blipFill>
        <p:spPr bwMode="auto">
          <a:xfrm>
            <a:off x="838200" y="3276600"/>
            <a:ext cx="8153400" cy="3276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1267" name="Rectangle 1"/>
          <p:cNvSpPr>
            <a:spLocks noChangeArrowheads="1"/>
          </p:cNvSpPr>
          <p:nvPr/>
        </p:nvSpPr>
        <p:spPr bwMode="auto">
          <a:xfrm>
            <a:off x="1828800" y="1127453"/>
            <a:ext cx="6096000" cy="523220"/>
          </a:xfrm>
          <a:prstGeom prst="rect">
            <a:avLst/>
          </a:prstGeom>
          <a:noFill/>
          <a:ln w="9525">
            <a:noFill/>
            <a:miter lim="800000"/>
            <a:headEnd/>
            <a:tailEnd/>
          </a:ln>
        </p:spPr>
        <p:txBody>
          <a:bodyPr anchor="ctr">
            <a:spAutoFit/>
          </a:bodyPr>
          <a:lstStyle/>
          <a:p>
            <a:pPr algn="ctr"/>
            <a:r>
              <a:rPr lang="en-US" sz="1400" b="1" dirty="0">
                <a:latin typeface="Times New Roman" pitchFamily="18" charset="0"/>
                <a:cs typeface="Times New Roman" pitchFamily="18" charset="0"/>
              </a:rPr>
              <a:t>   </a:t>
            </a:r>
            <a:r>
              <a:rPr lang="mn-MN" sz="1400" b="1" dirty="0">
                <a:latin typeface="Arial" charset="0"/>
              </a:rPr>
              <a:t>Хэрэглээний бараа, үйлчилгээний үнэ тарифын индекс, </a:t>
            </a:r>
            <a:r>
              <a:rPr lang="mn-MN" sz="1400" b="1" dirty="0" smtClean="0">
                <a:latin typeface="Arial" charset="0"/>
              </a:rPr>
              <a:t>201</a:t>
            </a:r>
            <a:r>
              <a:rPr lang="en-US" sz="1400" b="1" dirty="0" smtClean="0">
                <a:latin typeface="Arial" charset="0"/>
              </a:rPr>
              <a:t>4</a:t>
            </a:r>
            <a:r>
              <a:rPr lang="mn-MN" sz="1400" b="1" dirty="0" smtClean="0">
                <a:latin typeface="Arial" charset="0"/>
              </a:rPr>
              <a:t>-201</a:t>
            </a:r>
            <a:r>
              <a:rPr lang="en-US" sz="1400" b="1" dirty="0" smtClean="0">
                <a:latin typeface="Arial" charset="0"/>
              </a:rPr>
              <a:t>6</a:t>
            </a:r>
            <a:r>
              <a:rPr lang="mn-MN" sz="1400" b="1" dirty="0" smtClean="0">
                <a:latin typeface="Arial" charset="0"/>
              </a:rPr>
              <a:t> </a:t>
            </a:r>
            <a:r>
              <a:rPr lang="mn-MN" sz="1400" b="1" dirty="0">
                <a:latin typeface="Arial" charset="0"/>
              </a:rPr>
              <a:t>оны сар бүрээр </a:t>
            </a:r>
            <a:r>
              <a:rPr lang="en-US" sz="1400" b="1" dirty="0">
                <a:latin typeface="Arial" charset="0"/>
              </a:rPr>
              <a:t>(</a:t>
            </a:r>
            <a:r>
              <a:rPr lang="mn-MN" sz="1400" b="1" dirty="0">
                <a:latin typeface="Arial" charset="0"/>
              </a:rPr>
              <a:t> өмнөх </a:t>
            </a:r>
            <a:r>
              <a:rPr lang="mn-MN" sz="1400" b="1" dirty="0" smtClean="0">
                <a:latin typeface="Arial" charset="0"/>
              </a:rPr>
              <a:t>сар</a:t>
            </a:r>
            <a:r>
              <a:rPr lang="en-US" sz="1400" b="1" dirty="0">
                <a:latin typeface="Arial" charset="0"/>
              </a:rPr>
              <a:t>= 100)</a:t>
            </a:r>
            <a:endParaRPr lang="eu-ES" sz="1400" b="1"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3" cstate="print"/>
          <a:srcRect/>
          <a:stretch>
            <a:fillRect/>
          </a:stretch>
        </p:blipFill>
        <p:spPr bwMode="auto">
          <a:xfrm>
            <a:off x="838200" y="1295400"/>
            <a:ext cx="457200" cy="460375"/>
          </a:xfrm>
          <a:prstGeom prst="rect">
            <a:avLst/>
          </a:prstGeom>
          <a:noFill/>
          <a:ln w="9525">
            <a:noFill/>
            <a:miter lim="800000"/>
            <a:headEnd/>
            <a:tailEnd/>
          </a:ln>
        </p:spPr>
      </p:pic>
      <p:pic>
        <p:nvPicPr>
          <p:cNvPr id="2" name="Picture 2"/>
          <p:cNvPicPr>
            <a:picLocks noChangeAspect="1" noChangeArrowheads="1"/>
          </p:cNvPicPr>
          <p:nvPr/>
        </p:nvPicPr>
        <p:blipFill>
          <a:blip r:embed="rId4"/>
          <a:srcRect/>
          <a:stretch>
            <a:fillRect/>
          </a:stretch>
        </p:blipFill>
        <p:spPr bwMode="auto">
          <a:xfrm>
            <a:off x="762000" y="2046288"/>
            <a:ext cx="8077200" cy="3287712"/>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Хөдөө аж ахуй</a:t>
            </a:r>
          </a:p>
        </p:txBody>
      </p:sp>
      <p:sp>
        <p:nvSpPr>
          <p:cNvPr id="12292" name="TextBox 14"/>
          <p:cNvSpPr txBox="1">
            <a:spLocks noChangeArrowheads="1"/>
          </p:cNvSpPr>
          <p:nvPr/>
        </p:nvSpPr>
        <p:spPr bwMode="auto">
          <a:xfrm>
            <a:off x="1371600" y="990600"/>
            <a:ext cx="7391400" cy="338554"/>
          </a:xfrm>
          <a:prstGeom prst="rect">
            <a:avLst/>
          </a:prstGeom>
          <a:noFill/>
          <a:ln w="9525">
            <a:noFill/>
            <a:miter lim="800000"/>
            <a:headEnd/>
            <a:tailEnd/>
          </a:ln>
        </p:spPr>
        <p:txBody>
          <a:bodyPr wrap="square">
            <a:spAutoFit/>
          </a:bodyPr>
          <a:lstStyle/>
          <a:p>
            <a:pPr algn="ctr"/>
            <a:r>
              <a:rPr lang="mn-MN" altLang="en-US" sz="1600" b="1" dirty="0">
                <a:latin typeface="Arial" charset="0"/>
              </a:rPr>
              <a:t>Бойжиж буй төлийн тоо, </a:t>
            </a:r>
            <a:r>
              <a:rPr lang="mn-MN" altLang="en-US" sz="1600" b="1" dirty="0" smtClean="0">
                <a:latin typeface="Arial" charset="0"/>
              </a:rPr>
              <a:t>201</a:t>
            </a:r>
            <a:r>
              <a:rPr lang="en-US" altLang="en-US" sz="1600" b="1" dirty="0" smtClean="0">
                <a:latin typeface="Arial" charset="0"/>
              </a:rPr>
              <a:t>1</a:t>
            </a:r>
            <a:r>
              <a:rPr lang="mn-MN" altLang="en-US" sz="1600" b="1" dirty="0" smtClean="0">
                <a:latin typeface="Arial" charset="0"/>
              </a:rPr>
              <a:t>-201</a:t>
            </a:r>
            <a:r>
              <a:rPr lang="en-US" altLang="en-US" sz="1600" b="1" dirty="0" smtClean="0">
                <a:latin typeface="Arial" charset="0"/>
              </a:rPr>
              <a:t>6</a:t>
            </a:r>
            <a:r>
              <a:rPr lang="mn-MN" altLang="en-US" sz="1600" b="1" dirty="0" smtClean="0">
                <a:latin typeface="Arial" charset="0"/>
              </a:rPr>
              <a:t> </a:t>
            </a:r>
            <a:r>
              <a:rPr lang="mn-MN" altLang="en-US" sz="1600" b="1" dirty="0">
                <a:latin typeface="Arial" charset="0"/>
              </a:rPr>
              <a:t>оны </a:t>
            </a:r>
            <a:r>
              <a:rPr lang="en-US" altLang="en-US" sz="1600" b="1" dirty="0" smtClean="0">
                <a:latin typeface="Arial" charset="0"/>
              </a:rPr>
              <a:t>05</a:t>
            </a:r>
            <a:r>
              <a:rPr lang="mn-MN" altLang="en-US" sz="1600" b="1" dirty="0" smtClean="0">
                <a:latin typeface="Arial" charset="0"/>
              </a:rPr>
              <a:t>-р </a:t>
            </a:r>
            <a:r>
              <a:rPr lang="mn-MN" altLang="en-US" sz="1600" b="1" dirty="0">
                <a:latin typeface="Arial" charset="0"/>
              </a:rPr>
              <a:t>сарын байдлаар, толгой</a:t>
            </a:r>
            <a:endParaRPr lang="en-US" altLang="en-US" sz="1600" b="1" dirty="0">
              <a:latin typeface="Arial" charset="0"/>
            </a:endParaRPr>
          </a:p>
        </p:txBody>
      </p:sp>
      <p:pic>
        <p:nvPicPr>
          <p:cNvPr id="16" name="il_fi" descr="http://bj4img.com/d/bb/user_uploads/20110401/195681/24lzll034868-02_1d412b97.jpg"/>
          <p:cNvPicPr/>
          <p:nvPr/>
        </p:nvPicPr>
        <p:blipFill>
          <a:blip r:embed="rId3" cstate="print"/>
          <a:srcRect/>
          <a:stretch>
            <a:fillRect/>
          </a:stretch>
        </p:blipFill>
        <p:spPr bwMode="auto">
          <a:xfrm>
            <a:off x="1066800" y="4724399"/>
            <a:ext cx="1676400" cy="1638300"/>
          </a:xfrm>
          <a:prstGeom prst="ellipse">
            <a:avLst/>
          </a:prstGeom>
          <a:ln>
            <a:noFill/>
          </a:ln>
          <a:effectLst>
            <a:softEdge rad="112500"/>
          </a:effectLst>
        </p:spPr>
      </p:pic>
      <p:pic>
        <p:nvPicPr>
          <p:cNvPr id="17" name="il_fi" descr="http://www.unen.mn/resource/unen/photo/2012/11/7fc0642add8681f7/91d665641ca0a0adoriginal.jpg"/>
          <p:cNvPicPr/>
          <p:nvPr/>
        </p:nvPicPr>
        <p:blipFill>
          <a:blip r:embed="rId4" cstate="print"/>
          <a:srcRect/>
          <a:stretch>
            <a:fillRect/>
          </a:stretch>
        </p:blipFill>
        <p:spPr bwMode="auto">
          <a:xfrm>
            <a:off x="5334000" y="4876799"/>
            <a:ext cx="1838325" cy="1676400"/>
          </a:xfrm>
          <a:prstGeom prst="ellipse">
            <a:avLst/>
          </a:prstGeom>
          <a:ln>
            <a:noFill/>
          </a:ln>
          <a:effectLst>
            <a:softEdge rad="112500"/>
          </a:effectLst>
        </p:spPr>
      </p:pic>
      <p:pic>
        <p:nvPicPr>
          <p:cNvPr id="18" name="Picture 8" descr="http://bj4img.com/d/bb/user_uploads/20110401/195681/uher_ea8e11fa.jpg"/>
          <p:cNvPicPr>
            <a:picLocks noChangeAspect="1" noChangeArrowheads="1"/>
          </p:cNvPicPr>
          <p:nvPr/>
        </p:nvPicPr>
        <p:blipFill>
          <a:blip r:embed="rId5" cstate="print"/>
          <a:srcRect/>
          <a:stretch>
            <a:fillRect/>
          </a:stretch>
        </p:blipFill>
        <p:spPr bwMode="auto">
          <a:xfrm rot="20932860">
            <a:off x="6907098" y="4933960"/>
            <a:ext cx="1524000" cy="1447800"/>
          </a:xfrm>
          <a:prstGeom prst="ellipse">
            <a:avLst/>
          </a:prstGeom>
          <a:ln>
            <a:noFill/>
          </a:ln>
          <a:effectLst>
            <a:softEdge rad="112500"/>
          </a:effectLst>
        </p:spPr>
      </p:pic>
      <p:pic>
        <p:nvPicPr>
          <p:cNvPr id="19" name="il_fi" descr="http://www.zavkhan.gov.mn/images/gallery/09040014.jpg"/>
          <p:cNvPicPr/>
          <p:nvPr/>
        </p:nvPicPr>
        <p:blipFill>
          <a:blip r:embed="rId6" cstate="print"/>
          <a:srcRect/>
          <a:stretch>
            <a:fillRect/>
          </a:stretch>
        </p:blipFill>
        <p:spPr bwMode="auto">
          <a:xfrm>
            <a:off x="2438400" y="4876799"/>
            <a:ext cx="1752600" cy="1600200"/>
          </a:xfrm>
          <a:prstGeom prst="ellipse">
            <a:avLst/>
          </a:prstGeom>
          <a:ln>
            <a:noFill/>
          </a:ln>
          <a:effectLst>
            <a:softEdge rad="112500"/>
          </a:effectLst>
        </p:spPr>
      </p:pic>
      <p:pic>
        <p:nvPicPr>
          <p:cNvPr id="20" name="il_fi" descr="http://altan-ovoo.mn/Uploads/orig/229o0kjib4vh03rg5joytmmfs.jpg"/>
          <p:cNvPicPr/>
          <p:nvPr/>
        </p:nvPicPr>
        <p:blipFill>
          <a:blip r:embed="rId7" cstate="print"/>
          <a:srcRect/>
          <a:stretch>
            <a:fillRect/>
          </a:stretch>
        </p:blipFill>
        <p:spPr bwMode="auto">
          <a:xfrm rot="20410459">
            <a:off x="4021241" y="5009259"/>
            <a:ext cx="1662304" cy="1536173"/>
          </a:xfrm>
          <a:prstGeom prst="ellipse">
            <a:avLst/>
          </a:prstGeom>
          <a:ln>
            <a:noFill/>
          </a:ln>
          <a:effectLst>
            <a:softEdge rad="112500"/>
          </a:effectLst>
        </p:spPr>
      </p:pic>
      <p:graphicFrame>
        <p:nvGraphicFramePr>
          <p:cNvPr id="15" name="Table 14"/>
          <p:cNvGraphicFramePr>
            <a:graphicFrameLocks noGrp="1"/>
          </p:cNvGraphicFramePr>
          <p:nvPr/>
        </p:nvGraphicFramePr>
        <p:xfrm>
          <a:off x="1143000" y="1371600"/>
          <a:ext cx="7620000" cy="1763932"/>
        </p:xfrm>
        <a:graphic>
          <a:graphicData uri="http://schemas.openxmlformats.org/drawingml/2006/table">
            <a:tbl>
              <a:tblPr/>
              <a:tblGrid>
                <a:gridCol w="906814"/>
                <a:gridCol w="1036357"/>
                <a:gridCol w="1036357"/>
                <a:gridCol w="1239926"/>
                <a:gridCol w="985464"/>
                <a:gridCol w="1207541"/>
                <a:gridCol w="1207541"/>
              </a:tblGrid>
              <a:tr h="300892">
                <a:tc>
                  <a:txBody>
                    <a:bodyPr/>
                    <a:lstStyle/>
                    <a:p>
                      <a:pPr algn="l" fontAlgn="b"/>
                      <a:r>
                        <a:rPr lang="en-US" sz="1600" b="0" i="0" u="none" strike="noStrike" dirty="0">
                          <a:solidFill>
                            <a:schemeClr val="tx1"/>
                          </a:solidFill>
                          <a:latin typeface="Arial" pitchFamily="34" charset="0"/>
                          <a:cs typeface="Arial" pitchFamily="34" charset="0"/>
                        </a:rPr>
                        <a:t> </a:t>
                      </a:r>
                    </a:p>
                  </a:txBody>
                  <a:tcPr marL="0" marR="0" marT="0" marB="0" anchor="b">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2011.05</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2012.05</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2013.05</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2014.05</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2015.05</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2016.05</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Бүгд</a:t>
                      </a:r>
                    </a:p>
                  </a:txBody>
                  <a:tcPr marL="0" marR="0" marT="0" marB="0" anchor="b">
                    <a:lnL>
                      <a:noFill/>
                    </a:lnL>
                    <a:lnR>
                      <a:noFill/>
                    </a:lnR>
                    <a:lnT>
                      <a:noFill/>
                    </a:lnT>
                    <a:lnB>
                      <a:noFill/>
                    </a:lnB>
                    <a:solidFill>
                      <a:srgbClr val="FFFFFF"/>
                    </a:solidFill>
                  </a:tcPr>
                </a:tc>
                <a:tc>
                  <a:txBody>
                    <a:bodyPr/>
                    <a:lstStyle/>
                    <a:p>
                      <a:pPr algn="r" fontAlgn="ctr"/>
                      <a:r>
                        <a:rPr lang="en-US" sz="1400" b="0" i="0" u="none" strike="noStrike" dirty="0">
                          <a:latin typeface="Arial" pitchFamily="34" charset="0"/>
                          <a:cs typeface="Arial" pitchFamily="34" charset="0"/>
                        </a:rPr>
                        <a:t>319571</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dirty="0">
                          <a:latin typeface="Arial"/>
                        </a:rPr>
                        <a:t>334976</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latin typeface="Arial"/>
                        </a:rPr>
                        <a:t>414888</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latin typeface="Arial"/>
                        </a:rPr>
                        <a:t>425622</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latin typeface="Arial"/>
                        </a:rPr>
                        <a:t>495055</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latin typeface="Arial"/>
                        </a:rPr>
                        <a:t>441386</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Ботго</a:t>
                      </a:r>
                    </a:p>
                  </a:txBody>
                  <a:tcPr marL="0" marR="0" marT="0" marB="0" anchor="b">
                    <a:lnL>
                      <a:noFill/>
                    </a:lnL>
                    <a:lnR>
                      <a:noFill/>
                    </a:lnR>
                    <a:lnT>
                      <a:noFill/>
                    </a:lnT>
                    <a:lnB>
                      <a:noFill/>
                    </a:lnB>
                    <a:solidFill>
                      <a:srgbClr val="DBE5F1"/>
                    </a:solidFill>
                  </a:tcPr>
                </a:tc>
                <a:tc>
                  <a:txBody>
                    <a:bodyPr/>
                    <a:lstStyle/>
                    <a:p>
                      <a:pPr algn="r" fontAlgn="b"/>
                      <a:r>
                        <a:rPr lang="en-US" sz="1400" b="0" i="0" u="none" strike="noStrike" dirty="0">
                          <a:latin typeface="Arial" pitchFamily="34" charset="0"/>
                          <a:cs typeface="Arial" pitchFamily="34" charset="0"/>
                        </a:rPr>
                        <a:t>3803</a:t>
                      </a:r>
                    </a:p>
                  </a:txBody>
                  <a:tcPr marL="0" marR="0" marT="0" marB="0" anchor="b">
                    <a:lnL>
                      <a:noFill/>
                    </a:lnL>
                    <a:lnR>
                      <a:noFill/>
                    </a:lnR>
                    <a:lnT>
                      <a:noFill/>
                    </a:lnT>
                    <a:lnB>
                      <a:noFill/>
                    </a:lnB>
                    <a:solidFill>
                      <a:srgbClr val="DBE5F1"/>
                    </a:solidFill>
                  </a:tcPr>
                </a:tc>
                <a:tc>
                  <a:txBody>
                    <a:bodyPr/>
                    <a:lstStyle/>
                    <a:p>
                      <a:pPr algn="r" fontAlgn="ctr"/>
                      <a:r>
                        <a:rPr lang="en-US" sz="1400" b="0" i="0" u="none" strike="noStrike">
                          <a:latin typeface="Arial"/>
                        </a:rPr>
                        <a:t>4520</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latin typeface="Arial"/>
                        </a:rPr>
                        <a:t>4606</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4887</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5227</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5268</a:t>
                      </a:r>
                    </a:p>
                  </a:txBody>
                  <a:tcPr marL="0" marR="0" marT="0" marB="0" anchor="ctr">
                    <a:lnL>
                      <a:noFill/>
                    </a:lnL>
                    <a:lnR>
                      <a:noFill/>
                    </a:lnR>
                    <a:lnT>
                      <a:noFill/>
                    </a:lnT>
                    <a:lnB>
                      <a:noFill/>
                    </a:lnB>
                    <a:solidFill>
                      <a:srgbClr val="DBE5F1"/>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Унага</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dirty="0">
                          <a:latin typeface="Arial" pitchFamily="34" charset="0"/>
                          <a:cs typeface="Arial" pitchFamily="34" charset="0"/>
                        </a:rPr>
                        <a:t>7538</a:t>
                      </a:r>
                    </a:p>
                  </a:txBody>
                  <a:tcPr marL="0" marR="0" marT="0" marB="0" anchor="b">
                    <a:lnL>
                      <a:noFill/>
                    </a:lnL>
                    <a:lnR>
                      <a:noFill/>
                    </a:lnR>
                    <a:lnT>
                      <a:noFill/>
                    </a:lnT>
                    <a:lnB>
                      <a:noFill/>
                    </a:lnB>
                    <a:solidFill>
                      <a:srgbClr val="FFFFFF"/>
                    </a:solidFill>
                  </a:tcPr>
                </a:tc>
                <a:tc>
                  <a:txBody>
                    <a:bodyPr/>
                    <a:lstStyle/>
                    <a:p>
                      <a:pPr algn="r" fontAlgn="ctr"/>
                      <a:r>
                        <a:rPr lang="en-US" sz="1400" b="0" i="0" u="none" strike="noStrike">
                          <a:latin typeface="Arial"/>
                        </a:rPr>
                        <a:t>6624</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latin typeface="Arial"/>
                        </a:rPr>
                        <a:t>9569</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latin typeface="Arial"/>
                        </a:rPr>
                        <a:t>12261</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latin typeface="Arial"/>
                        </a:rPr>
                        <a:t>14239</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latin typeface="Arial"/>
                        </a:rPr>
                        <a:t>8544</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Тугал</a:t>
                      </a:r>
                    </a:p>
                  </a:txBody>
                  <a:tcPr marL="0" marR="0" marT="0" marB="0" anchor="b">
                    <a:lnL>
                      <a:noFill/>
                    </a:lnL>
                    <a:lnR>
                      <a:noFill/>
                    </a:lnR>
                    <a:lnT>
                      <a:noFill/>
                    </a:lnT>
                    <a:lnB>
                      <a:noFill/>
                    </a:lnB>
                    <a:solidFill>
                      <a:srgbClr val="DBE5F1"/>
                    </a:solidFill>
                  </a:tcPr>
                </a:tc>
                <a:tc>
                  <a:txBody>
                    <a:bodyPr/>
                    <a:lstStyle/>
                    <a:p>
                      <a:pPr algn="r" fontAlgn="b"/>
                      <a:r>
                        <a:rPr lang="en-US" sz="1400" b="0" i="0" u="none" strike="noStrike" dirty="0">
                          <a:latin typeface="Arial" pitchFamily="34" charset="0"/>
                          <a:cs typeface="Arial" pitchFamily="34" charset="0"/>
                        </a:rPr>
                        <a:t>7642</a:t>
                      </a:r>
                    </a:p>
                  </a:txBody>
                  <a:tcPr marL="0" marR="0" marT="0" marB="0" anchor="b">
                    <a:lnL>
                      <a:noFill/>
                    </a:lnL>
                    <a:lnR>
                      <a:noFill/>
                    </a:lnR>
                    <a:lnT>
                      <a:noFill/>
                    </a:lnT>
                    <a:lnB>
                      <a:noFill/>
                    </a:lnB>
                    <a:solidFill>
                      <a:srgbClr val="DBE5F1"/>
                    </a:solidFill>
                  </a:tcPr>
                </a:tc>
                <a:tc>
                  <a:txBody>
                    <a:bodyPr/>
                    <a:lstStyle/>
                    <a:p>
                      <a:pPr algn="r" fontAlgn="ctr"/>
                      <a:r>
                        <a:rPr lang="en-US" sz="1400" b="0" i="0" u="none" strike="noStrike">
                          <a:latin typeface="Arial"/>
                        </a:rPr>
                        <a:t>7562</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latin typeface="Arial"/>
                        </a:rPr>
                        <a:t>9048</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11065</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13384</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8909</a:t>
                      </a:r>
                    </a:p>
                  </a:txBody>
                  <a:tcPr marL="0" marR="0" marT="0" marB="0" anchor="ctr">
                    <a:lnL>
                      <a:noFill/>
                    </a:lnL>
                    <a:lnR>
                      <a:noFill/>
                    </a:lnR>
                    <a:lnT>
                      <a:noFill/>
                    </a:lnT>
                    <a:lnB>
                      <a:noFill/>
                    </a:lnB>
                    <a:solidFill>
                      <a:srgbClr val="DBE5F1"/>
                    </a:solidFill>
                  </a:tcPr>
                </a:tc>
              </a:tr>
              <a:tr h="229251">
                <a:tc>
                  <a:txBody>
                    <a:bodyPr/>
                    <a:lstStyle/>
                    <a:p>
                      <a:pPr algn="l" fontAlgn="ctr"/>
                      <a:r>
                        <a:rPr lang="mn-MN" sz="1600" b="0" i="0" u="none" strike="noStrike" dirty="0">
                          <a:solidFill>
                            <a:schemeClr val="tx1"/>
                          </a:solidFill>
                          <a:latin typeface="Arial" pitchFamily="34" charset="0"/>
                          <a:cs typeface="Arial" pitchFamily="34" charset="0"/>
                        </a:rPr>
                        <a:t>    Хурга</a:t>
                      </a:r>
                    </a:p>
                  </a:txBody>
                  <a:tcPr marL="0" marR="0" marT="0" marB="0" anchor="ctr">
                    <a:lnL>
                      <a:noFill/>
                    </a:lnL>
                    <a:lnR>
                      <a:noFill/>
                    </a:lnR>
                    <a:lnT>
                      <a:noFill/>
                    </a:lnT>
                    <a:lnB>
                      <a:noFill/>
                    </a:lnB>
                    <a:solidFill>
                      <a:srgbClr val="FFFFFF"/>
                    </a:solidFill>
                  </a:tcPr>
                </a:tc>
                <a:tc>
                  <a:txBody>
                    <a:bodyPr/>
                    <a:lstStyle/>
                    <a:p>
                      <a:pPr algn="r" fontAlgn="b"/>
                      <a:r>
                        <a:rPr lang="en-US" sz="1400" b="0" i="0" u="none" strike="noStrike" dirty="0">
                          <a:latin typeface="Arial" pitchFamily="34" charset="0"/>
                          <a:cs typeface="Arial" pitchFamily="34" charset="0"/>
                        </a:rPr>
                        <a:t>145583</a:t>
                      </a:r>
                    </a:p>
                  </a:txBody>
                  <a:tcPr marL="0" marR="0" marT="0" marB="0" anchor="b">
                    <a:lnL>
                      <a:noFill/>
                    </a:lnL>
                    <a:lnR>
                      <a:noFill/>
                    </a:lnR>
                    <a:lnT>
                      <a:noFill/>
                    </a:lnT>
                    <a:lnB>
                      <a:noFill/>
                    </a:lnB>
                    <a:solidFill>
                      <a:srgbClr val="FFFFFF"/>
                    </a:solidFill>
                  </a:tcPr>
                </a:tc>
                <a:tc>
                  <a:txBody>
                    <a:bodyPr/>
                    <a:lstStyle/>
                    <a:p>
                      <a:pPr algn="r" fontAlgn="ctr"/>
                      <a:r>
                        <a:rPr lang="en-US" sz="1400" b="0" i="0" u="none" strike="noStrike" dirty="0">
                          <a:latin typeface="Arial"/>
                        </a:rPr>
                        <a:t>158400</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latin typeface="Arial"/>
                        </a:rPr>
                        <a:t>193663</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latin typeface="Arial"/>
                        </a:rPr>
                        <a:t>202705</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latin typeface="Arial"/>
                        </a:rPr>
                        <a:t>237702</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latin typeface="Arial"/>
                        </a:rPr>
                        <a:t>225379</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Ишиг</a:t>
                      </a:r>
                    </a:p>
                  </a:txBody>
                  <a:tcPr marL="0" marR="0" marT="0" marB="0" anchor="b">
                    <a:lnL>
                      <a:noFill/>
                    </a:lnL>
                    <a:lnR>
                      <a:noFill/>
                    </a:lnR>
                    <a:lnT>
                      <a:noFill/>
                    </a:lnT>
                    <a:lnB>
                      <a:noFill/>
                    </a:lnB>
                    <a:solidFill>
                      <a:srgbClr val="DBE5F1"/>
                    </a:solidFill>
                  </a:tcPr>
                </a:tc>
                <a:tc>
                  <a:txBody>
                    <a:bodyPr/>
                    <a:lstStyle/>
                    <a:p>
                      <a:pPr algn="r" fontAlgn="b"/>
                      <a:r>
                        <a:rPr lang="en-US" sz="1400" b="0" i="0" u="none" strike="noStrike" dirty="0">
                          <a:latin typeface="Arial" pitchFamily="34" charset="0"/>
                          <a:cs typeface="Arial" pitchFamily="34" charset="0"/>
                        </a:rPr>
                        <a:t>155005</a:t>
                      </a:r>
                    </a:p>
                  </a:txBody>
                  <a:tcPr marL="0" marR="0" marT="0" marB="0" anchor="b">
                    <a:lnL>
                      <a:noFill/>
                    </a:lnL>
                    <a:lnR>
                      <a:noFill/>
                    </a:lnR>
                    <a:lnT>
                      <a:noFill/>
                    </a:lnT>
                    <a:lnB>
                      <a:noFill/>
                    </a:lnB>
                    <a:solidFill>
                      <a:srgbClr val="DBE5F1"/>
                    </a:solidFill>
                  </a:tcPr>
                </a:tc>
                <a:tc>
                  <a:txBody>
                    <a:bodyPr/>
                    <a:lstStyle/>
                    <a:p>
                      <a:pPr algn="r" fontAlgn="ctr"/>
                      <a:r>
                        <a:rPr lang="en-US" sz="1400" b="0" i="0" u="none" strike="noStrike" dirty="0">
                          <a:latin typeface="Arial"/>
                        </a:rPr>
                        <a:t>157870</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latin typeface="Arial"/>
                        </a:rPr>
                        <a:t>198002</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194704</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a:solidFill>
                            <a:srgbClr val="000000"/>
                          </a:solidFill>
                          <a:latin typeface="Arial"/>
                        </a:rPr>
                        <a:t>224503</a:t>
                      </a:r>
                    </a:p>
                  </a:txBody>
                  <a:tcPr marL="0" marR="0" marT="0" marB="0" anchor="ctr">
                    <a:lnL>
                      <a:noFill/>
                    </a:lnL>
                    <a:lnR>
                      <a:noFill/>
                    </a:lnR>
                    <a:lnT>
                      <a:noFill/>
                    </a:lnT>
                    <a:lnB>
                      <a:noFill/>
                    </a:lnB>
                    <a:solidFill>
                      <a:srgbClr val="DBE5F1"/>
                    </a:solidFill>
                  </a:tcPr>
                </a:tc>
                <a:tc>
                  <a:txBody>
                    <a:bodyPr/>
                    <a:lstStyle/>
                    <a:p>
                      <a:pPr algn="r" fontAlgn="ctr"/>
                      <a:r>
                        <a:rPr lang="en-US" sz="1400" b="0" i="0" u="none" strike="noStrike" dirty="0">
                          <a:solidFill>
                            <a:srgbClr val="000000"/>
                          </a:solidFill>
                          <a:latin typeface="Arial"/>
                        </a:rPr>
                        <a:t>193286</a:t>
                      </a:r>
                    </a:p>
                  </a:txBody>
                  <a:tcPr marL="0" marR="0" marT="0" marB="0" anchor="ctr">
                    <a:lnL>
                      <a:noFill/>
                    </a:lnL>
                    <a:lnR>
                      <a:noFill/>
                    </a:lnR>
                    <a:lnT>
                      <a:noFill/>
                    </a:lnT>
                    <a:lnB>
                      <a:noFill/>
                    </a:lnB>
                    <a:solidFill>
                      <a:srgbClr val="DBE5F1"/>
                    </a:solidFill>
                  </a:tcPr>
                </a:tc>
              </a:tr>
            </a:tbl>
          </a:graphicData>
        </a:graphic>
      </p:graphicFrame>
      <p:sp>
        <p:nvSpPr>
          <p:cNvPr id="12334" name="TextBox 14"/>
          <p:cNvSpPr txBox="1">
            <a:spLocks noChangeArrowheads="1"/>
          </p:cNvSpPr>
          <p:nvPr/>
        </p:nvSpPr>
        <p:spPr bwMode="auto">
          <a:xfrm>
            <a:off x="1295400" y="3429000"/>
            <a:ext cx="7239000" cy="323165"/>
          </a:xfrm>
          <a:prstGeom prst="rect">
            <a:avLst/>
          </a:prstGeom>
          <a:noFill/>
          <a:ln w="9525">
            <a:noFill/>
            <a:miter lim="800000"/>
            <a:headEnd/>
            <a:tailEnd/>
          </a:ln>
        </p:spPr>
        <p:txBody>
          <a:bodyPr wrap="square">
            <a:spAutoFit/>
          </a:bodyPr>
          <a:lstStyle/>
          <a:p>
            <a:pPr algn="ctr"/>
            <a:r>
              <a:rPr lang="mn-MN" altLang="en-US" sz="1500" b="1" dirty="0">
                <a:latin typeface="Arial" charset="0"/>
              </a:rPr>
              <a:t>Том малын зүй бус хорогдол, </a:t>
            </a:r>
            <a:r>
              <a:rPr lang="mn-MN" altLang="en-US" sz="1500" b="1" dirty="0" smtClean="0">
                <a:latin typeface="Arial" charset="0"/>
              </a:rPr>
              <a:t>201</a:t>
            </a:r>
            <a:r>
              <a:rPr lang="en-US" altLang="en-US" sz="1500" b="1" dirty="0" smtClean="0">
                <a:latin typeface="Arial" charset="0"/>
              </a:rPr>
              <a:t>0</a:t>
            </a:r>
            <a:r>
              <a:rPr lang="mn-MN" altLang="en-US" sz="1500" b="1" dirty="0" smtClean="0">
                <a:latin typeface="Arial" charset="0"/>
              </a:rPr>
              <a:t>-201</a:t>
            </a:r>
            <a:r>
              <a:rPr lang="en-US" altLang="en-US" sz="1500" b="1" dirty="0" smtClean="0">
                <a:latin typeface="Arial" charset="0"/>
              </a:rPr>
              <a:t>6</a:t>
            </a:r>
            <a:r>
              <a:rPr lang="mn-MN" altLang="en-US" sz="1500" b="1" dirty="0" smtClean="0">
                <a:latin typeface="Arial" charset="0"/>
              </a:rPr>
              <a:t> </a:t>
            </a:r>
            <a:r>
              <a:rPr lang="mn-MN" altLang="en-US" sz="1500" b="1" dirty="0">
                <a:latin typeface="Arial" charset="0"/>
              </a:rPr>
              <a:t>оны </a:t>
            </a:r>
            <a:r>
              <a:rPr lang="en-US" altLang="en-US" sz="1500" b="1" dirty="0" smtClean="0">
                <a:latin typeface="Arial" charset="0"/>
              </a:rPr>
              <a:t>05</a:t>
            </a:r>
            <a:r>
              <a:rPr lang="mn-MN" altLang="en-US" sz="1500" b="1" dirty="0" smtClean="0">
                <a:latin typeface="Arial" charset="0"/>
              </a:rPr>
              <a:t>-р </a:t>
            </a:r>
            <a:r>
              <a:rPr lang="mn-MN" altLang="en-US" sz="1500" b="1" dirty="0">
                <a:latin typeface="Arial" charset="0"/>
              </a:rPr>
              <a:t>сарын байдлаар, толгой</a:t>
            </a:r>
            <a:endParaRPr lang="en-US" altLang="en-US" sz="1500" b="1" dirty="0">
              <a:latin typeface="Arial" charset="0"/>
            </a:endParaRPr>
          </a:p>
        </p:txBody>
      </p:sp>
      <p:cxnSp>
        <p:nvCxnSpPr>
          <p:cNvPr id="22" name="Straight Connector 2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066800" y="3200400"/>
            <a:ext cx="777240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2338" name="Picture 2" descr="\\exchange_server\MCCT\PUBLIC\Tserendejid\Information icon\18.jpg"/>
          <p:cNvPicPr>
            <a:picLocks noChangeAspect="1" noChangeArrowheads="1"/>
          </p:cNvPicPr>
          <p:nvPr/>
        </p:nvPicPr>
        <p:blipFill>
          <a:blip r:embed="rId8" cstate="print"/>
          <a:srcRect/>
          <a:stretch>
            <a:fillRect/>
          </a:stretch>
        </p:blipFill>
        <p:spPr bwMode="auto">
          <a:xfrm>
            <a:off x="762000" y="3581400"/>
            <a:ext cx="482600" cy="482600"/>
          </a:xfrm>
          <a:prstGeom prst="rect">
            <a:avLst/>
          </a:prstGeom>
          <a:noFill/>
          <a:ln w="9525">
            <a:noFill/>
            <a:miter lim="800000"/>
            <a:headEnd/>
            <a:tailEnd/>
          </a:ln>
        </p:spPr>
      </p:pic>
      <p:graphicFrame>
        <p:nvGraphicFramePr>
          <p:cNvPr id="21" name="Chart 20"/>
          <p:cNvGraphicFramePr/>
          <p:nvPr/>
        </p:nvGraphicFramePr>
        <p:xfrm>
          <a:off x="1133475" y="3429000"/>
          <a:ext cx="7848600" cy="24384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3315" name="Rectangle 10"/>
          <p:cNvSpPr>
            <a:spLocks noChangeArrowheads="1"/>
          </p:cNvSpPr>
          <p:nvPr/>
        </p:nvSpPr>
        <p:spPr bwMode="auto">
          <a:xfrm>
            <a:off x="1143000" y="947738"/>
            <a:ext cx="8001000" cy="646331"/>
          </a:xfrm>
          <a:prstGeom prst="rect">
            <a:avLst/>
          </a:prstGeom>
          <a:noFill/>
          <a:ln w="9525">
            <a:noFill/>
            <a:miter lim="800000"/>
            <a:headEnd/>
            <a:tailEnd/>
          </a:ln>
        </p:spPr>
        <p:txBody>
          <a:bodyPr wrap="square">
            <a:spAutoFit/>
          </a:bodyPr>
          <a:lstStyle/>
          <a:p>
            <a:pPr algn="ctr"/>
            <a:r>
              <a:rPr lang="en-US" altLang="en-US" sz="2000" b="1" dirty="0" err="1">
                <a:solidFill>
                  <a:schemeClr val="tx2"/>
                </a:solidFill>
                <a:latin typeface="Arial" charset="0"/>
              </a:rPr>
              <a:t>Аж</a:t>
            </a:r>
            <a:r>
              <a:rPr lang="en-US" altLang="en-US" sz="2000" b="1" dirty="0">
                <a:solidFill>
                  <a:schemeClr val="tx2"/>
                </a:solidFill>
                <a:latin typeface="Arial" charset="0"/>
              </a:rPr>
              <a:t> </a:t>
            </a:r>
            <a:r>
              <a:rPr lang="en-US" altLang="en-US" sz="2000" b="1" dirty="0" err="1">
                <a:solidFill>
                  <a:schemeClr val="tx2"/>
                </a:solidFill>
                <a:latin typeface="Arial" charset="0"/>
              </a:rPr>
              <a:t>үйлдвэрийн</a:t>
            </a:r>
            <a:r>
              <a:rPr lang="en-US" altLang="en-US" sz="2000" b="1" dirty="0">
                <a:solidFill>
                  <a:schemeClr val="tx2"/>
                </a:solidFill>
                <a:latin typeface="Arial" charset="0"/>
              </a:rPr>
              <a:t> </a:t>
            </a:r>
            <a:r>
              <a:rPr lang="en-US" altLang="en-US" sz="2000" b="1" dirty="0" err="1">
                <a:solidFill>
                  <a:schemeClr val="tx2"/>
                </a:solidFill>
                <a:latin typeface="Arial" charset="0"/>
              </a:rPr>
              <a:t>салбарын</a:t>
            </a:r>
            <a:r>
              <a:rPr lang="en-US" altLang="en-US" sz="2000" b="1" dirty="0">
                <a:solidFill>
                  <a:schemeClr val="tx2"/>
                </a:solidFill>
                <a:latin typeface="Arial" charset="0"/>
              </a:rPr>
              <a:t> </a:t>
            </a:r>
            <a:r>
              <a:rPr lang="en-US" altLang="en-US" sz="2000" b="1" dirty="0" err="1">
                <a:solidFill>
                  <a:schemeClr val="tx2"/>
                </a:solidFill>
                <a:latin typeface="Arial" charset="0"/>
              </a:rPr>
              <a:t>нийт</a:t>
            </a:r>
            <a:r>
              <a:rPr lang="en-US" altLang="en-US" sz="2000" b="1" dirty="0">
                <a:solidFill>
                  <a:schemeClr val="tx2"/>
                </a:solidFill>
                <a:latin typeface="Arial" charset="0"/>
              </a:rPr>
              <a:t> </a:t>
            </a:r>
            <a:r>
              <a:rPr lang="en-US" altLang="en-US" sz="2000" b="1" dirty="0" err="1">
                <a:solidFill>
                  <a:schemeClr val="tx2"/>
                </a:solidFill>
                <a:latin typeface="Arial" charset="0"/>
              </a:rPr>
              <a:t>үйлдвэрлэл</a:t>
            </a:r>
            <a:r>
              <a:rPr lang="mn-MN" altLang="en-US" sz="2000" b="1" dirty="0">
                <a:solidFill>
                  <a:schemeClr val="tx2"/>
                </a:solidFill>
                <a:latin typeface="Arial" charset="0"/>
              </a:rPr>
              <a:t>т,</a:t>
            </a:r>
            <a:r>
              <a:rPr lang="en-US" altLang="en-US" sz="2000" b="1" dirty="0">
                <a:solidFill>
                  <a:schemeClr val="tx2"/>
                </a:solidFill>
                <a:latin typeface="Arial" charset="0"/>
              </a:rPr>
              <a:t> </a:t>
            </a:r>
            <a:r>
              <a:rPr lang="mn-MN" altLang="en-US" sz="2000" b="1" dirty="0" smtClean="0">
                <a:solidFill>
                  <a:schemeClr val="tx2"/>
                </a:solidFill>
                <a:latin typeface="Arial" charset="0"/>
              </a:rPr>
              <a:t>борлуулалт </a:t>
            </a:r>
            <a:endParaRPr lang="en-US" altLang="en-US" sz="2000" b="1" dirty="0" smtClean="0">
              <a:solidFill>
                <a:schemeClr val="tx2"/>
              </a:solidFill>
              <a:latin typeface="Arial" charset="0"/>
            </a:endParaRPr>
          </a:p>
          <a:p>
            <a:pPr algn="ctr"/>
            <a:r>
              <a:rPr lang="en-US" altLang="en-US" sz="1600" b="1" dirty="0" smtClean="0">
                <a:solidFill>
                  <a:schemeClr val="accent2"/>
                </a:solidFill>
                <a:latin typeface="Arial" charset="0"/>
              </a:rPr>
              <a:t>(</a:t>
            </a:r>
            <a:r>
              <a:rPr lang="mn-MN" altLang="en-US" sz="1600" b="1" dirty="0" smtClean="0">
                <a:solidFill>
                  <a:schemeClr val="accent2"/>
                </a:solidFill>
                <a:latin typeface="Arial" charset="0"/>
              </a:rPr>
              <a:t>оны үнээр, сая төгрөг</a:t>
            </a:r>
            <a:r>
              <a:rPr lang="en-US" altLang="en-US" sz="1600" b="1" dirty="0" smtClean="0">
                <a:solidFill>
                  <a:schemeClr val="accent2"/>
                </a:solidFill>
                <a:latin typeface="Arial" charset="0"/>
              </a:rPr>
              <a:t> )</a:t>
            </a:r>
            <a:endParaRPr lang="en-US" altLang="en-US" sz="1600" dirty="0">
              <a:solidFill>
                <a:schemeClr val="accent2"/>
              </a:solidFill>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317" name="Picture 47"/>
          <p:cNvPicPr>
            <a:picLocks noChangeAspect="1" noChangeArrowheads="1"/>
          </p:cNvPicPr>
          <p:nvPr/>
        </p:nvPicPr>
        <p:blipFill>
          <a:blip r:embed="rId4" cstate="print"/>
          <a:srcRect/>
          <a:stretch>
            <a:fillRect/>
          </a:stretch>
        </p:blipFill>
        <p:spPr bwMode="auto">
          <a:xfrm>
            <a:off x="833438" y="3467100"/>
            <a:ext cx="457200" cy="457200"/>
          </a:xfrm>
          <a:prstGeom prst="rect">
            <a:avLst/>
          </a:prstGeom>
          <a:noFill/>
          <a:ln w="9525">
            <a:noFill/>
            <a:miter lim="800000"/>
            <a:headEnd/>
            <a:tailEnd/>
          </a:ln>
        </p:spPr>
      </p:pic>
      <p:pic>
        <p:nvPicPr>
          <p:cNvPr id="14" name="Picture 47"/>
          <p:cNvPicPr>
            <a:picLocks noChangeAspect="1" noChangeArrowheads="1"/>
          </p:cNvPicPr>
          <p:nvPr/>
        </p:nvPicPr>
        <p:blipFill>
          <a:blip r:embed="rId4" cstate="print"/>
          <a:srcRect/>
          <a:stretch>
            <a:fillRect/>
          </a:stretch>
        </p:blipFill>
        <p:spPr bwMode="auto">
          <a:xfrm>
            <a:off x="838200" y="3505200"/>
            <a:ext cx="457200" cy="457200"/>
          </a:xfrm>
          <a:prstGeom prst="rect">
            <a:avLst/>
          </a:prstGeom>
          <a:noFill/>
          <a:ln w="9525">
            <a:noFill/>
            <a:miter lim="800000"/>
            <a:headEnd/>
            <a:tailEnd/>
          </a:ln>
        </p:spPr>
      </p:pic>
      <p:graphicFrame>
        <p:nvGraphicFramePr>
          <p:cNvPr id="8" name="Chart 7"/>
          <p:cNvGraphicFramePr/>
          <p:nvPr/>
        </p:nvGraphicFramePr>
        <p:xfrm>
          <a:off x="1905000" y="1905000"/>
          <a:ext cx="6477000" cy="3733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pic>
        <p:nvPicPr>
          <p:cNvPr id="15365" name="Picture 47"/>
          <p:cNvPicPr>
            <a:picLocks noChangeAspect="1" noChangeArrowheads="1"/>
          </p:cNvPicPr>
          <p:nvPr/>
        </p:nvPicPr>
        <p:blipFill>
          <a:blip r:embed="rId4" cstate="print"/>
          <a:srcRect/>
          <a:stretch>
            <a:fillRect/>
          </a:stretch>
        </p:blipFill>
        <p:spPr bwMode="auto">
          <a:xfrm>
            <a:off x="4648200" y="6096000"/>
            <a:ext cx="457200" cy="457200"/>
          </a:xfrm>
          <a:prstGeom prst="rect">
            <a:avLst/>
          </a:prstGeom>
          <a:noFill/>
          <a:ln w="9525">
            <a:noFill/>
            <a:miter lim="800000"/>
            <a:headEnd/>
            <a:tailEnd/>
          </a:ln>
        </p:spPr>
      </p:pic>
      <p:sp>
        <p:nvSpPr>
          <p:cNvPr id="6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78"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79"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0"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4"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5"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6"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90"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1"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2"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5"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6"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7"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2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2"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3"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4"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5"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6"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7"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4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0"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1"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2"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55" name="TextBox 54"/>
          <p:cNvSpPr txBox="1"/>
          <p:nvPr/>
        </p:nvSpPr>
        <p:spPr>
          <a:xfrm>
            <a:off x="838200" y="990601"/>
            <a:ext cx="3810000" cy="584775"/>
          </a:xfrm>
          <a:prstGeom prst="rect">
            <a:avLst/>
          </a:prstGeom>
          <a:noFill/>
        </p:spPr>
        <p:txBody>
          <a:bodyPr wrap="square" rtlCol="0">
            <a:spAutoFit/>
          </a:bodyPr>
          <a:lstStyle/>
          <a:p>
            <a:pPr algn="ctr"/>
            <a:r>
              <a:rPr lang="mn-MN" sz="1600" b="1" dirty="0" smtClean="0">
                <a:latin typeface="Arial" pitchFamily="34" charset="0"/>
                <a:cs typeface="Arial" pitchFamily="34" charset="0"/>
              </a:rPr>
              <a:t>Аж үйлдвэрийн нийт үйлдвэрлэлт салбараар </a:t>
            </a:r>
            <a:endParaRPr lang="en-US" sz="1600" b="1" dirty="0">
              <a:latin typeface="Arial" pitchFamily="34" charset="0"/>
              <a:cs typeface="Arial" pitchFamily="34" charset="0"/>
            </a:endParaRPr>
          </a:p>
        </p:txBody>
      </p:sp>
      <p:sp>
        <p:nvSpPr>
          <p:cNvPr id="56" name="TextBox 55"/>
          <p:cNvSpPr txBox="1"/>
          <p:nvPr/>
        </p:nvSpPr>
        <p:spPr>
          <a:xfrm>
            <a:off x="4800600" y="990600"/>
            <a:ext cx="4038600" cy="584775"/>
          </a:xfrm>
          <a:prstGeom prst="rect">
            <a:avLst/>
          </a:prstGeom>
          <a:noFill/>
        </p:spPr>
        <p:txBody>
          <a:bodyPr wrap="square" rtlCol="0">
            <a:spAutoFit/>
          </a:bodyPr>
          <a:lstStyle/>
          <a:p>
            <a:pPr algn="ctr"/>
            <a:r>
              <a:rPr lang="mn-MN" sz="1600" b="1" dirty="0" smtClean="0">
                <a:latin typeface="Arial" pitchFamily="34" charset="0"/>
                <a:cs typeface="Arial" pitchFamily="34" charset="0"/>
              </a:rPr>
              <a:t>Аж үйлдвэрийн нийт борлуулалт салбараар </a:t>
            </a:r>
            <a:endParaRPr lang="en-US" sz="1600" b="1" dirty="0">
              <a:latin typeface="Arial" pitchFamily="34" charset="0"/>
              <a:cs typeface="Arial" pitchFamily="34" charset="0"/>
            </a:endParaRPr>
          </a:p>
        </p:txBody>
      </p:sp>
      <p:cxnSp>
        <p:nvCxnSpPr>
          <p:cNvPr id="57" name="Straight Connector 56"/>
          <p:cNvCxnSpPr>
            <a:endCxn id="15365" idx="0"/>
          </p:cNvCxnSpPr>
          <p:nvPr/>
        </p:nvCxnSpPr>
        <p:spPr>
          <a:xfrm flipH="1">
            <a:off x="4876800" y="1371600"/>
            <a:ext cx="11112" cy="47244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61" name="Content Placeholder 60"/>
          <p:cNvSpPr>
            <a:spLocks noGrp="1"/>
          </p:cNvSpPr>
          <p:nvPr>
            <p:ph idx="1"/>
          </p:nvPr>
        </p:nvSpPr>
        <p:spPr/>
        <p:txBody>
          <a:bodyPr/>
          <a:lstStyle/>
          <a:p>
            <a:r>
              <a:rPr lang="mn-MN" sz="1800" b="1" dirty="0" smtClean="0">
                <a:latin typeface="Arial" pitchFamily="34" charset="0"/>
                <a:cs typeface="Arial" pitchFamily="34" charset="0"/>
              </a:rPr>
              <a:t>         Нийт бүтээгдэхүүн                                    Нийт борлуулалт</a:t>
            </a:r>
            <a:endParaRPr lang="en-US" sz="1800" b="1" dirty="0">
              <a:latin typeface="Arial" pitchFamily="34" charset="0"/>
              <a:cs typeface="Arial" pitchFamily="34" charset="0"/>
            </a:endParaRPr>
          </a:p>
        </p:txBody>
      </p:sp>
      <p:graphicFrame>
        <p:nvGraphicFramePr>
          <p:cNvPr id="65" name="Chart 64"/>
          <p:cNvGraphicFramePr/>
          <p:nvPr/>
        </p:nvGraphicFramePr>
        <p:xfrm>
          <a:off x="4953000" y="2057400"/>
          <a:ext cx="4038600" cy="4038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p:cNvGraphicFramePr/>
          <p:nvPr/>
        </p:nvGraphicFramePr>
        <p:xfrm>
          <a:off x="685800" y="2133600"/>
          <a:ext cx="3962400" cy="4038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6"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0" name="Rectangle 9"/>
          <p:cNvSpPr/>
          <p:nvPr/>
        </p:nvSpPr>
        <p:spPr>
          <a:xfrm>
            <a:off x="1295400" y="990600"/>
            <a:ext cx="7162800" cy="646331"/>
          </a:xfrm>
          <a:prstGeom prst="rect">
            <a:avLst/>
          </a:prstGeom>
        </p:spPr>
        <p:txBody>
          <a:bodyPr wrap="square">
            <a:spAutoFit/>
          </a:bodyPr>
          <a:lstStyle/>
          <a:p>
            <a:pPr algn="ctr"/>
            <a:r>
              <a:rPr lang="en-US" altLang="en-US" b="1" dirty="0" err="1" smtClean="0">
                <a:latin typeface="Arial" charset="0"/>
              </a:rPr>
              <a:t>Аж</a:t>
            </a:r>
            <a:r>
              <a:rPr lang="en-US" altLang="en-US" b="1" dirty="0" smtClean="0">
                <a:latin typeface="Arial" charset="0"/>
              </a:rPr>
              <a:t> </a:t>
            </a:r>
            <a:r>
              <a:rPr lang="en-US" altLang="en-US" b="1" dirty="0" err="1" smtClean="0">
                <a:latin typeface="Arial" charset="0"/>
              </a:rPr>
              <a:t>үйлдвэрийн</a:t>
            </a:r>
            <a:r>
              <a:rPr lang="en-US" altLang="en-US" b="1" dirty="0" smtClean="0">
                <a:latin typeface="Arial" charset="0"/>
              </a:rPr>
              <a:t> </a:t>
            </a:r>
            <a:r>
              <a:rPr lang="en-US" altLang="en-US" b="1" dirty="0" err="1" smtClean="0">
                <a:latin typeface="Arial" charset="0"/>
              </a:rPr>
              <a:t>салбарын</a:t>
            </a:r>
            <a:r>
              <a:rPr lang="en-US" altLang="en-US" b="1" dirty="0" smtClean="0">
                <a:latin typeface="Arial" charset="0"/>
              </a:rPr>
              <a:t> </a:t>
            </a:r>
            <a:r>
              <a:rPr lang="en-US" altLang="en-US" b="1" dirty="0" err="1" smtClean="0">
                <a:latin typeface="Arial" charset="0"/>
              </a:rPr>
              <a:t>нийт</a:t>
            </a:r>
            <a:r>
              <a:rPr lang="en-US" altLang="en-US" b="1" dirty="0" smtClean="0">
                <a:latin typeface="Arial" charset="0"/>
              </a:rPr>
              <a:t> </a:t>
            </a:r>
            <a:r>
              <a:rPr lang="en-US" altLang="en-US" b="1" dirty="0" err="1" smtClean="0">
                <a:latin typeface="Arial" charset="0"/>
              </a:rPr>
              <a:t>үйлдвэрлэл</a:t>
            </a:r>
            <a:r>
              <a:rPr lang="mn-MN" altLang="en-US" b="1" dirty="0" smtClean="0">
                <a:latin typeface="Arial" charset="0"/>
              </a:rPr>
              <a:t>т, дэд салбараар, оны үнээр, сая төгрөг</a:t>
            </a:r>
            <a:endParaRPr lang="en-US" altLang="en-US" dirty="0">
              <a:latin typeface="Arial" charset="0"/>
            </a:endParaRPr>
          </a:p>
        </p:txBody>
      </p:sp>
      <p:sp>
        <p:nvSpPr>
          <p:cNvPr id="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8"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49"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0"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50"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1"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2"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5"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6"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7"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3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3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5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6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6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5"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6"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7"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1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2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2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3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5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5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5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5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6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8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8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1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1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2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8"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9"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40"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4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0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0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0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0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2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4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4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42" name="Line 9"/>
          <p:cNvSpPr>
            <a:spLocks noChangeShapeType="1"/>
          </p:cNvSpPr>
          <p:nvPr/>
        </p:nvSpPr>
        <p:spPr bwMode="auto">
          <a:xfrm>
            <a:off x="3933825" y="2352675"/>
            <a:ext cx="0" cy="0"/>
          </a:xfrm>
          <a:prstGeom prst="line">
            <a:avLst/>
          </a:prstGeom>
          <a:noFill/>
          <a:ln w="9525">
            <a:solidFill>
              <a:srgbClr val="000000"/>
            </a:solidFill>
            <a:round/>
            <a:headEnd/>
            <a:tailEnd/>
          </a:ln>
        </p:spPr>
      </p:sp>
      <p:graphicFrame>
        <p:nvGraphicFramePr>
          <p:cNvPr id="543" name="Table 542"/>
          <p:cNvGraphicFramePr>
            <a:graphicFrameLocks noGrp="1"/>
          </p:cNvGraphicFramePr>
          <p:nvPr/>
        </p:nvGraphicFramePr>
        <p:xfrm>
          <a:off x="1066800" y="1676406"/>
          <a:ext cx="7620001" cy="4648200"/>
        </p:xfrm>
        <a:graphic>
          <a:graphicData uri="http://schemas.openxmlformats.org/drawingml/2006/table">
            <a:tbl>
              <a:tblPr/>
              <a:tblGrid>
                <a:gridCol w="2227881"/>
                <a:gridCol w="883888"/>
                <a:gridCol w="956536"/>
                <a:gridCol w="887924"/>
                <a:gridCol w="887924"/>
                <a:gridCol w="887924"/>
                <a:gridCol w="887924"/>
              </a:tblGrid>
              <a:tr h="472513">
                <a:tc gridSpan="3">
                  <a:txBody>
                    <a:bodyPr/>
                    <a:lstStyle/>
                    <a:p>
                      <a:pPr algn="ctr" fontAlgn="ctr"/>
                      <a:r>
                        <a:rPr lang="mn-MN" sz="1100" b="0" i="0" u="none" strike="noStrike" dirty="0">
                          <a:solidFill>
                            <a:srgbClr val="FFFFFF"/>
                          </a:solidFill>
                          <a:latin typeface="Arial"/>
                        </a:rPr>
                        <a:t>Салбар</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FFFFFF"/>
                          </a:solidFill>
                          <a:latin typeface="Arial"/>
                        </a:rPr>
                        <a:t>2014.05.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100" b="0" i="0" u="none" strike="noStrike">
                          <a:solidFill>
                            <a:srgbClr val="FFFFFF"/>
                          </a:solidFill>
                          <a:latin typeface="Arial"/>
                        </a:rPr>
                        <a:t>2015.05.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100" b="0" i="0" u="none" strike="noStrike">
                          <a:solidFill>
                            <a:srgbClr val="FFFFFF"/>
                          </a:solidFill>
                          <a:latin typeface="Arial"/>
                        </a:rPr>
                        <a:t>2016.05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100" b="0" i="0" u="sng" strike="noStrike">
                          <a:solidFill>
                            <a:srgbClr val="FFFFFF"/>
                          </a:solidFill>
                          <a:latin typeface="Arial"/>
                        </a:rPr>
                        <a:t>2016       </a:t>
                      </a:r>
                      <a:r>
                        <a:rPr lang="en-US" sz="1100" b="0" i="0" u="none" strike="noStrike">
                          <a:solidFill>
                            <a:srgbClr val="FFFFFF"/>
                          </a:solidFill>
                          <a:latin typeface="Arial"/>
                        </a:rPr>
                        <a:t>2015</a:t>
                      </a:r>
                      <a:endParaRPr lang="en-US" sz="1100" b="0" i="0" u="sng" strike="noStrike">
                        <a:solidFill>
                          <a:srgbClr val="FFFFFF"/>
                        </a:solidFill>
                        <a:latin typeface="Arial"/>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19773">
                <a:tc>
                  <a:txBody>
                    <a:bodyPr/>
                    <a:lstStyle/>
                    <a:p>
                      <a:pPr algn="l" fontAlgn="ctr"/>
                      <a:r>
                        <a:rPr lang="mn-MN" sz="1100" b="0" i="0" u="none" strike="noStrike">
                          <a:latin typeface="Arial"/>
                        </a:rPr>
                        <a:t>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5514.7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5334.9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7462.9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139.9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19773">
                <a:tc gridSpan="3">
                  <a:txBody>
                    <a:bodyPr/>
                    <a:lstStyle/>
                    <a:p>
                      <a:pPr algn="l" fontAlgn="ctr"/>
                      <a:r>
                        <a:rPr lang="mn-MN" sz="1100" b="0" i="0" u="none" strike="noStrike">
                          <a:latin typeface="Arial"/>
                        </a:rPr>
                        <a:t>Уул уурхай олборлох аж үйлдвэр</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2940.3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273.1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1128.1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413.1</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               Нүүрс олборлолт</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2596.3</a:t>
                      </a:r>
                    </a:p>
                  </a:txBody>
                  <a:tcPr marL="0" marR="0" marT="0" marB="0" anchor="b">
                    <a:lnL>
                      <a:noFill/>
                    </a:lnL>
                    <a:lnR>
                      <a:noFill/>
                    </a:lnR>
                    <a:lnT>
                      <a:noFill/>
                    </a:lnT>
                    <a:lnB>
                      <a:noFill/>
                    </a:lnB>
                  </a:tcPr>
                </a:tc>
                <a:tc>
                  <a:txBody>
                    <a:bodyPr/>
                    <a:lstStyle/>
                    <a:p>
                      <a:pPr algn="r" fontAlgn="b"/>
                      <a:r>
                        <a:rPr lang="en-US" sz="1100" b="0" i="0" u="none" strike="noStrike">
                          <a:latin typeface="Arial"/>
                        </a:rPr>
                        <a:t>157.5</a:t>
                      </a:r>
                    </a:p>
                  </a:txBody>
                  <a:tcPr marL="0" marR="0" marT="0" marB="0" anchor="b">
                    <a:lnL>
                      <a:noFill/>
                    </a:lnL>
                    <a:lnR>
                      <a:noFill/>
                    </a:lnR>
                    <a:lnT>
                      <a:noFill/>
                    </a:lnT>
                    <a:lnB>
                      <a:noFill/>
                    </a:lnB>
                  </a:tcPr>
                </a:tc>
                <a:tc>
                  <a:txBody>
                    <a:bodyPr/>
                    <a:lstStyle/>
                    <a:p>
                      <a:pPr algn="r" fontAlgn="b"/>
                      <a:r>
                        <a:rPr lang="en-US" sz="1100" b="0" i="0" u="none" strike="noStrike">
                          <a:latin typeface="Arial"/>
                        </a:rPr>
                        <a:t>1128.1</a:t>
                      </a:r>
                    </a:p>
                  </a:txBody>
                  <a:tcPr marL="0" marR="0" marT="0" marB="0" anchor="b">
                    <a:lnL>
                      <a:noFill/>
                    </a:lnL>
                    <a:lnR>
                      <a:noFill/>
                    </a:lnR>
                    <a:lnT>
                      <a:noFill/>
                    </a:lnT>
                    <a:lnB>
                      <a:noFill/>
                    </a:lnB>
                  </a:tcPr>
                </a:tc>
                <a:tc>
                  <a:txBody>
                    <a:bodyPr/>
                    <a:lstStyle/>
                    <a:p>
                      <a:pPr algn="r" fontAlgn="b"/>
                      <a:r>
                        <a:rPr lang="en-US" sz="1100" b="0" i="0" u="none" strike="noStrike">
                          <a:latin typeface="Arial"/>
                        </a:rPr>
                        <a:t>716.3</a:t>
                      </a: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               Бусад ашигт малтмал олборлолт</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344.0</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115.6</a:t>
                      </a:r>
                    </a:p>
                  </a:txBody>
                  <a:tcPr marL="0" marR="0" marT="0" marB="0" anchor="b">
                    <a:lnL>
                      <a:noFill/>
                    </a:lnL>
                    <a:lnR>
                      <a:noFill/>
                    </a:lnR>
                    <a:lnT>
                      <a:noFill/>
                    </a:lnT>
                    <a:lnB>
                      <a:noFill/>
                    </a:lnB>
                    <a:solidFill>
                      <a:srgbClr val="DBE5F1"/>
                    </a:solidFill>
                  </a:tcPr>
                </a:tc>
                <a:tc>
                  <a:txBody>
                    <a:bodyPr/>
                    <a:lstStyle/>
                    <a:p>
                      <a:pPr algn="l" fontAlgn="b"/>
                      <a:r>
                        <a:rPr lang="en-US" sz="11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 </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Боловсруулах аж үйлдвэр</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291.8</a:t>
                      </a:r>
                    </a:p>
                  </a:txBody>
                  <a:tcPr marL="0" marR="0" marT="0" marB="0" anchor="b">
                    <a:lnL>
                      <a:noFill/>
                    </a:lnL>
                    <a:lnR>
                      <a:noFill/>
                    </a:lnR>
                    <a:lnT>
                      <a:noFill/>
                    </a:lnT>
                    <a:lnB>
                      <a:noFill/>
                    </a:lnB>
                  </a:tcPr>
                </a:tc>
                <a:tc>
                  <a:txBody>
                    <a:bodyPr/>
                    <a:lstStyle/>
                    <a:p>
                      <a:pPr algn="r" fontAlgn="b"/>
                      <a:r>
                        <a:rPr lang="en-US" sz="1100" b="0" i="0" u="none" strike="noStrike">
                          <a:latin typeface="Arial"/>
                        </a:rPr>
                        <a:t>403.3</a:t>
                      </a:r>
                    </a:p>
                  </a:txBody>
                  <a:tcPr marL="0" marR="0" marT="0" marB="0" anchor="b">
                    <a:lnL>
                      <a:noFill/>
                    </a:lnL>
                    <a:lnR>
                      <a:noFill/>
                    </a:lnR>
                    <a:lnT>
                      <a:noFill/>
                    </a:lnT>
                    <a:lnB>
                      <a:noFill/>
                    </a:lnB>
                  </a:tcPr>
                </a:tc>
                <a:tc>
                  <a:txBody>
                    <a:bodyPr/>
                    <a:lstStyle/>
                    <a:p>
                      <a:pPr algn="r" fontAlgn="b"/>
                      <a:r>
                        <a:rPr lang="en-US" sz="1100" b="0" i="0" u="none" strike="noStrike">
                          <a:latin typeface="Arial"/>
                        </a:rPr>
                        <a:t>513.9</a:t>
                      </a:r>
                    </a:p>
                  </a:txBody>
                  <a:tcPr marL="0" marR="0" marT="0" marB="0" anchor="b">
                    <a:lnL>
                      <a:noFill/>
                    </a:lnL>
                    <a:lnR>
                      <a:noFill/>
                    </a:lnR>
                    <a:lnT>
                      <a:noFill/>
                    </a:lnT>
                    <a:lnB>
                      <a:noFill/>
                    </a:lnB>
                  </a:tcPr>
                </a:tc>
                <a:tc>
                  <a:txBody>
                    <a:bodyPr/>
                    <a:lstStyle/>
                    <a:p>
                      <a:pPr algn="r" fontAlgn="b"/>
                      <a:r>
                        <a:rPr lang="en-US" sz="1100" b="0" i="0" u="none" strike="noStrike">
                          <a:latin typeface="Arial"/>
                        </a:rPr>
                        <a:t>127.4</a:t>
                      </a: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        Хүнсний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177.5</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307.2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341.0</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111.0</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       мах, махан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21.5</a:t>
                      </a:r>
                    </a:p>
                  </a:txBody>
                  <a:tcPr marL="0" marR="0" marT="0" marB="0" anchor="b">
                    <a:lnL>
                      <a:noFill/>
                    </a:lnL>
                    <a:lnR>
                      <a:noFill/>
                    </a:lnR>
                    <a:lnT>
                      <a:noFill/>
                    </a:lnT>
                    <a:lnB>
                      <a:noFill/>
                    </a:lnB>
                  </a:tcPr>
                </a:tc>
                <a:tc>
                  <a:txBody>
                    <a:bodyPr/>
                    <a:lstStyle/>
                    <a:p>
                      <a:pPr algn="r" fontAlgn="b"/>
                      <a:r>
                        <a:rPr lang="en-US" sz="1100" b="0" i="0" u="none" strike="noStrike">
                          <a:latin typeface="Arial"/>
                        </a:rPr>
                        <a:t>19.5</a:t>
                      </a:r>
                    </a:p>
                  </a:txBody>
                  <a:tcPr marL="0" marR="0" marT="0" marB="0" anchor="b">
                    <a:lnL>
                      <a:noFill/>
                    </a:lnL>
                    <a:lnR>
                      <a:noFill/>
                    </a:lnR>
                    <a:lnT>
                      <a:noFill/>
                    </a:lnT>
                    <a:lnB>
                      <a:noFill/>
                    </a:lnB>
                  </a:tcPr>
                </a:tc>
                <a:tc>
                  <a:txBody>
                    <a:bodyPr/>
                    <a:lstStyle/>
                    <a:p>
                      <a:pPr algn="r" fontAlgn="b"/>
                      <a:r>
                        <a:rPr lang="en-US" sz="1100" b="0" i="0" u="none" strike="noStrike">
                          <a:latin typeface="Arial"/>
                        </a:rPr>
                        <a:t>17.2</a:t>
                      </a:r>
                    </a:p>
                  </a:txBody>
                  <a:tcPr marL="0" marR="0" marT="0" marB="0" anchor="b">
                    <a:lnL>
                      <a:noFill/>
                    </a:lnL>
                    <a:lnR>
                      <a:noFill/>
                    </a:lnR>
                    <a:lnT>
                      <a:noFill/>
                    </a:lnT>
                    <a:lnB>
                      <a:noFill/>
                    </a:lnB>
                  </a:tcPr>
                </a:tc>
                <a:tc>
                  <a:txBody>
                    <a:bodyPr/>
                    <a:lstStyle/>
                    <a:p>
                      <a:pPr algn="r" fontAlgn="b"/>
                      <a:endParaRPr lang="en-US" sz="1100" b="0" i="0" u="none" strike="noStrike" dirty="0">
                        <a:latin typeface="Arial"/>
                      </a:endParaRP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       сүү, сүүн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15.1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55.2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46.1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83.5</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       хүнсний бусад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140.9</a:t>
                      </a:r>
                    </a:p>
                  </a:txBody>
                  <a:tcPr marL="0" marR="0" marT="0" marB="0" anchor="b">
                    <a:lnL>
                      <a:noFill/>
                    </a:lnL>
                    <a:lnR>
                      <a:noFill/>
                    </a:lnR>
                    <a:lnT>
                      <a:noFill/>
                    </a:lnT>
                    <a:lnB>
                      <a:noFill/>
                    </a:lnB>
                  </a:tcPr>
                </a:tc>
                <a:tc>
                  <a:txBody>
                    <a:bodyPr/>
                    <a:lstStyle/>
                    <a:p>
                      <a:pPr algn="r" fontAlgn="b"/>
                      <a:r>
                        <a:rPr lang="en-US" sz="1100" b="0" i="0" u="none" strike="noStrike">
                          <a:latin typeface="Arial"/>
                        </a:rPr>
                        <a:t>232.5</a:t>
                      </a:r>
                    </a:p>
                  </a:txBody>
                  <a:tcPr marL="0" marR="0" marT="0" marB="0" anchor="b">
                    <a:lnL>
                      <a:noFill/>
                    </a:lnL>
                    <a:lnR>
                      <a:noFill/>
                    </a:lnR>
                    <a:lnT>
                      <a:noFill/>
                    </a:lnT>
                    <a:lnB>
                      <a:noFill/>
                    </a:lnB>
                  </a:tcPr>
                </a:tc>
                <a:tc>
                  <a:txBody>
                    <a:bodyPr/>
                    <a:lstStyle/>
                    <a:p>
                      <a:pPr algn="r" fontAlgn="b"/>
                      <a:r>
                        <a:rPr lang="en-US" sz="1100" b="0" i="0" u="none" strike="noStrike">
                          <a:latin typeface="Arial"/>
                        </a:rPr>
                        <a:t>277.7</a:t>
                      </a:r>
                    </a:p>
                  </a:txBody>
                  <a:tcPr marL="0" marR="0" marT="0" marB="0" anchor="b">
                    <a:lnL>
                      <a:noFill/>
                    </a:lnL>
                    <a:lnR>
                      <a:noFill/>
                    </a:lnR>
                    <a:lnT>
                      <a:noFill/>
                    </a:lnT>
                    <a:lnB>
                      <a:noFill/>
                    </a:lnB>
                  </a:tcPr>
                </a:tc>
                <a:tc>
                  <a:txBody>
                    <a:bodyPr/>
                    <a:lstStyle/>
                    <a:p>
                      <a:pPr algn="r" fontAlgn="b"/>
                      <a:r>
                        <a:rPr lang="en-US" sz="1100" b="0" i="0" u="none" strike="noStrike">
                          <a:latin typeface="Arial"/>
                        </a:rPr>
                        <a:t>119.4</a:t>
                      </a: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        Хувцас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29.8</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26.9</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25.2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93.7</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        Гутал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1.1</a:t>
                      </a:r>
                    </a:p>
                  </a:txBody>
                  <a:tcPr marL="0" marR="0" marT="0" marB="0" anchor="b">
                    <a:lnL>
                      <a:noFill/>
                    </a:lnL>
                    <a:lnR>
                      <a:noFill/>
                    </a:lnR>
                    <a:lnT>
                      <a:noFill/>
                    </a:lnT>
                    <a:lnB>
                      <a:noFill/>
                    </a:lnB>
                  </a:tcPr>
                </a:tc>
                <a:tc>
                  <a:txBody>
                    <a:bodyPr/>
                    <a:lstStyle/>
                    <a:p>
                      <a:pPr algn="r" fontAlgn="b"/>
                      <a:r>
                        <a:rPr lang="en-US" sz="1100" b="0" i="0" u="none" strike="noStrike">
                          <a:latin typeface="Arial"/>
                        </a:rPr>
                        <a:t>5.9</a:t>
                      </a:r>
                    </a:p>
                  </a:txBody>
                  <a:tcPr marL="0" marR="0" marT="0" marB="0" anchor="b">
                    <a:lnL>
                      <a:noFill/>
                    </a:lnL>
                    <a:lnR>
                      <a:noFill/>
                    </a:lnR>
                    <a:lnT>
                      <a:noFill/>
                    </a:lnT>
                    <a:lnB>
                      <a:noFill/>
                    </a:lnB>
                  </a:tcPr>
                </a:tc>
                <a:tc>
                  <a:txBody>
                    <a:bodyPr/>
                    <a:lstStyle/>
                    <a:p>
                      <a:pPr algn="r" fontAlgn="b"/>
                      <a:r>
                        <a:rPr lang="en-US" sz="1100" b="0" i="0" u="none" strike="noStrike">
                          <a:latin typeface="Arial"/>
                        </a:rPr>
                        <a:t>6.4</a:t>
                      </a:r>
                    </a:p>
                  </a:txBody>
                  <a:tcPr marL="0" marR="0" marT="0" marB="0" anchor="b">
                    <a:lnL>
                      <a:noFill/>
                    </a:lnL>
                    <a:lnR>
                      <a:noFill/>
                    </a:lnR>
                    <a:lnT>
                      <a:noFill/>
                    </a:lnT>
                    <a:lnB>
                      <a:noFill/>
                    </a:lnB>
                  </a:tcPr>
                </a:tc>
                <a:tc>
                  <a:txBody>
                    <a:bodyPr/>
                    <a:lstStyle/>
                    <a:p>
                      <a:pPr algn="r" fontAlgn="b"/>
                      <a:r>
                        <a:rPr lang="en-US" sz="1100" b="0" i="0" u="none" strike="noStrike">
                          <a:latin typeface="Arial"/>
                        </a:rPr>
                        <a:t>108.5</a:t>
                      </a: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        Мод,  модон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5.3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9.0</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21.1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234.4</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        Машин тоног төхөөрөмжөөс бусад төмөр</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0.8</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0.1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8.3</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       Боловсруулах үйлдвэрийн бусад</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77.3</a:t>
                      </a:r>
                    </a:p>
                  </a:txBody>
                  <a:tcPr marL="0" marR="0" marT="0" marB="0" anchor="b">
                    <a:lnL>
                      <a:noFill/>
                    </a:lnL>
                    <a:lnR>
                      <a:noFill/>
                    </a:lnR>
                    <a:lnT>
                      <a:noFill/>
                    </a:lnT>
                    <a:lnB>
                      <a:noFill/>
                    </a:lnB>
                  </a:tcPr>
                </a:tc>
                <a:tc>
                  <a:txBody>
                    <a:bodyPr/>
                    <a:lstStyle/>
                    <a:p>
                      <a:pPr algn="r" fontAlgn="b"/>
                      <a:r>
                        <a:rPr lang="en-US" sz="1100" b="0" i="0" u="none" strike="noStrike">
                          <a:latin typeface="Arial"/>
                        </a:rPr>
                        <a:t>53.1</a:t>
                      </a:r>
                    </a:p>
                  </a:txBody>
                  <a:tcPr marL="0" marR="0" marT="0" marB="0" anchor="b">
                    <a:lnL>
                      <a:noFill/>
                    </a:lnL>
                    <a:lnR>
                      <a:noFill/>
                    </a:lnR>
                    <a:lnT>
                      <a:noFill/>
                    </a:lnT>
                    <a:lnB>
                      <a:noFill/>
                    </a:lnB>
                  </a:tcPr>
                </a:tc>
                <a:tc>
                  <a:txBody>
                    <a:bodyPr/>
                    <a:lstStyle/>
                    <a:p>
                      <a:pPr algn="r" fontAlgn="b"/>
                      <a:r>
                        <a:rPr lang="en-US" sz="1100" b="0" i="0" u="none" strike="noStrike">
                          <a:latin typeface="Arial"/>
                        </a:rPr>
                        <a:t>120.1</a:t>
                      </a:r>
                    </a:p>
                  </a:txBody>
                  <a:tcPr marL="0" marR="0" marT="0" marB="0" anchor="b">
                    <a:lnL>
                      <a:noFill/>
                    </a:lnL>
                    <a:lnR>
                      <a:noFill/>
                    </a:lnR>
                    <a:lnT>
                      <a:noFill/>
                    </a:lnT>
                    <a:lnB>
                      <a:noFill/>
                    </a:lnB>
                  </a:tcPr>
                </a:tc>
                <a:tc>
                  <a:txBody>
                    <a:bodyPr/>
                    <a:lstStyle/>
                    <a:p>
                      <a:pPr algn="r" fontAlgn="b"/>
                      <a:r>
                        <a:rPr lang="en-US" sz="1100" b="0" i="0" u="none" strike="noStrike">
                          <a:latin typeface="Arial"/>
                        </a:rPr>
                        <a:t>226.2</a:t>
                      </a: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Цахилгаан, дулааны эрчим хүч </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2282.6</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4658.5</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5820.9</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125.0</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үйлдвэрлэлт, усан хангамж</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r>
              <a:tr h="219773">
                <a:tc gridSpan="3">
                  <a:txBody>
                    <a:bodyPr/>
                    <a:lstStyle/>
                    <a:p>
                      <a:pPr algn="l" fontAlgn="ctr"/>
                      <a:r>
                        <a:rPr lang="mn-MN" sz="1100" b="0" i="0" u="none" strike="noStrike">
                          <a:latin typeface="Arial"/>
                        </a:rPr>
                        <a:t>              Цахилгаан, дулаан, уур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1904.3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4097.1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5023.2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122.6</a:t>
                      </a:r>
                    </a:p>
                  </a:txBody>
                  <a:tcPr marL="0" marR="0" marT="0" marB="0" anchor="b">
                    <a:lnL>
                      <a:noFill/>
                    </a:lnL>
                    <a:lnR>
                      <a:noFill/>
                    </a:lnR>
                    <a:lnT>
                      <a:noFill/>
                    </a:lnT>
                    <a:lnB>
                      <a:noFill/>
                    </a:lnB>
                    <a:solidFill>
                      <a:srgbClr val="DBE5F1"/>
                    </a:solidFill>
                  </a:tcPr>
                </a:tc>
              </a:tr>
              <a:tr h="219773">
                <a:tc gridSpan="3">
                  <a:txBody>
                    <a:bodyPr/>
                    <a:lstStyle/>
                    <a:p>
                      <a:pPr algn="l" fontAlgn="ctr"/>
                      <a:r>
                        <a:rPr lang="mn-MN" sz="1100" b="0" i="0" u="none" strike="noStrike">
                          <a:latin typeface="Arial"/>
                        </a:rPr>
                        <a:t>              Ус ариутгал,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378.3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latin typeface="Arial"/>
                        </a:rPr>
                        <a:t>561.4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latin typeface="Arial"/>
                        </a:rPr>
                        <a:t>797.7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latin typeface="Arial"/>
                        </a:rPr>
                        <a:t>142.1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ln>
            <a:miter lim="800000"/>
            <a:headEnd/>
            <a:tailEnd/>
          </a:ln>
        </p:spPr>
        <p:txBody>
          <a:bodyPr/>
          <a:lstStyle/>
          <a:p>
            <a:fld id="{5350467D-0762-4036-8966-7A8BB8753FAB}" type="slidenum">
              <a:rPr lang="en-US" altLang="en-US" smtClean="0">
                <a:cs typeface="Arial" charset="0"/>
              </a:rPr>
              <a:pPr/>
              <a:t>16</a:t>
            </a:fld>
            <a:endParaRPr lang="en-US" altLang="en-US" smtClean="0">
              <a:cs typeface="Arial" charset="0"/>
            </a:endParaRPr>
          </a:p>
        </p:txBody>
      </p:sp>
      <p:pic>
        <p:nvPicPr>
          <p:cNvPr id="18435" name="Picture 2" descr="D:\2013\12. December 2013\display1.jpg"/>
          <p:cNvPicPr>
            <a:picLocks noChangeAspect="1" noChangeArrowheads="1"/>
          </p:cNvPicPr>
          <p:nvPr/>
        </p:nvPicPr>
        <p:blipFill>
          <a:blip r:embed="rId3" cstate="print"/>
          <a:srcRect l="23940" t="30411" r="23524" b="47458"/>
          <a:stretch>
            <a:fillRect/>
          </a:stretch>
        </p:blipFill>
        <p:spPr bwMode="auto">
          <a:xfrm>
            <a:off x="1066800" y="838200"/>
            <a:ext cx="7162800" cy="1817688"/>
          </a:xfrm>
          <a:prstGeom prst="rect">
            <a:avLst/>
          </a:prstGeom>
          <a:noFill/>
          <a:ln w="9525">
            <a:noFill/>
            <a:miter lim="800000"/>
            <a:headEnd/>
            <a:tailEnd/>
          </a:ln>
        </p:spPr>
      </p:pic>
      <p:pic>
        <p:nvPicPr>
          <p:cNvPr id="18436" name="Picture 2" descr="D:\2013\12. December 2013\display1.jpg"/>
          <p:cNvPicPr>
            <a:picLocks noChangeAspect="1" noChangeArrowheads="1"/>
          </p:cNvPicPr>
          <p:nvPr/>
        </p:nvPicPr>
        <p:blipFill>
          <a:blip r:embed="rId3" cstate="print"/>
          <a:srcRect l="23940" t="71233" r="23524" b="12997"/>
          <a:stretch>
            <a:fillRect/>
          </a:stretch>
        </p:blipFill>
        <p:spPr bwMode="auto">
          <a:xfrm>
            <a:off x="1143000" y="4724400"/>
            <a:ext cx="7162800" cy="1295400"/>
          </a:xfrm>
          <a:prstGeom prst="rect">
            <a:avLst/>
          </a:prstGeom>
          <a:noFill/>
          <a:ln w="9525">
            <a:noFill/>
            <a:miter lim="800000"/>
            <a:headEnd/>
            <a:tailEnd/>
          </a:ln>
        </p:spPr>
      </p:pic>
      <p:pic>
        <p:nvPicPr>
          <p:cNvPr id="18437" name="Picture 5" descr="C:\Users\stat.eegii\Desktop\өахаөхаөх.jpg"/>
          <p:cNvPicPr>
            <a:picLocks noChangeAspect="1" noChangeArrowheads="1"/>
          </p:cNvPicPr>
          <p:nvPr/>
        </p:nvPicPr>
        <p:blipFill>
          <a:blip r:embed="rId4" cstate="print"/>
          <a:srcRect t="6154" b="7692"/>
          <a:stretch>
            <a:fillRect/>
          </a:stretch>
        </p:blipFill>
        <p:spPr bwMode="auto">
          <a:xfrm>
            <a:off x="1123950" y="3724275"/>
            <a:ext cx="7181850" cy="1066800"/>
          </a:xfrm>
          <a:prstGeom prst="rect">
            <a:avLst/>
          </a:prstGeom>
          <a:noFill/>
          <a:ln w="9525">
            <a:noFill/>
            <a:miter lim="800000"/>
            <a:headEnd/>
            <a:tailEnd/>
          </a:ln>
        </p:spPr>
      </p:pic>
      <p:sp>
        <p:nvSpPr>
          <p:cNvPr id="18438" name="Rectangle 8"/>
          <p:cNvSpPr>
            <a:spLocks noChangeArrowheads="1"/>
          </p:cNvSpPr>
          <p:nvPr/>
        </p:nvSpPr>
        <p:spPr bwMode="auto">
          <a:xfrm>
            <a:off x="1371600" y="2751138"/>
            <a:ext cx="7162800" cy="830262"/>
          </a:xfrm>
          <a:prstGeom prst="rect">
            <a:avLst/>
          </a:prstGeom>
          <a:noFill/>
          <a:ln w="9525">
            <a:noFill/>
            <a:miter lim="800000"/>
            <a:headEnd/>
            <a:tailEnd/>
          </a:ln>
        </p:spPr>
        <p:txBody>
          <a:bodyPr>
            <a:spAutoFit/>
          </a:bodyPr>
          <a:lstStyle/>
          <a:p>
            <a:r>
              <a:rPr lang="en-US" sz="4800" b="1" u="sng">
                <a:solidFill>
                  <a:srgbClr val="3366CC"/>
                </a:solidFill>
              </a:rPr>
              <a:t>http://dornogovi.nso.mn/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Хүн ам</a:t>
            </a:r>
          </a:p>
        </p:txBody>
      </p:sp>
      <p:cxnSp>
        <p:nvCxnSpPr>
          <p:cNvPr id="15" name="Straight Connector 14"/>
          <p:cNvCxnSpPr/>
          <p:nvPr/>
        </p:nvCxnSpPr>
        <p:spPr>
          <a:xfrm flipV="1">
            <a:off x="990600" y="5943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7" name="Picture 2" descr="D:\SARIIN MEDEE\Hevleliin baga hural\2013.12\Information icon\3.jpg"/>
          <p:cNvPicPr>
            <a:picLocks noChangeAspect="1" noChangeArrowheads="1"/>
          </p:cNvPicPr>
          <p:nvPr/>
        </p:nvPicPr>
        <p:blipFill>
          <a:blip r:embed="rId4" cstate="print"/>
          <a:srcRect/>
          <a:stretch>
            <a:fillRect/>
          </a:stretch>
        </p:blipFill>
        <p:spPr bwMode="auto">
          <a:xfrm>
            <a:off x="4495800" y="5638800"/>
            <a:ext cx="533400" cy="498475"/>
          </a:xfrm>
          <a:prstGeom prst="rect">
            <a:avLst/>
          </a:prstGeom>
          <a:noFill/>
          <a:ln w="9525">
            <a:noFill/>
            <a:miter lim="800000"/>
            <a:headEnd/>
            <a:tailEnd/>
          </a:ln>
        </p:spPr>
      </p:pic>
      <p:sp>
        <p:nvSpPr>
          <p:cNvPr id="3078" name="TextBox 8"/>
          <p:cNvSpPr txBox="1">
            <a:spLocks noChangeArrowheads="1"/>
          </p:cNvSpPr>
          <p:nvPr/>
        </p:nvSpPr>
        <p:spPr bwMode="auto">
          <a:xfrm>
            <a:off x="914400" y="990600"/>
            <a:ext cx="8001000" cy="338554"/>
          </a:xfrm>
          <a:prstGeom prst="rect">
            <a:avLst/>
          </a:prstGeom>
          <a:noFill/>
          <a:ln w="9525">
            <a:noFill/>
            <a:miter lim="800000"/>
            <a:headEnd/>
            <a:tailEnd/>
          </a:ln>
        </p:spPr>
        <p:txBody>
          <a:bodyPr wrap="square">
            <a:spAutoFit/>
          </a:bodyPr>
          <a:lstStyle/>
          <a:p>
            <a:r>
              <a:rPr lang="mn-MN" sz="1600" b="1" dirty="0">
                <a:latin typeface="Arial" charset="0"/>
              </a:rPr>
              <a:t>Төрөлт, нас баралт, хүн амын цэвэр өсөлт, жил </a:t>
            </a:r>
            <a:r>
              <a:rPr lang="mn-MN" sz="1600" b="1" dirty="0" smtClean="0">
                <a:latin typeface="Arial" charset="0"/>
              </a:rPr>
              <a:t>бүрийн</a:t>
            </a:r>
            <a:r>
              <a:rPr lang="en-US" sz="1600" b="1" dirty="0" smtClean="0">
                <a:latin typeface="Arial" charset="0"/>
              </a:rPr>
              <a:t> 0</a:t>
            </a:r>
            <a:r>
              <a:rPr lang="mn-MN" sz="1600" b="1" dirty="0" smtClean="0">
                <a:latin typeface="Arial" charset="0"/>
              </a:rPr>
              <a:t>5-р </a:t>
            </a:r>
            <a:r>
              <a:rPr lang="mn-MN" sz="1600" b="1" dirty="0">
                <a:latin typeface="Arial" charset="0"/>
              </a:rPr>
              <a:t>сарын байдлаар</a:t>
            </a:r>
            <a:endParaRPr lang="en-US" sz="1600" b="1" dirty="0">
              <a:latin typeface="Arial" charset="0"/>
            </a:endParaRPr>
          </a:p>
        </p:txBody>
      </p:sp>
      <p:sp>
        <p:nvSpPr>
          <p:cNvPr id="3079" name="Rectangle 8"/>
          <p:cNvSpPr>
            <a:spLocks noChangeArrowheads="1"/>
          </p:cNvSpPr>
          <p:nvPr/>
        </p:nvSpPr>
        <p:spPr bwMode="auto">
          <a:xfrm>
            <a:off x="762000" y="5350366"/>
            <a:ext cx="8001000" cy="646331"/>
          </a:xfrm>
          <a:prstGeom prst="rect">
            <a:avLst/>
          </a:prstGeom>
          <a:noFill/>
          <a:ln w="9525">
            <a:noFill/>
            <a:miter lim="800000"/>
            <a:headEnd/>
            <a:tailEnd/>
          </a:ln>
        </p:spPr>
        <p:txBody>
          <a:bodyPr wrap="square" anchor="ctr">
            <a:spAutoFit/>
          </a:bodyPr>
          <a:lstStyle/>
          <a:p>
            <a:pPr algn="just"/>
            <a:endParaRPr lang="en-US" dirty="0">
              <a:latin typeface="Arial" pitchFamily="34" charset="0"/>
              <a:cs typeface="Arial" pitchFamily="34" charset="0"/>
            </a:endParaRPr>
          </a:p>
          <a:p>
            <a:pPr algn="just"/>
            <a:endParaRPr lang="en-US" dirty="0">
              <a:latin typeface="Arial" pitchFamily="34" charset="0"/>
              <a:cs typeface="Arial" pitchFamily="34" charset="0"/>
            </a:endParaRPr>
          </a:p>
        </p:txBody>
      </p:sp>
      <p:graphicFrame>
        <p:nvGraphicFramePr>
          <p:cNvPr id="10" name="Chart 9"/>
          <p:cNvGraphicFramePr/>
          <p:nvPr/>
        </p:nvGraphicFramePr>
        <p:xfrm>
          <a:off x="914400" y="1524000"/>
          <a:ext cx="7848600" cy="3886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Down Arrow 10"/>
          <p:cNvSpPr/>
          <p:nvPr/>
        </p:nvSpPr>
        <p:spPr>
          <a:xfrm>
            <a:off x="8077200" y="2743200"/>
            <a:ext cx="76200" cy="152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8153400" y="2667000"/>
            <a:ext cx="685800" cy="338554"/>
          </a:xfrm>
          <a:prstGeom prst="rect">
            <a:avLst/>
          </a:prstGeom>
          <a:noFill/>
        </p:spPr>
        <p:txBody>
          <a:bodyPr wrap="square" rtlCol="0">
            <a:spAutoFit/>
          </a:bodyPr>
          <a:lstStyle/>
          <a:p>
            <a:r>
              <a:rPr lang="mn-MN" sz="1600" b="1" dirty="0" smtClean="0">
                <a:solidFill>
                  <a:srgbClr val="FF0000"/>
                </a:solidFill>
                <a:latin typeface="Arial" pitchFamily="34" charset="0"/>
                <a:cs typeface="Arial" pitchFamily="34" charset="0"/>
              </a:rPr>
              <a:t>5,1</a:t>
            </a:r>
            <a:endParaRPr lang="en-US" sz="1600" b="1" dirty="0">
              <a:solidFill>
                <a:srgbClr val="FF0000"/>
              </a:solidFill>
              <a:latin typeface="Arial" pitchFamily="34" charset="0"/>
              <a:cs typeface="Arial" pitchFamily="34" charset="0"/>
            </a:endParaRPr>
          </a:p>
        </p:txBody>
      </p:sp>
      <p:sp>
        <p:nvSpPr>
          <p:cNvPr id="13" name="Down Arrow 12"/>
          <p:cNvSpPr/>
          <p:nvPr/>
        </p:nvSpPr>
        <p:spPr>
          <a:xfrm flipV="1">
            <a:off x="8077200" y="3733800"/>
            <a:ext cx="76200" cy="152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153400" y="3657600"/>
            <a:ext cx="762000" cy="338554"/>
          </a:xfrm>
          <a:prstGeom prst="rect">
            <a:avLst/>
          </a:prstGeom>
          <a:noFill/>
        </p:spPr>
        <p:txBody>
          <a:bodyPr wrap="square" rtlCol="0">
            <a:spAutoFit/>
          </a:bodyPr>
          <a:lstStyle/>
          <a:p>
            <a:r>
              <a:rPr lang="mn-MN" sz="1600" b="1" dirty="0" smtClean="0">
                <a:solidFill>
                  <a:srgbClr val="FF0000"/>
                </a:solidFill>
                <a:latin typeface="Arial" pitchFamily="34" charset="0"/>
                <a:cs typeface="Arial" pitchFamily="34" charset="0"/>
              </a:rPr>
              <a:t>18,0</a:t>
            </a:r>
            <a:endParaRPr lang="en-US" sz="1600" b="1" dirty="0">
              <a:solidFill>
                <a:srgbClr val="FF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cxnSp>
        <p:nvCxnSpPr>
          <p:cNvPr id="4" name="Straight Connector 3"/>
          <p:cNvCxnSpPr/>
          <p:nvPr/>
        </p:nvCxnSpPr>
        <p:spPr>
          <a:xfrm>
            <a:off x="1295400" y="3657600"/>
            <a:ext cx="6858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1219200"/>
            <a:ext cx="0" cy="510540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4101" name="Rectangle 9"/>
          <p:cNvSpPr>
            <a:spLocks noChangeArrowheads="1"/>
          </p:cNvSpPr>
          <p:nvPr/>
        </p:nvSpPr>
        <p:spPr bwMode="auto">
          <a:xfrm>
            <a:off x="685800" y="914401"/>
            <a:ext cx="4114800" cy="461665"/>
          </a:xfrm>
          <a:prstGeom prst="rect">
            <a:avLst/>
          </a:prstGeom>
          <a:noFill/>
          <a:ln w="9525">
            <a:noFill/>
            <a:miter lim="800000"/>
            <a:headEnd/>
            <a:tailEnd/>
          </a:ln>
        </p:spPr>
        <p:txBody>
          <a:bodyPr wrap="square">
            <a:spAutoFit/>
          </a:bodyPr>
          <a:lstStyle/>
          <a:p>
            <a:pPr algn="ctr"/>
            <a:r>
              <a:rPr lang="mn-MN" altLang="en-US" sz="1200" b="1" dirty="0">
                <a:latin typeface="Arial" charset="0"/>
                <a:cs typeface="Tahoma" pitchFamily="34" charset="0"/>
              </a:rPr>
              <a:t>Хөдөлмөрийн хэлтэст  бүртгэлтэй ажил хайгч иргэд , хүйсээр, оноор </a:t>
            </a:r>
            <a:endParaRPr lang="en-US" altLang="en-US" sz="1200" b="1" dirty="0">
              <a:latin typeface="Arial" charset="0"/>
              <a:cs typeface="Tahoma" pitchFamily="34" charset="0"/>
            </a:endParaRPr>
          </a:p>
        </p:txBody>
      </p:sp>
      <p:pic>
        <p:nvPicPr>
          <p:cNvPr id="4102" name="Picture 2"/>
          <p:cNvPicPr>
            <a:picLocks noChangeAspect="1" noChangeArrowheads="1"/>
          </p:cNvPicPr>
          <p:nvPr/>
        </p:nvPicPr>
        <p:blipFill>
          <a:blip r:embed="rId4" cstate="print"/>
          <a:srcRect/>
          <a:stretch>
            <a:fillRect/>
          </a:stretch>
        </p:blipFill>
        <p:spPr bwMode="auto">
          <a:xfrm>
            <a:off x="4495800" y="3276600"/>
            <a:ext cx="457200" cy="381000"/>
          </a:xfrm>
          <a:prstGeom prst="rect">
            <a:avLst/>
          </a:prstGeom>
          <a:noFill/>
          <a:ln w="9525">
            <a:noFill/>
            <a:miter lim="800000"/>
            <a:headEnd/>
            <a:tailEnd/>
          </a:ln>
        </p:spPr>
      </p:pic>
      <p:sp>
        <p:nvSpPr>
          <p:cNvPr id="4105" name="Rectangle 12"/>
          <p:cNvSpPr>
            <a:spLocks noChangeArrowheads="1"/>
          </p:cNvSpPr>
          <p:nvPr/>
        </p:nvSpPr>
        <p:spPr bwMode="auto">
          <a:xfrm>
            <a:off x="762000" y="3657600"/>
            <a:ext cx="7391400" cy="276225"/>
          </a:xfrm>
          <a:prstGeom prst="rect">
            <a:avLst/>
          </a:prstGeom>
          <a:noFill/>
          <a:ln w="9525">
            <a:noFill/>
            <a:miter lim="800000"/>
            <a:headEnd/>
            <a:tailEnd/>
          </a:ln>
        </p:spPr>
        <p:txBody>
          <a:bodyPr>
            <a:spAutoFit/>
          </a:bodyPr>
          <a:lstStyle/>
          <a:p>
            <a:pPr algn="ctr"/>
            <a:r>
              <a:rPr lang="mn-MN" altLang="en-US" sz="1200" b="1" dirty="0">
                <a:latin typeface="Arial" charset="0"/>
                <a:cs typeface="Tahoma" pitchFamily="34" charset="0"/>
              </a:rPr>
              <a:t>Бүртгэлтэй ажил хайгч иргэд</a:t>
            </a:r>
            <a:r>
              <a:rPr lang="en-US" altLang="en-US" sz="1200" b="1" dirty="0">
                <a:latin typeface="Arial" charset="0"/>
                <a:cs typeface="Tahoma" pitchFamily="34" charset="0"/>
              </a:rPr>
              <a:t>,</a:t>
            </a:r>
            <a:r>
              <a:rPr lang="mn-MN" altLang="en-US" sz="1200" b="1" dirty="0">
                <a:latin typeface="Arial" charset="0"/>
                <a:cs typeface="Tahoma" pitchFamily="34" charset="0"/>
              </a:rPr>
              <a:t> боловсролын түвшнээр</a:t>
            </a:r>
            <a:endParaRPr lang="en-US" altLang="en-US" sz="1200" b="1" dirty="0">
              <a:latin typeface="Arial" charset="0"/>
              <a:cs typeface="Tahoma" pitchFamily="34" charset="0"/>
            </a:endParaRPr>
          </a:p>
        </p:txBody>
      </p:sp>
      <p:sp>
        <p:nvSpPr>
          <p:cNvPr id="4106" name="Rectangle 14"/>
          <p:cNvSpPr>
            <a:spLocks noChangeArrowheads="1"/>
          </p:cNvSpPr>
          <p:nvPr/>
        </p:nvSpPr>
        <p:spPr bwMode="auto">
          <a:xfrm>
            <a:off x="4953000" y="914400"/>
            <a:ext cx="4191000" cy="261610"/>
          </a:xfrm>
          <a:prstGeom prst="rect">
            <a:avLst/>
          </a:prstGeom>
          <a:noFill/>
          <a:ln w="9525">
            <a:noFill/>
            <a:miter lim="800000"/>
            <a:headEnd/>
            <a:tailEnd/>
          </a:ln>
        </p:spPr>
        <p:txBody>
          <a:bodyPr wrap="square">
            <a:spAutoFit/>
          </a:bodyPr>
          <a:lstStyle/>
          <a:p>
            <a:pPr algn="ctr"/>
            <a:r>
              <a:rPr lang="mn-MN" sz="1100" b="1" dirty="0">
                <a:latin typeface="Arial" charset="0"/>
              </a:rPr>
              <a:t> АЖИЛД ЗУУЧИЛСАН ИРГЭД,  насны ангилалаар  </a:t>
            </a:r>
            <a:endParaRPr lang="en-US" altLang="en-US" sz="1100" b="1" dirty="0">
              <a:latin typeface="Arial" charset="0"/>
            </a:endParaRPr>
          </a:p>
        </p:txBody>
      </p:sp>
      <p:sp>
        <p:nvSpPr>
          <p:cNvPr id="20" name="TextBox 19"/>
          <p:cNvSpPr txBox="1"/>
          <p:nvPr/>
        </p:nvSpPr>
        <p:spPr>
          <a:xfrm>
            <a:off x="3810000" y="1600200"/>
            <a:ext cx="990600"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      </a:t>
            </a:r>
            <a:r>
              <a:rPr lang="mn-MN" sz="1400" b="1" dirty="0" smtClean="0">
                <a:solidFill>
                  <a:srgbClr val="92D050"/>
                </a:solidFill>
                <a:latin typeface="Arial" pitchFamily="34" charset="0"/>
                <a:cs typeface="Arial" pitchFamily="34" charset="0"/>
              </a:rPr>
              <a:t>26,2</a:t>
            </a:r>
            <a:r>
              <a:rPr lang="en-US" sz="1400" b="1" dirty="0" smtClean="0">
                <a:solidFill>
                  <a:srgbClr val="92D050"/>
                </a:solidFill>
                <a:latin typeface="Arial" pitchFamily="34" charset="0"/>
                <a:cs typeface="Arial" pitchFamily="34" charset="0"/>
              </a:rPr>
              <a:t>%</a:t>
            </a:r>
            <a:endParaRPr lang="en-US" sz="1400" b="1" dirty="0">
              <a:solidFill>
                <a:srgbClr val="92D050"/>
              </a:solidFill>
              <a:latin typeface="Arial" pitchFamily="34" charset="0"/>
              <a:cs typeface="Arial" pitchFamily="34" charset="0"/>
            </a:endParaRPr>
          </a:p>
        </p:txBody>
      </p:sp>
      <p:sp>
        <p:nvSpPr>
          <p:cNvPr id="18" name="Down Arrow 17"/>
          <p:cNvSpPr/>
          <p:nvPr/>
        </p:nvSpPr>
        <p:spPr>
          <a:xfrm>
            <a:off x="4038600" y="1676400"/>
            <a:ext cx="76200" cy="1524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aphicFrame>
        <p:nvGraphicFramePr>
          <p:cNvPr id="23" name="Chart 22"/>
          <p:cNvGraphicFramePr/>
          <p:nvPr/>
        </p:nvGraphicFramePr>
        <p:xfrm>
          <a:off x="1905000" y="3962400"/>
          <a:ext cx="55626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p:cNvSpPr txBox="1"/>
          <p:nvPr/>
        </p:nvSpPr>
        <p:spPr>
          <a:xfrm>
            <a:off x="7696200" y="1600201"/>
            <a:ext cx="1447800" cy="584775"/>
          </a:xfrm>
          <a:prstGeom prst="rect">
            <a:avLst/>
          </a:prstGeom>
          <a:noFill/>
        </p:spPr>
        <p:txBody>
          <a:bodyPr wrap="square" rtlCol="0">
            <a:spAutoFit/>
          </a:bodyPr>
          <a:lstStyle/>
          <a:p>
            <a:pPr algn="ctr"/>
            <a:r>
              <a:rPr lang="en-US" b="1" dirty="0" smtClean="0">
                <a:solidFill>
                  <a:schemeClr val="tx2"/>
                </a:solidFill>
                <a:latin typeface="Arial" pitchFamily="34" charset="0"/>
                <a:cs typeface="Arial" pitchFamily="34" charset="0"/>
              </a:rPr>
              <a:t>  </a:t>
            </a:r>
            <a:r>
              <a:rPr lang="en-US" sz="1400" b="1" dirty="0" smtClean="0">
                <a:solidFill>
                  <a:schemeClr val="tx2"/>
                </a:solidFill>
                <a:latin typeface="Arial" pitchFamily="34" charset="0"/>
                <a:cs typeface="Arial" pitchFamily="34" charset="0"/>
              </a:rPr>
              <a:t>48.</a:t>
            </a:r>
            <a:r>
              <a:rPr lang="mn-MN" sz="1400" b="1" dirty="0" smtClean="0">
                <a:solidFill>
                  <a:schemeClr val="tx2"/>
                </a:solidFill>
                <a:latin typeface="Arial" pitchFamily="34" charset="0"/>
                <a:cs typeface="Arial" pitchFamily="34" charset="0"/>
              </a:rPr>
              <a:t>3 хувь нь 25-34 нас </a:t>
            </a:r>
            <a:endParaRPr lang="en-US" b="1" dirty="0">
              <a:solidFill>
                <a:schemeClr val="tx2"/>
              </a:solidFill>
              <a:latin typeface="Arial" pitchFamily="34" charset="0"/>
              <a:cs typeface="Arial" pitchFamily="34" charset="0"/>
            </a:endParaRPr>
          </a:p>
        </p:txBody>
      </p:sp>
      <p:graphicFrame>
        <p:nvGraphicFramePr>
          <p:cNvPr id="16" name="Chart 15"/>
          <p:cNvGraphicFramePr/>
          <p:nvPr/>
        </p:nvGraphicFramePr>
        <p:xfrm>
          <a:off x="762000" y="1371600"/>
          <a:ext cx="3962400" cy="2209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3810000" y="2819400"/>
            <a:ext cx="762000" cy="338554"/>
          </a:xfrm>
          <a:prstGeom prst="rect">
            <a:avLst/>
          </a:prstGeom>
          <a:solidFill>
            <a:schemeClr val="bg1">
              <a:lumMod val="85000"/>
            </a:schemeClr>
          </a:solidFill>
        </p:spPr>
        <p:txBody>
          <a:bodyPr wrap="square" rtlCol="0">
            <a:spAutoFit/>
          </a:bodyPr>
          <a:lstStyle/>
          <a:p>
            <a:r>
              <a:rPr lang="mn-MN" sz="1600" b="1" dirty="0" smtClean="0">
                <a:solidFill>
                  <a:schemeClr val="tx2"/>
                </a:solidFill>
                <a:latin typeface="Arial" pitchFamily="34" charset="0"/>
                <a:cs typeface="Arial" pitchFamily="34" charset="0"/>
              </a:rPr>
              <a:t>1058</a:t>
            </a:r>
            <a:endParaRPr lang="en-US" sz="1600" b="1" dirty="0">
              <a:solidFill>
                <a:schemeClr val="tx2"/>
              </a:solidFill>
              <a:latin typeface="Arial" pitchFamily="34" charset="0"/>
              <a:cs typeface="Arial" pitchFamily="34" charset="0"/>
            </a:endParaRPr>
          </a:p>
        </p:txBody>
      </p:sp>
      <p:graphicFrame>
        <p:nvGraphicFramePr>
          <p:cNvPr id="19" name="Chart 18"/>
          <p:cNvGraphicFramePr/>
          <p:nvPr/>
        </p:nvGraphicFramePr>
        <p:xfrm>
          <a:off x="4724400" y="1295400"/>
          <a:ext cx="4343400" cy="2209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p:nvPr/>
        </p:nvGraphicFramePr>
        <p:xfrm>
          <a:off x="2057400" y="3886200"/>
          <a:ext cx="5760720" cy="29718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685800" y="533400"/>
            <a:ext cx="8458200" cy="401638"/>
          </a:xfrm>
          <a:solidFill>
            <a:srgbClr val="996600"/>
          </a:solidFill>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7" name="Table 6"/>
          <p:cNvGraphicFramePr>
            <a:graphicFrameLocks noGrp="1"/>
          </p:cNvGraphicFramePr>
          <p:nvPr/>
        </p:nvGraphicFramePr>
        <p:xfrm>
          <a:off x="762000" y="838200"/>
          <a:ext cx="6159501" cy="609600"/>
        </p:xfrm>
        <a:graphic>
          <a:graphicData uri="http://schemas.openxmlformats.org/drawingml/2006/table">
            <a:tbl>
              <a:tblPr/>
              <a:tblGrid>
                <a:gridCol w="5423852"/>
                <a:gridCol w="735649"/>
              </a:tblGrid>
              <a:tr h="609600">
                <a:tc>
                  <a:txBody>
                    <a:bodyPr/>
                    <a:lstStyle/>
                    <a:p>
                      <a:pPr algn="l" fontAlgn="ctr"/>
                      <a:r>
                        <a:rPr lang="mn-MN" sz="1200" b="1" i="0" u="none" strike="noStrike" dirty="0" smtClean="0">
                          <a:latin typeface="Arial"/>
                        </a:rPr>
                        <a:t>    АЖИЛГҮЙ </a:t>
                      </a:r>
                      <a:r>
                        <a:rPr lang="mn-MN" sz="1200" b="1" i="0" u="none" strike="noStrike" dirty="0">
                          <a:latin typeface="Arial"/>
                        </a:rPr>
                        <a:t>ИРГЭДИЙН ТОО, </a:t>
                      </a:r>
                      <a:r>
                        <a:rPr lang="mn-MN" sz="1200" b="1" i="0" u="none" strike="noStrike" dirty="0" smtClean="0">
                          <a:latin typeface="Arial"/>
                        </a:rPr>
                        <a:t>сумаар </a:t>
                      </a:r>
                      <a:endParaRPr lang="mn-MN" sz="1200" b="1" i="0" u="none" strike="noStrike" dirty="0">
                        <a:latin typeface="Arial"/>
                      </a:endParaRPr>
                    </a:p>
                  </a:txBody>
                  <a:tcPr marL="0" marR="0" marT="0" marB="0" anchor="ctr">
                    <a:lnL>
                      <a:noFill/>
                    </a:lnL>
                    <a:lnR>
                      <a:noFill/>
                    </a:lnR>
                    <a:lnT>
                      <a:noFill/>
                    </a:lnT>
                    <a:lnB>
                      <a:noFill/>
                    </a:lnB>
                  </a:tcPr>
                </a:tc>
                <a:tc>
                  <a:txBody>
                    <a:bodyPr/>
                    <a:lstStyle/>
                    <a:p>
                      <a:pPr algn="l" fontAlgn="b"/>
                      <a:endParaRPr lang="en-US" sz="1200" b="0" i="0" u="none" strike="noStrike" dirty="0">
                        <a:latin typeface="Arial"/>
                      </a:endParaRPr>
                    </a:p>
                  </a:txBody>
                  <a:tcPr marL="0" marR="0" marT="0" marB="0" anchor="ctr">
                    <a:lnL>
                      <a:noFill/>
                    </a:lnL>
                    <a:lnR>
                      <a:noFill/>
                    </a:lnR>
                    <a:lnT>
                      <a:noFill/>
                    </a:lnT>
                    <a:lnB>
                      <a:noFill/>
                    </a:lnB>
                  </a:tcPr>
                </a:tc>
              </a:tr>
            </a:tbl>
          </a:graphicData>
        </a:graphic>
      </p:graphicFrame>
      <p:cxnSp>
        <p:nvCxnSpPr>
          <p:cNvPr id="11" name="Straight Connector 10"/>
          <p:cNvCxnSpPr/>
          <p:nvPr/>
        </p:nvCxnSpPr>
        <p:spPr>
          <a:xfrm>
            <a:off x="990600" y="6019800"/>
            <a:ext cx="76962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4572000" y="914400"/>
          <a:ext cx="4572000" cy="457201"/>
        </p:xfrm>
        <a:graphic>
          <a:graphicData uri="http://schemas.openxmlformats.org/drawingml/2006/table">
            <a:tbl>
              <a:tblPr/>
              <a:tblGrid>
                <a:gridCol w="4572000"/>
              </a:tblGrid>
              <a:tr h="457201">
                <a:tc>
                  <a:txBody>
                    <a:bodyPr/>
                    <a:lstStyle/>
                    <a:p>
                      <a:pPr algn="ctr" fontAlgn="b"/>
                      <a:r>
                        <a:rPr lang="mn-MN" sz="1100" b="1" i="0" u="none" strike="noStrike" dirty="0" smtClean="0">
                          <a:latin typeface="Arial"/>
                        </a:rPr>
                        <a:t>АЖЛЫН </a:t>
                      </a:r>
                      <a:r>
                        <a:rPr lang="mn-MN" sz="1100" b="1" i="0" u="none" strike="noStrike" dirty="0">
                          <a:latin typeface="Arial"/>
                        </a:rPr>
                        <a:t>БАЙРНЫ </a:t>
                      </a:r>
                      <a:r>
                        <a:rPr lang="mn-MN" sz="1200" b="1" i="0" u="none" strike="noStrike" dirty="0">
                          <a:latin typeface="Arial"/>
                        </a:rPr>
                        <a:t>ЗАХИАЛГА, ажил, мэргэжлийн ангилал</a:t>
                      </a:r>
                      <a:endParaRPr lang="mn-MN" sz="1100" b="1" i="0" u="none" strike="noStrike" dirty="0">
                        <a:latin typeface="Arial"/>
                      </a:endParaRPr>
                    </a:p>
                  </a:txBody>
                  <a:tcPr marL="0" marR="0" marT="0" marB="0" anchor="ctr">
                    <a:lnL>
                      <a:noFill/>
                    </a:lnL>
                    <a:lnR>
                      <a:noFill/>
                    </a:lnR>
                    <a:lnT>
                      <a:noFill/>
                    </a:lnT>
                    <a:lnB>
                      <a:noFill/>
                    </a:lnB>
                  </a:tcPr>
                </a:tc>
              </a:tr>
            </a:tbl>
          </a:graphicData>
        </a:graphic>
      </p:graphicFrame>
      <p:pic>
        <p:nvPicPr>
          <p:cNvPr id="14" name="Picture 2"/>
          <p:cNvPicPr>
            <a:picLocks noChangeAspect="1" noChangeArrowheads="1"/>
          </p:cNvPicPr>
          <p:nvPr/>
        </p:nvPicPr>
        <p:blipFill>
          <a:blip r:embed="rId4" cstate="print"/>
          <a:srcRect/>
          <a:stretch>
            <a:fillRect/>
          </a:stretch>
        </p:blipFill>
        <p:spPr bwMode="auto">
          <a:xfrm>
            <a:off x="4114800" y="6096000"/>
            <a:ext cx="533400" cy="381000"/>
          </a:xfrm>
          <a:prstGeom prst="rect">
            <a:avLst/>
          </a:prstGeom>
          <a:noFill/>
          <a:ln w="9525">
            <a:noFill/>
            <a:miter lim="800000"/>
            <a:headEnd/>
            <a:tailEnd/>
          </a:ln>
        </p:spPr>
      </p:pic>
      <p:sp>
        <p:nvSpPr>
          <p:cNvPr id="13" name="TextBox 12"/>
          <p:cNvSpPr txBox="1"/>
          <p:nvPr/>
        </p:nvSpPr>
        <p:spPr>
          <a:xfrm>
            <a:off x="2667000" y="5638800"/>
            <a:ext cx="1066800" cy="369332"/>
          </a:xfrm>
          <a:prstGeom prst="rect">
            <a:avLst/>
          </a:prstGeom>
          <a:noFill/>
        </p:spPr>
        <p:txBody>
          <a:bodyPr wrap="square" rtlCol="0">
            <a:spAutoFit/>
          </a:bodyPr>
          <a:lstStyle/>
          <a:p>
            <a:r>
              <a:rPr lang="mn-MN" b="1" dirty="0" smtClean="0">
                <a:solidFill>
                  <a:schemeClr val="tx2"/>
                </a:solidFill>
                <a:latin typeface="Arial" pitchFamily="34" charset="0"/>
                <a:cs typeface="Arial" pitchFamily="34" charset="0"/>
              </a:rPr>
              <a:t>47,7 </a:t>
            </a:r>
            <a:r>
              <a:rPr lang="en-US" sz="1600" dirty="0" smtClean="0">
                <a:solidFill>
                  <a:schemeClr val="tx2"/>
                </a:solidFill>
                <a:latin typeface="Arial" pitchFamily="34" charset="0"/>
                <a:cs typeface="Arial" pitchFamily="34" charset="0"/>
              </a:rPr>
              <a:t>%</a:t>
            </a:r>
            <a:endParaRPr lang="en-US" dirty="0">
              <a:solidFill>
                <a:schemeClr val="tx2"/>
              </a:solidFill>
              <a:latin typeface="Arial" pitchFamily="34" charset="0"/>
              <a:cs typeface="Arial" pitchFamily="34" charset="0"/>
            </a:endParaRPr>
          </a:p>
        </p:txBody>
      </p:sp>
      <p:sp>
        <p:nvSpPr>
          <p:cNvPr id="16" name="Right Brace 15"/>
          <p:cNvSpPr/>
          <p:nvPr/>
        </p:nvSpPr>
        <p:spPr>
          <a:xfrm rot="16200000" flipH="1">
            <a:off x="3009900" y="4457700"/>
            <a:ext cx="3048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rot="16200000" flipH="1">
            <a:off x="7524750" y="4438650"/>
            <a:ext cx="342900"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239000" y="5638800"/>
            <a:ext cx="914400" cy="369332"/>
          </a:xfrm>
          <a:prstGeom prst="rect">
            <a:avLst/>
          </a:prstGeom>
          <a:noFill/>
        </p:spPr>
        <p:txBody>
          <a:bodyPr wrap="square" rtlCol="0">
            <a:spAutoFit/>
          </a:bodyPr>
          <a:lstStyle/>
          <a:p>
            <a:r>
              <a:rPr lang="mn-MN" b="1" dirty="0" smtClean="0">
                <a:solidFill>
                  <a:schemeClr val="tx2"/>
                </a:solidFill>
                <a:latin typeface="Arial" pitchFamily="34" charset="0"/>
                <a:cs typeface="Arial" pitchFamily="34" charset="0"/>
              </a:rPr>
              <a:t>37</a:t>
            </a:r>
            <a:r>
              <a:rPr lang="en-US" b="1" dirty="0" smtClean="0">
                <a:solidFill>
                  <a:schemeClr val="tx2"/>
                </a:solidFill>
                <a:latin typeface="Arial" pitchFamily="34" charset="0"/>
                <a:cs typeface="Arial" pitchFamily="34" charset="0"/>
              </a:rPr>
              <a:t>.</a:t>
            </a:r>
            <a:r>
              <a:rPr lang="mn-MN" b="1" dirty="0" smtClean="0">
                <a:solidFill>
                  <a:schemeClr val="tx2"/>
                </a:solidFill>
                <a:latin typeface="Arial" pitchFamily="34" charset="0"/>
                <a:cs typeface="Arial" pitchFamily="34" charset="0"/>
              </a:rPr>
              <a:t>0</a:t>
            </a:r>
            <a:r>
              <a:rPr lang="en-US" sz="1600" dirty="0" smtClean="0">
                <a:solidFill>
                  <a:schemeClr val="tx2"/>
                </a:solidFill>
                <a:latin typeface="Arial" pitchFamily="34" charset="0"/>
                <a:cs typeface="Arial" pitchFamily="34" charset="0"/>
              </a:rPr>
              <a:t>%</a:t>
            </a:r>
            <a:endParaRPr lang="en-US" sz="1600" dirty="0">
              <a:solidFill>
                <a:schemeClr val="tx2"/>
              </a:solidFill>
              <a:latin typeface="Arial" pitchFamily="34" charset="0"/>
              <a:cs typeface="Arial" pitchFamily="34" charset="0"/>
            </a:endParaRPr>
          </a:p>
        </p:txBody>
      </p:sp>
      <p:sp>
        <p:nvSpPr>
          <p:cNvPr id="23" name="TextBox 22"/>
          <p:cNvSpPr txBox="1"/>
          <p:nvPr/>
        </p:nvSpPr>
        <p:spPr>
          <a:xfrm>
            <a:off x="2362200" y="6096000"/>
            <a:ext cx="1066800" cy="381000"/>
          </a:xfrm>
          <a:prstGeom prst="rect">
            <a:avLst/>
          </a:prstGeom>
          <a:noFill/>
        </p:spPr>
        <p:txBody>
          <a:bodyPr wrap="square" rtlCol="0">
            <a:spAutoFit/>
          </a:bodyPr>
          <a:lstStyle/>
          <a:p>
            <a:r>
              <a:rPr lang="en-US" b="1" dirty="0" smtClean="0">
                <a:solidFill>
                  <a:schemeClr val="tx2"/>
                </a:solidFill>
                <a:latin typeface="Arial" pitchFamily="34" charset="0"/>
                <a:cs typeface="Arial" pitchFamily="34" charset="0"/>
              </a:rPr>
              <a:t>1</a:t>
            </a:r>
            <a:r>
              <a:rPr lang="mn-MN" b="1" dirty="0" smtClean="0">
                <a:solidFill>
                  <a:schemeClr val="tx2"/>
                </a:solidFill>
                <a:latin typeface="Arial" pitchFamily="34" charset="0"/>
                <a:cs typeface="Arial" pitchFamily="34" charset="0"/>
              </a:rPr>
              <a:t> 058</a:t>
            </a:r>
            <a:endParaRPr lang="en-US" b="1" dirty="0">
              <a:solidFill>
                <a:schemeClr val="tx2"/>
              </a:solidFill>
              <a:latin typeface="Arial" pitchFamily="34" charset="0"/>
              <a:cs typeface="Arial" pitchFamily="34" charset="0"/>
            </a:endParaRPr>
          </a:p>
        </p:txBody>
      </p:sp>
      <p:sp>
        <p:nvSpPr>
          <p:cNvPr id="15" name="TextBox 14"/>
          <p:cNvSpPr txBox="1"/>
          <p:nvPr/>
        </p:nvSpPr>
        <p:spPr>
          <a:xfrm>
            <a:off x="7391400" y="6096000"/>
            <a:ext cx="914400" cy="381000"/>
          </a:xfrm>
          <a:prstGeom prst="rect">
            <a:avLst/>
          </a:prstGeom>
          <a:noFill/>
        </p:spPr>
        <p:txBody>
          <a:bodyPr wrap="square" rtlCol="0">
            <a:spAutoFit/>
          </a:bodyPr>
          <a:lstStyle/>
          <a:p>
            <a:r>
              <a:rPr lang="en-US" b="1" dirty="0" smtClean="0">
                <a:solidFill>
                  <a:schemeClr val="tx2"/>
                </a:solidFill>
                <a:latin typeface="Arial" pitchFamily="34" charset="0"/>
                <a:cs typeface="Arial" pitchFamily="34" charset="0"/>
              </a:rPr>
              <a:t> </a:t>
            </a:r>
            <a:r>
              <a:rPr lang="mn-MN" b="1" dirty="0" smtClean="0">
                <a:solidFill>
                  <a:schemeClr val="tx2"/>
                </a:solidFill>
                <a:latin typeface="Arial" pitchFamily="34" charset="0"/>
                <a:cs typeface="Arial" pitchFamily="34" charset="0"/>
              </a:rPr>
              <a:t>100</a:t>
            </a:r>
            <a:endParaRPr lang="en-US" b="1" dirty="0">
              <a:solidFill>
                <a:schemeClr val="tx2"/>
              </a:solidFill>
              <a:latin typeface="Arial" pitchFamily="34" charset="0"/>
              <a:cs typeface="Arial" pitchFamily="34" charset="0"/>
            </a:endParaRPr>
          </a:p>
        </p:txBody>
      </p:sp>
      <p:graphicFrame>
        <p:nvGraphicFramePr>
          <p:cNvPr id="18" name="Chart 17"/>
          <p:cNvGraphicFramePr/>
          <p:nvPr/>
        </p:nvGraphicFramePr>
        <p:xfrm>
          <a:off x="762001" y="1295400"/>
          <a:ext cx="4800599"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nvGraphicFramePr>
        <p:xfrm>
          <a:off x="4267200" y="1447800"/>
          <a:ext cx="4800600" cy="4114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Эрүүл мэнд</a:t>
            </a:r>
          </a:p>
        </p:txBody>
      </p:sp>
      <p:cxnSp>
        <p:nvCxnSpPr>
          <p:cNvPr id="12" name="Straight Connector 11"/>
          <p:cNvCxnSpPr/>
          <p:nvPr/>
        </p:nvCxnSpPr>
        <p:spPr>
          <a:xfrm flipV="1">
            <a:off x="1066800" y="3941763"/>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1219200"/>
            <a:ext cx="19050"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50" name="TextBox 17"/>
          <p:cNvSpPr txBox="1">
            <a:spLocks noChangeArrowheads="1"/>
          </p:cNvSpPr>
          <p:nvPr/>
        </p:nvSpPr>
        <p:spPr bwMode="auto">
          <a:xfrm>
            <a:off x="685800" y="838201"/>
            <a:ext cx="3962400" cy="523220"/>
          </a:xfrm>
          <a:prstGeom prst="rect">
            <a:avLst/>
          </a:prstGeom>
          <a:noFill/>
          <a:ln w="9525">
            <a:noFill/>
            <a:miter lim="800000"/>
            <a:headEnd/>
            <a:tailEnd/>
          </a:ln>
        </p:spPr>
        <p:txBody>
          <a:bodyPr wrap="square">
            <a:spAutoFit/>
          </a:bodyPr>
          <a:lstStyle/>
          <a:p>
            <a:pPr algn="ctr"/>
            <a:r>
              <a:rPr lang="mn-MN" sz="1400" b="1" dirty="0">
                <a:latin typeface="Arial" charset="0"/>
              </a:rPr>
              <a:t>Эмнэлэгт эмчлүүлсэн хүний тоо, </a:t>
            </a:r>
            <a:r>
              <a:rPr lang="en-US" sz="1400" b="1" dirty="0" smtClean="0">
                <a:latin typeface="Arial" charset="0"/>
              </a:rPr>
              <a:t>     </a:t>
            </a:r>
            <a:r>
              <a:rPr lang="mn-MN" sz="1400" b="1" dirty="0" smtClean="0">
                <a:latin typeface="Arial" charset="0"/>
              </a:rPr>
              <a:t>амбулторын </a:t>
            </a:r>
            <a:r>
              <a:rPr lang="mn-MN" sz="1400" b="1" dirty="0">
                <a:latin typeface="Arial" charset="0"/>
              </a:rPr>
              <a:t>үзлэгийн тоо</a:t>
            </a:r>
            <a:endParaRPr lang="en-US" sz="1400" b="1" dirty="0">
              <a:latin typeface="Arial" charset="0"/>
            </a:endParaRPr>
          </a:p>
        </p:txBody>
      </p:sp>
      <p:sp>
        <p:nvSpPr>
          <p:cNvPr id="6151" name="TextBox 17"/>
          <p:cNvSpPr txBox="1">
            <a:spLocks noChangeArrowheads="1"/>
          </p:cNvSpPr>
          <p:nvPr/>
        </p:nvSpPr>
        <p:spPr bwMode="auto">
          <a:xfrm>
            <a:off x="5029200" y="914401"/>
            <a:ext cx="3581400" cy="523220"/>
          </a:xfrm>
          <a:prstGeom prst="rect">
            <a:avLst/>
          </a:prstGeom>
          <a:noFill/>
          <a:ln w="9525">
            <a:noFill/>
            <a:miter lim="800000"/>
            <a:headEnd/>
            <a:tailEnd/>
          </a:ln>
        </p:spPr>
        <p:txBody>
          <a:bodyPr wrap="square">
            <a:spAutoFit/>
          </a:bodyPr>
          <a:lstStyle/>
          <a:p>
            <a:pPr algn="ctr"/>
            <a:r>
              <a:rPr lang="mn-MN" sz="1400" b="1" dirty="0" smtClean="0">
                <a:latin typeface="Arial" charset="0"/>
              </a:rPr>
              <a:t>Амьд төрсөн 1000 хүүхдэд ногдох нялхсын эндэгдэл</a:t>
            </a:r>
            <a:endParaRPr lang="en-US" sz="1400" b="1" dirty="0">
              <a:latin typeface="Arial" charset="0"/>
            </a:endParaRPr>
          </a:p>
        </p:txBody>
      </p:sp>
      <p:sp>
        <p:nvSpPr>
          <p:cNvPr id="6152" name="TextBox 1"/>
          <p:cNvSpPr txBox="1">
            <a:spLocks noChangeArrowheads="1"/>
          </p:cNvSpPr>
          <p:nvPr/>
        </p:nvSpPr>
        <p:spPr bwMode="auto">
          <a:xfrm>
            <a:off x="838200" y="4038600"/>
            <a:ext cx="7848600" cy="304800"/>
          </a:xfrm>
          <a:prstGeom prst="rect">
            <a:avLst/>
          </a:prstGeom>
          <a:noFill/>
          <a:ln w="9525">
            <a:noFill/>
            <a:miter lim="800000"/>
            <a:headEnd/>
            <a:tailEnd/>
          </a:ln>
        </p:spPr>
        <p:txBody>
          <a:bodyPr/>
          <a:lstStyle/>
          <a:p>
            <a:pPr algn="ctr"/>
            <a:r>
              <a:rPr lang="mn-MN" sz="1600" b="1" dirty="0" smtClean="0">
                <a:latin typeface="Arial" charset="0"/>
              </a:rPr>
              <a:t>Бүртгэгдсэн </a:t>
            </a:r>
            <a:r>
              <a:rPr lang="mn-MN" sz="1600" b="1" dirty="0">
                <a:latin typeface="Arial" charset="0"/>
              </a:rPr>
              <a:t>халдварт өвчний тоо, жил бүрийн </a:t>
            </a:r>
            <a:r>
              <a:rPr lang="mn-MN" sz="1600" b="1" dirty="0" smtClean="0">
                <a:latin typeface="Arial" charset="0"/>
              </a:rPr>
              <a:t>0</a:t>
            </a:r>
            <a:r>
              <a:rPr lang="en-US" sz="1600" b="1" dirty="0" smtClean="0">
                <a:latin typeface="Arial" charset="0"/>
              </a:rPr>
              <a:t>5</a:t>
            </a:r>
            <a:r>
              <a:rPr lang="mn-MN" sz="1600" b="1" dirty="0" smtClean="0">
                <a:latin typeface="Arial" charset="0"/>
              </a:rPr>
              <a:t>-р </a:t>
            </a:r>
            <a:r>
              <a:rPr lang="mn-MN" sz="1600" b="1" dirty="0">
                <a:latin typeface="Arial" charset="0"/>
              </a:rPr>
              <a:t>сарын байдлаар</a:t>
            </a:r>
            <a:endParaRPr lang="en-US" sz="1600" b="1" dirty="0">
              <a:latin typeface="Arial" charset="0"/>
            </a:endParaRPr>
          </a:p>
        </p:txBody>
      </p:sp>
      <p:pic>
        <p:nvPicPr>
          <p:cNvPr id="14" name="Picture 2"/>
          <p:cNvPicPr>
            <a:picLocks noChangeAspect="1" noChangeArrowheads="1"/>
          </p:cNvPicPr>
          <p:nvPr/>
        </p:nvPicPr>
        <p:blipFill>
          <a:blip r:embed="rId4" cstate="print"/>
          <a:srcRect/>
          <a:stretch>
            <a:fillRect/>
          </a:stretch>
        </p:blipFill>
        <p:spPr bwMode="auto">
          <a:xfrm>
            <a:off x="4495800" y="3657600"/>
            <a:ext cx="457200" cy="457200"/>
          </a:xfrm>
          <a:prstGeom prst="rect">
            <a:avLst/>
          </a:prstGeom>
          <a:noFill/>
          <a:ln w="9525">
            <a:noFill/>
            <a:miter lim="800000"/>
            <a:headEnd/>
            <a:tailEnd/>
          </a:ln>
        </p:spPr>
      </p:pic>
      <p:graphicFrame>
        <p:nvGraphicFramePr>
          <p:cNvPr id="21" name="Chart 20"/>
          <p:cNvGraphicFramePr/>
          <p:nvPr/>
        </p:nvGraphicFramePr>
        <p:xfrm>
          <a:off x="5334000" y="4419600"/>
          <a:ext cx="16002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4114800" y="5105400"/>
            <a:ext cx="1143000" cy="338554"/>
          </a:xfrm>
          <a:prstGeom prst="rect">
            <a:avLst/>
          </a:prstGeom>
          <a:noFill/>
        </p:spPr>
        <p:txBody>
          <a:bodyPr wrap="square" rtlCol="0">
            <a:spAutoFit/>
          </a:bodyPr>
          <a:lstStyle/>
          <a:p>
            <a:r>
              <a:rPr lang="en-US" sz="1600" b="1" dirty="0" smtClean="0">
                <a:solidFill>
                  <a:srgbClr val="C00000"/>
                </a:solidFill>
                <a:latin typeface="Arial" pitchFamily="34" charset="0"/>
                <a:cs typeface="Arial" pitchFamily="34" charset="0"/>
              </a:rPr>
              <a:t>3.1 </a:t>
            </a:r>
            <a:r>
              <a:rPr lang="mn-MN" sz="1600" b="1" dirty="0" smtClean="0">
                <a:solidFill>
                  <a:srgbClr val="C00000"/>
                </a:solidFill>
                <a:latin typeface="Arial" pitchFamily="34" charset="0"/>
                <a:cs typeface="Arial" pitchFamily="34" charset="0"/>
              </a:rPr>
              <a:t>дахин </a:t>
            </a:r>
            <a:endParaRPr lang="en-US" sz="1600" b="1" dirty="0">
              <a:solidFill>
                <a:srgbClr val="C00000"/>
              </a:solidFill>
              <a:latin typeface="Arial" pitchFamily="34" charset="0"/>
              <a:cs typeface="Arial" pitchFamily="34" charset="0"/>
            </a:endParaRPr>
          </a:p>
        </p:txBody>
      </p:sp>
      <p:sp>
        <p:nvSpPr>
          <p:cNvPr id="23" name="Up Arrow 22"/>
          <p:cNvSpPr/>
          <p:nvPr/>
        </p:nvSpPr>
        <p:spPr>
          <a:xfrm flipH="1">
            <a:off x="3962400" y="5105400"/>
            <a:ext cx="152400" cy="228600"/>
          </a:xfrm>
          <a:prstGeom prst="upArrow">
            <a:avLst/>
          </a:prstGeom>
          <a:solidFill>
            <a:srgbClr val="C00000"/>
          </a:solidFill>
          <a:ln w="25400" cap="flat" cmpd="sng" algn="ctr">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rgbClr val="C00000"/>
              </a:solidFill>
            </a:endParaRPr>
          </a:p>
        </p:txBody>
      </p:sp>
      <p:sp>
        <p:nvSpPr>
          <p:cNvPr id="19" name="TextBox 18"/>
          <p:cNvSpPr txBox="1"/>
          <p:nvPr/>
        </p:nvSpPr>
        <p:spPr>
          <a:xfrm>
            <a:off x="1752600" y="4648200"/>
            <a:ext cx="1676400" cy="830997"/>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70</a:t>
            </a:r>
            <a:r>
              <a:rPr lang="mn-MN" sz="1200" b="1" dirty="0" smtClean="0">
                <a:solidFill>
                  <a:schemeClr val="bg1"/>
                </a:solidFill>
                <a:latin typeface="Arial" pitchFamily="34" charset="0"/>
                <a:cs typeface="Arial" pitchFamily="34" charset="0"/>
              </a:rPr>
              <a:t>3</a:t>
            </a:r>
            <a:r>
              <a:rPr lang="en-US" sz="1200" b="1" dirty="0" smtClean="0">
                <a:solidFill>
                  <a:schemeClr val="bg1"/>
                </a:solidFill>
                <a:latin typeface="Arial" pitchFamily="34" charset="0"/>
                <a:cs typeface="Arial" pitchFamily="34" charset="0"/>
              </a:rPr>
              <a:t> </a:t>
            </a:r>
            <a:r>
              <a:rPr lang="mn-MN" sz="1200" b="1" dirty="0" smtClean="0">
                <a:solidFill>
                  <a:schemeClr val="bg1"/>
                </a:solidFill>
                <a:latin typeface="Arial" pitchFamily="34" charset="0"/>
                <a:cs typeface="Arial" pitchFamily="34" charset="0"/>
              </a:rPr>
              <a:t>нь буюу 78 </a:t>
            </a:r>
            <a:r>
              <a:rPr lang="en-US" sz="1200" b="1" dirty="0" smtClean="0">
                <a:solidFill>
                  <a:schemeClr val="bg1"/>
                </a:solidFill>
                <a:latin typeface="Arial" pitchFamily="34" charset="0"/>
                <a:cs typeface="Arial" pitchFamily="34" charset="0"/>
              </a:rPr>
              <a:t>% </a:t>
            </a:r>
            <a:r>
              <a:rPr lang="mn-MN" sz="1200" b="1" dirty="0" smtClean="0">
                <a:solidFill>
                  <a:schemeClr val="bg1"/>
                </a:solidFill>
                <a:latin typeface="Arial" pitchFamily="34" charset="0"/>
                <a:cs typeface="Arial" pitchFamily="34" charset="0"/>
              </a:rPr>
              <a:t>нь улаан бурхан өвчин бүртгэгдсэн байна.</a:t>
            </a:r>
            <a:endParaRPr lang="en-US" sz="1200" b="1" dirty="0">
              <a:solidFill>
                <a:schemeClr val="bg1"/>
              </a:solidFill>
              <a:latin typeface="Arial" pitchFamily="34" charset="0"/>
              <a:cs typeface="Arial" pitchFamily="34" charset="0"/>
            </a:endParaRPr>
          </a:p>
        </p:txBody>
      </p:sp>
      <p:sp>
        <p:nvSpPr>
          <p:cNvPr id="17" name="TextBox 16"/>
          <p:cNvSpPr txBox="1"/>
          <p:nvPr/>
        </p:nvSpPr>
        <p:spPr>
          <a:xfrm>
            <a:off x="3657600" y="1295400"/>
            <a:ext cx="1066800" cy="369332"/>
          </a:xfrm>
          <a:prstGeom prst="rect">
            <a:avLst/>
          </a:prstGeom>
          <a:noFill/>
        </p:spPr>
        <p:txBody>
          <a:bodyPr wrap="square" rtlCol="0">
            <a:spAutoFit/>
          </a:bodyPr>
          <a:lstStyle/>
          <a:p>
            <a:r>
              <a:rPr lang="en-US" dirty="0" smtClean="0"/>
              <a:t>   </a:t>
            </a:r>
            <a:r>
              <a:rPr lang="en-US" sz="1400" dirty="0" smtClean="0">
                <a:solidFill>
                  <a:srgbClr val="FF0000"/>
                </a:solidFill>
                <a:latin typeface="Arial" pitchFamily="34" charset="0"/>
                <a:cs typeface="Arial" pitchFamily="34" charset="0"/>
              </a:rPr>
              <a:t>7.5%</a:t>
            </a:r>
            <a:endParaRPr lang="en-US" dirty="0">
              <a:solidFill>
                <a:srgbClr val="FF0000"/>
              </a:solidFill>
              <a:latin typeface="Arial" pitchFamily="34" charset="0"/>
              <a:cs typeface="Arial" pitchFamily="34" charset="0"/>
            </a:endParaRPr>
          </a:p>
        </p:txBody>
      </p:sp>
      <p:sp>
        <p:nvSpPr>
          <p:cNvPr id="18" name="Down Arrow 17"/>
          <p:cNvSpPr/>
          <p:nvPr/>
        </p:nvSpPr>
        <p:spPr>
          <a:xfrm flipV="1">
            <a:off x="3733800" y="1447800"/>
            <a:ext cx="76200" cy="152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7" name="Pentagon 26"/>
          <p:cNvSpPr/>
          <p:nvPr/>
        </p:nvSpPr>
        <p:spPr>
          <a:xfrm flipH="1">
            <a:off x="6324600" y="5257800"/>
            <a:ext cx="2133600" cy="457200"/>
          </a:xfrm>
          <a:prstGeom prst="homePlat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988</a:t>
            </a:r>
            <a:r>
              <a:rPr lang="mn-MN" sz="1400" b="1" dirty="0" smtClean="0">
                <a:solidFill>
                  <a:schemeClr val="tx2"/>
                </a:solidFill>
                <a:latin typeface="Arial" pitchFamily="34" charset="0"/>
                <a:cs typeface="Arial" pitchFamily="34" charset="0"/>
              </a:rPr>
              <a:t> буюу </a:t>
            </a:r>
            <a:r>
              <a:rPr lang="en-US" sz="1400" b="1" dirty="0" smtClean="0">
                <a:solidFill>
                  <a:schemeClr val="tx2"/>
                </a:solidFill>
                <a:latin typeface="Arial" pitchFamily="34" charset="0"/>
                <a:cs typeface="Arial" pitchFamily="34" charset="0"/>
              </a:rPr>
              <a:t>76</a:t>
            </a:r>
            <a:r>
              <a:rPr lang="mn-MN" sz="1400" b="1" dirty="0" smtClean="0">
                <a:solidFill>
                  <a:schemeClr val="tx2"/>
                </a:solidFill>
                <a:latin typeface="Arial" pitchFamily="34" charset="0"/>
                <a:cs typeface="Arial" pitchFamily="34" charset="0"/>
              </a:rPr>
              <a:t>,</a:t>
            </a:r>
            <a:r>
              <a:rPr lang="en-US" sz="1400" b="1" dirty="0" smtClean="0">
                <a:solidFill>
                  <a:schemeClr val="tx2"/>
                </a:solidFill>
                <a:latin typeface="Arial" pitchFamily="34" charset="0"/>
                <a:cs typeface="Arial" pitchFamily="34" charset="0"/>
              </a:rPr>
              <a:t>4% </a:t>
            </a:r>
            <a:r>
              <a:rPr lang="mn-MN" sz="1400" b="1" dirty="0" smtClean="0">
                <a:solidFill>
                  <a:schemeClr val="tx2"/>
                </a:solidFill>
                <a:latin typeface="Arial" pitchFamily="34" charset="0"/>
                <a:cs typeface="Arial" pitchFamily="34" charset="0"/>
              </a:rPr>
              <a:t>нь улаан бурхан  </a:t>
            </a:r>
            <a:endParaRPr lang="en-US" sz="1400" b="1" dirty="0">
              <a:solidFill>
                <a:schemeClr val="tx2"/>
              </a:solidFill>
              <a:latin typeface="Arial" pitchFamily="34" charset="0"/>
              <a:cs typeface="Arial" pitchFamily="34" charset="0"/>
            </a:endParaRPr>
          </a:p>
        </p:txBody>
      </p:sp>
      <p:graphicFrame>
        <p:nvGraphicFramePr>
          <p:cNvPr id="20" name="Chart 19"/>
          <p:cNvGraphicFramePr/>
          <p:nvPr/>
        </p:nvGraphicFramePr>
        <p:xfrm>
          <a:off x="838200" y="1143000"/>
          <a:ext cx="37338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p:cNvGraphicFramePr/>
          <p:nvPr/>
        </p:nvGraphicFramePr>
        <p:xfrm>
          <a:off x="2514600" y="4419600"/>
          <a:ext cx="4191000" cy="22313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p:cNvGraphicFramePr/>
          <p:nvPr/>
        </p:nvGraphicFramePr>
        <p:xfrm>
          <a:off x="4876800" y="1524000"/>
          <a:ext cx="4038600" cy="25908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914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762000" y="990600"/>
          <a:ext cx="4059174" cy="426720"/>
        </p:xfrm>
        <a:graphic>
          <a:graphicData uri="http://schemas.openxmlformats.org/drawingml/2006/table">
            <a:tbl>
              <a:tblPr/>
              <a:tblGrid>
                <a:gridCol w="4059174"/>
              </a:tblGrid>
              <a:tr h="381000">
                <a:tc>
                  <a:txBody>
                    <a:bodyPr/>
                    <a:lstStyle/>
                    <a:p>
                      <a:pPr algn="ctr" fontAlgn="ctr"/>
                      <a:r>
                        <a:rPr lang="mn-MN" sz="1400" b="1" i="0" u="none" strike="noStrike" dirty="0">
                          <a:latin typeface="Arial"/>
                        </a:rPr>
                        <a:t>Нийгмийн даатгалын </a:t>
                      </a:r>
                      <a:r>
                        <a:rPr lang="mn-MN" sz="1400" b="1" i="0" u="none" strike="noStrike" dirty="0" smtClean="0">
                          <a:latin typeface="Arial"/>
                        </a:rPr>
                        <a:t>сангийн</a:t>
                      </a:r>
                      <a:r>
                        <a:rPr lang="en-US" sz="1400" b="1" i="0" u="none" strike="noStrike" dirty="0" smtClean="0">
                          <a:latin typeface="Arial"/>
                        </a:rPr>
                        <a:t> </a:t>
                      </a:r>
                    </a:p>
                    <a:p>
                      <a:pPr algn="ctr" fontAlgn="ctr"/>
                      <a:r>
                        <a:rPr lang="mn-MN" sz="1400" b="1" i="0" u="none" strike="noStrike" dirty="0" smtClean="0">
                          <a:latin typeface="Arial"/>
                        </a:rPr>
                        <a:t>орлого, </a:t>
                      </a:r>
                      <a:r>
                        <a:rPr lang="mn-MN" sz="1400" b="1" i="0" u="none" strike="noStrike" dirty="0">
                          <a:latin typeface="Arial"/>
                        </a:rPr>
                        <a:t>сая.төг</a:t>
                      </a:r>
                    </a:p>
                  </a:txBody>
                  <a:tcPr marL="0" marR="0" marT="0" marB="0" anchor="ctr">
                    <a:lnL>
                      <a:noFill/>
                    </a:lnL>
                    <a:lnR>
                      <a:noFill/>
                    </a:lnR>
                    <a:lnT>
                      <a:noFill/>
                    </a:lnT>
                    <a:lnB>
                      <a:noFill/>
                    </a:lnB>
                    <a:solidFill>
                      <a:srgbClr val="FFFFFF"/>
                    </a:solidFill>
                  </a:tcPr>
                </a:tc>
              </a:tr>
            </a:tbl>
          </a:graphicData>
        </a:graphic>
      </p:graphicFrame>
      <p:sp>
        <p:nvSpPr>
          <p:cNvPr id="7180" name="Rectangle 13"/>
          <p:cNvSpPr>
            <a:spLocks noChangeArrowheads="1"/>
          </p:cNvSpPr>
          <p:nvPr/>
        </p:nvSpPr>
        <p:spPr bwMode="auto">
          <a:xfrm>
            <a:off x="4953000" y="914400"/>
            <a:ext cx="4191000" cy="523220"/>
          </a:xfrm>
          <a:prstGeom prst="rect">
            <a:avLst/>
          </a:prstGeom>
          <a:noFill/>
          <a:ln w="9525">
            <a:noFill/>
            <a:miter lim="800000"/>
            <a:headEnd/>
            <a:tailEnd/>
          </a:ln>
        </p:spPr>
        <p:txBody>
          <a:bodyPr wrap="square">
            <a:spAutoFit/>
          </a:bodyPr>
          <a:lstStyle/>
          <a:p>
            <a:pPr algn="ctr" fontAlgn="ctr"/>
            <a:r>
              <a:rPr lang="mn-MN" sz="1400" b="1" dirty="0">
                <a:latin typeface="Arial" charset="0"/>
              </a:rPr>
              <a:t>Нийгмийн даатгалын </a:t>
            </a:r>
            <a:r>
              <a:rPr lang="mn-MN" sz="1400" b="1" dirty="0" smtClean="0">
                <a:latin typeface="Arial" charset="0"/>
              </a:rPr>
              <a:t>сангийн</a:t>
            </a:r>
            <a:endParaRPr lang="en-US" sz="1400" b="1" dirty="0" smtClean="0">
              <a:latin typeface="Arial" charset="0"/>
            </a:endParaRPr>
          </a:p>
          <a:p>
            <a:pPr algn="ctr" fontAlgn="ctr"/>
            <a:r>
              <a:rPr lang="mn-MN" sz="1400" b="1" dirty="0" smtClean="0">
                <a:latin typeface="Arial" charset="0"/>
              </a:rPr>
              <a:t> </a:t>
            </a:r>
            <a:r>
              <a:rPr lang="mn-MN" sz="1400" b="1" dirty="0">
                <a:latin typeface="Arial" charset="0"/>
              </a:rPr>
              <a:t>зарлага, сая.төг</a:t>
            </a:r>
            <a:endParaRPr lang="mn-MN" sz="1600" b="1" dirty="0">
              <a:latin typeface="Arial" charset="0"/>
            </a:endParaRPr>
          </a:p>
        </p:txBody>
      </p:sp>
      <p:pic>
        <p:nvPicPr>
          <p:cNvPr id="15" name="Picture 2"/>
          <p:cNvPicPr>
            <a:picLocks noChangeAspect="1" noChangeArrowheads="1"/>
          </p:cNvPicPr>
          <p:nvPr/>
        </p:nvPicPr>
        <p:blipFill>
          <a:blip r:embed="rId4" cstate="print"/>
          <a:srcRect/>
          <a:stretch>
            <a:fillRect/>
          </a:stretch>
        </p:blipFill>
        <p:spPr bwMode="auto">
          <a:xfrm>
            <a:off x="4648200" y="6019800"/>
            <a:ext cx="455613" cy="457200"/>
          </a:xfrm>
          <a:prstGeom prst="rect">
            <a:avLst/>
          </a:prstGeom>
          <a:noFill/>
          <a:ln w="9525">
            <a:noFill/>
            <a:miter lim="800000"/>
            <a:headEnd/>
            <a:tailEnd/>
          </a:ln>
        </p:spPr>
      </p:pic>
      <p:cxnSp>
        <p:nvCxnSpPr>
          <p:cNvPr id="13" name="Straight Connector 12"/>
          <p:cNvCxnSpPr/>
          <p:nvPr/>
        </p:nvCxnSpPr>
        <p:spPr>
          <a:xfrm>
            <a:off x="4876800" y="3200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956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10 198,7</a:t>
            </a:r>
            <a:endParaRPr lang="en-US" dirty="0" smtClean="0">
              <a:solidFill>
                <a:srgbClr val="FF0000"/>
              </a:solidFill>
              <a:latin typeface="Arial" pitchFamily="34" charset="0"/>
              <a:cs typeface="Arial" pitchFamily="34" charset="0"/>
            </a:endParaRPr>
          </a:p>
        </p:txBody>
      </p:sp>
      <p:sp>
        <p:nvSpPr>
          <p:cNvPr id="12" name="Rectangle 11"/>
          <p:cNvSpPr/>
          <p:nvPr/>
        </p:nvSpPr>
        <p:spPr>
          <a:xfrm>
            <a:off x="73914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10 212,0</a:t>
            </a:r>
            <a:endParaRPr lang="en-US" dirty="0">
              <a:solidFill>
                <a:srgbClr val="FF0000"/>
              </a:solidFill>
              <a:latin typeface="Arial" pitchFamily="34" charset="0"/>
              <a:cs typeface="Arial" pitchFamily="34" charset="0"/>
            </a:endParaRPr>
          </a:p>
        </p:txBody>
      </p:sp>
      <p:sp>
        <p:nvSpPr>
          <p:cNvPr id="14" name="Rectangle 13"/>
          <p:cNvSpPr/>
          <p:nvPr/>
        </p:nvSpPr>
        <p:spPr>
          <a:xfrm>
            <a:off x="1219200" y="5943600"/>
            <a:ext cx="1143000" cy="3048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mn-MN" dirty="0" smtClean="0">
                <a:solidFill>
                  <a:srgbClr val="3366CC"/>
                </a:solidFill>
                <a:latin typeface="Arial" pitchFamily="34" charset="0"/>
                <a:cs typeface="Arial" pitchFamily="34" charset="0"/>
              </a:rPr>
              <a:t>8 444,4</a:t>
            </a:r>
            <a:endParaRPr lang="en-US" dirty="0" smtClean="0">
              <a:solidFill>
                <a:srgbClr val="3366CC"/>
              </a:solidFill>
              <a:latin typeface="Arial" pitchFamily="34" charset="0"/>
              <a:cs typeface="Arial" pitchFamily="34" charset="0"/>
            </a:endParaRPr>
          </a:p>
        </p:txBody>
      </p:sp>
      <p:sp>
        <p:nvSpPr>
          <p:cNvPr id="18" name="Rectangle 17"/>
          <p:cNvSpPr/>
          <p:nvPr/>
        </p:nvSpPr>
        <p:spPr>
          <a:xfrm>
            <a:off x="4573297" y="5725597"/>
            <a:ext cx="184730" cy="369332"/>
          </a:xfrm>
          <a:prstGeom prst="rect">
            <a:avLst/>
          </a:prstGeom>
        </p:spPr>
        <p:txBody>
          <a:bodyPr wrap="none">
            <a:spAutoFit/>
          </a:bodyPr>
          <a:lstStyle/>
          <a:p>
            <a:pPr lvl="0" algn="ctr">
              <a:defRPr/>
            </a:pPr>
            <a:endParaRPr lang="en-US" dirty="0">
              <a:solidFill>
                <a:srgbClr val="FF0000"/>
              </a:solidFill>
              <a:latin typeface="Arial" pitchFamily="34" charset="0"/>
              <a:cs typeface="Arial" pitchFamily="34" charset="0"/>
            </a:endParaRPr>
          </a:p>
        </p:txBody>
      </p:sp>
      <p:sp>
        <p:nvSpPr>
          <p:cNvPr id="20" name="Rectangle 19"/>
          <p:cNvSpPr/>
          <p:nvPr/>
        </p:nvSpPr>
        <p:spPr>
          <a:xfrm>
            <a:off x="5638800" y="5943600"/>
            <a:ext cx="12192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smtClean="0">
                <a:solidFill>
                  <a:srgbClr val="3366CC"/>
                </a:solidFill>
                <a:latin typeface="Arial" pitchFamily="34" charset="0"/>
                <a:cs typeface="Arial" pitchFamily="34" charset="0"/>
              </a:rPr>
              <a:t>9503,6</a:t>
            </a:r>
            <a:endParaRPr lang="en-US" dirty="0">
              <a:solidFill>
                <a:srgbClr val="3366CC"/>
              </a:solidFill>
              <a:latin typeface="Arial" pitchFamily="34" charset="0"/>
              <a:cs typeface="Arial" pitchFamily="34" charset="0"/>
            </a:endParaRPr>
          </a:p>
        </p:txBody>
      </p:sp>
      <p:sp>
        <p:nvSpPr>
          <p:cNvPr id="21" name="TextBox 20"/>
          <p:cNvSpPr txBox="1"/>
          <p:nvPr/>
        </p:nvSpPr>
        <p:spPr>
          <a:xfrm>
            <a:off x="3581400" y="5181600"/>
            <a:ext cx="1219200" cy="338554"/>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20,8 %</a:t>
            </a:r>
            <a:endParaRPr lang="en-US" sz="1600" b="1" dirty="0">
              <a:solidFill>
                <a:srgbClr val="00B050"/>
              </a:solidFill>
              <a:latin typeface="Arial" pitchFamily="34" charset="0"/>
              <a:cs typeface="Arial" pitchFamily="34" charset="0"/>
            </a:endParaRPr>
          </a:p>
        </p:txBody>
      </p:sp>
      <p:sp>
        <p:nvSpPr>
          <p:cNvPr id="23" name="Up Arrow 22"/>
          <p:cNvSpPr/>
          <p:nvPr/>
        </p:nvSpPr>
        <p:spPr>
          <a:xfrm>
            <a:off x="3810000" y="5257800"/>
            <a:ext cx="76200"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4" name="Up Arrow 23"/>
          <p:cNvSpPr/>
          <p:nvPr/>
        </p:nvSpPr>
        <p:spPr>
          <a:xfrm>
            <a:off x="8153400" y="5334000"/>
            <a:ext cx="76200"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6" name="TextBox 25"/>
          <p:cNvSpPr txBox="1"/>
          <p:nvPr/>
        </p:nvSpPr>
        <p:spPr>
          <a:xfrm>
            <a:off x="7924800" y="5257800"/>
            <a:ext cx="1219200" cy="338554"/>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7</a:t>
            </a:r>
            <a:r>
              <a:rPr lang="en-US" sz="1600" b="1" dirty="0" smtClean="0">
                <a:solidFill>
                  <a:srgbClr val="00B050"/>
                </a:solidFill>
                <a:latin typeface="Arial" pitchFamily="34" charset="0"/>
                <a:cs typeface="Arial" pitchFamily="34" charset="0"/>
              </a:rPr>
              <a:t>.</a:t>
            </a:r>
            <a:r>
              <a:rPr lang="mn-MN" sz="1600" b="1" dirty="0" smtClean="0">
                <a:solidFill>
                  <a:srgbClr val="00B050"/>
                </a:solidFill>
                <a:latin typeface="Arial" pitchFamily="34" charset="0"/>
                <a:cs typeface="Arial" pitchFamily="34" charset="0"/>
              </a:rPr>
              <a:t>5 %</a:t>
            </a:r>
            <a:endParaRPr lang="en-US" sz="1600" b="1" dirty="0">
              <a:solidFill>
                <a:srgbClr val="00B050"/>
              </a:solidFill>
              <a:latin typeface="Arial" pitchFamily="34" charset="0"/>
              <a:cs typeface="Arial" pitchFamily="34" charset="0"/>
            </a:endParaRPr>
          </a:p>
        </p:txBody>
      </p:sp>
      <p:graphicFrame>
        <p:nvGraphicFramePr>
          <p:cNvPr id="22" name="Chart 21"/>
          <p:cNvGraphicFramePr/>
          <p:nvPr/>
        </p:nvGraphicFramePr>
        <p:xfrm>
          <a:off x="685799" y="1524000"/>
          <a:ext cx="4343401" cy="3886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nvGraphicFramePr>
        <p:xfrm>
          <a:off x="4800600" y="1524000"/>
          <a:ext cx="4343400" cy="3886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1295400"/>
            <a:ext cx="0" cy="5181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print"/>
          <a:srcRect/>
          <a:stretch>
            <a:fillRect/>
          </a:stretch>
        </p:blipFill>
        <p:spPr bwMode="auto">
          <a:xfrm>
            <a:off x="4648200" y="5334000"/>
            <a:ext cx="455613" cy="457200"/>
          </a:xfrm>
          <a:prstGeom prst="rect">
            <a:avLst/>
          </a:prstGeom>
          <a:noFill/>
          <a:ln w="9525">
            <a:noFill/>
            <a:miter lim="800000"/>
            <a:headEnd/>
            <a:tailEnd/>
          </a:ln>
        </p:spPr>
      </p:pic>
      <p:cxnSp>
        <p:nvCxnSpPr>
          <p:cNvPr id="13" name="Straight Connector 12"/>
          <p:cNvCxnSpPr/>
          <p:nvPr/>
        </p:nvCxnSpPr>
        <p:spPr>
          <a:xfrm>
            <a:off x="4876800" y="36576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2000" y="914400"/>
            <a:ext cx="4038600" cy="523220"/>
          </a:xfrm>
          <a:prstGeom prst="rect">
            <a:avLst/>
          </a:prstGeom>
        </p:spPr>
        <p:txBody>
          <a:bodyPr wrap="square">
            <a:spAutoFit/>
          </a:bodyPr>
          <a:lstStyle/>
          <a:p>
            <a:pPr algn="ctr" fontAlgn="ctr"/>
            <a:r>
              <a:rPr lang="mn-MN" sz="1400" b="1" dirty="0" smtClean="0">
                <a:latin typeface="Arial"/>
              </a:rPr>
              <a:t>Нийгмийн халамжийн үйлчилгээнд хамрагдсан хүний тоо </a:t>
            </a:r>
            <a:endParaRPr lang="mn-MN" sz="1400" b="1" dirty="0">
              <a:latin typeface="Arial"/>
            </a:endParaRPr>
          </a:p>
        </p:txBody>
      </p:sp>
      <p:sp>
        <p:nvSpPr>
          <p:cNvPr id="18" name="Rectangle 17"/>
          <p:cNvSpPr/>
          <p:nvPr/>
        </p:nvSpPr>
        <p:spPr>
          <a:xfrm>
            <a:off x="5105400" y="914400"/>
            <a:ext cx="3657600" cy="523220"/>
          </a:xfrm>
          <a:prstGeom prst="rect">
            <a:avLst/>
          </a:prstGeom>
        </p:spPr>
        <p:txBody>
          <a:bodyPr wrap="square">
            <a:spAutoFit/>
          </a:bodyPr>
          <a:lstStyle/>
          <a:p>
            <a:pPr algn="ctr" fontAlgn="ctr"/>
            <a:r>
              <a:rPr lang="mn-MN" sz="1400" b="1" dirty="0" smtClean="0">
                <a:latin typeface="Arial"/>
              </a:rPr>
              <a:t>Олгосон тэтгэвэр, тэтгэмжийн хэмжээ,төрлөөр  мян. төг </a:t>
            </a:r>
            <a:endParaRPr lang="mn-MN" sz="1400" b="1" dirty="0">
              <a:latin typeface="Arial"/>
            </a:endParaRPr>
          </a:p>
        </p:txBody>
      </p:sp>
      <p:sp>
        <p:nvSpPr>
          <p:cNvPr id="10" name="Rectangle 9"/>
          <p:cNvSpPr/>
          <p:nvPr/>
        </p:nvSpPr>
        <p:spPr>
          <a:xfrm>
            <a:off x="2895600" y="6019800"/>
            <a:ext cx="9144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14 </a:t>
            </a:r>
            <a:r>
              <a:rPr lang="en-US" dirty="0" smtClean="0">
                <a:solidFill>
                  <a:srgbClr val="FF0000"/>
                </a:solidFill>
                <a:latin typeface="Arial" pitchFamily="34" charset="0"/>
                <a:cs typeface="Arial" pitchFamily="34" charset="0"/>
              </a:rPr>
              <a:t>817</a:t>
            </a:r>
            <a:endParaRPr lang="en-US" dirty="0">
              <a:solidFill>
                <a:srgbClr val="FF0000"/>
              </a:solidFill>
              <a:latin typeface="Arial" pitchFamily="34" charset="0"/>
              <a:cs typeface="Arial" pitchFamily="34" charset="0"/>
            </a:endParaRPr>
          </a:p>
        </p:txBody>
      </p:sp>
      <p:sp>
        <p:nvSpPr>
          <p:cNvPr id="12" name="Rectangle 11"/>
          <p:cNvSpPr/>
          <p:nvPr/>
        </p:nvSpPr>
        <p:spPr>
          <a:xfrm>
            <a:off x="5410200" y="6019800"/>
            <a:ext cx="1447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0066CC"/>
                </a:solidFill>
                <a:latin typeface="Arial" pitchFamily="34" charset="0"/>
                <a:cs typeface="Arial" pitchFamily="34" charset="0"/>
              </a:rPr>
              <a:t>2 166.5</a:t>
            </a:r>
            <a:endParaRPr lang="en-US" dirty="0">
              <a:solidFill>
                <a:srgbClr val="0066CC"/>
              </a:solidFill>
              <a:latin typeface="Arial" pitchFamily="34" charset="0"/>
              <a:cs typeface="Arial" pitchFamily="34" charset="0"/>
            </a:endParaRPr>
          </a:p>
        </p:txBody>
      </p:sp>
      <p:sp>
        <p:nvSpPr>
          <p:cNvPr id="19" name="Rectangle 18"/>
          <p:cNvSpPr/>
          <p:nvPr/>
        </p:nvSpPr>
        <p:spPr>
          <a:xfrm>
            <a:off x="1447800" y="6019800"/>
            <a:ext cx="10668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smtClean="0">
                <a:solidFill>
                  <a:srgbClr val="0066CC"/>
                </a:solidFill>
                <a:latin typeface="Arial" pitchFamily="34" charset="0"/>
                <a:cs typeface="Arial" pitchFamily="34" charset="0"/>
              </a:rPr>
              <a:t>11 </a:t>
            </a:r>
            <a:r>
              <a:rPr lang="en-US" dirty="0" smtClean="0">
                <a:solidFill>
                  <a:srgbClr val="0066CC"/>
                </a:solidFill>
                <a:latin typeface="Arial" pitchFamily="34" charset="0"/>
                <a:cs typeface="Arial" pitchFamily="34" charset="0"/>
              </a:rPr>
              <a:t>709</a:t>
            </a:r>
            <a:endParaRPr lang="en-US" dirty="0">
              <a:solidFill>
                <a:srgbClr val="0066CC"/>
              </a:solidFill>
              <a:latin typeface="Arial" pitchFamily="34" charset="0"/>
              <a:cs typeface="Arial" pitchFamily="34" charset="0"/>
            </a:endParaRPr>
          </a:p>
        </p:txBody>
      </p:sp>
      <p:sp>
        <p:nvSpPr>
          <p:cNvPr id="23" name="Rectangle 22"/>
          <p:cNvSpPr/>
          <p:nvPr/>
        </p:nvSpPr>
        <p:spPr>
          <a:xfrm>
            <a:off x="7162800" y="6019800"/>
            <a:ext cx="12954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smtClean="0">
                <a:solidFill>
                  <a:srgbClr val="FF0000"/>
                </a:solidFill>
                <a:latin typeface="Arial" pitchFamily="34" charset="0"/>
                <a:cs typeface="Arial" pitchFamily="34" charset="0"/>
              </a:rPr>
              <a:t>2 599.4</a:t>
            </a:r>
            <a:endParaRPr lang="en-US" dirty="0">
              <a:solidFill>
                <a:srgbClr val="FF0000"/>
              </a:solidFill>
              <a:latin typeface="Arial" pitchFamily="34" charset="0"/>
              <a:cs typeface="Arial" pitchFamily="34" charset="0"/>
            </a:endParaRPr>
          </a:p>
        </p:txBody>
      </p:sp>
      <p:sp>
        <p:nvSpPr>
          <p:cNvPr id="17" name="TextBox 16"/>
          <p:cNvSpPr txBox="1"/>
          <p:nvPr/>
        </p:nvSpPr>
        <p:spPr>
          <a:xfrm>
            <a:off x="3810000" y="5181601"/>
            <a:ext cx="914400" cy="615553"/>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a:t>
            </a:r>
            <a:r>
              <a:rPr lang="en-US" b="1" dirty="0" smtClean="0">
                <a:solidFill>
                  <a:srgbClr val="00B050"/>
                </a:solidFill>
                <a:latin typeface="Arial" pitchFamily="34" charset="0"/>
                <a:cs typeface="Arial" pitchFamily="34" charset="0"/>
              </a:rPr>
              <a:t>26.5 %</a:t>
            </a:r>
            <a:endParaRPr lang="en-US" sz="1200" b="1" dirty="0">
              <a:solidFill>
                <a:srgbClr val="00B050"/>
              </a:solidFill>
              <a:latin typeface="Arial" pitchFamily="34" charset="0"/>
              <a:cs typeface="Arial" pitchFamily="34" charset="0"/>
            </a:endParaRPr>
          </a:p>
        </p:txBody>
      </p:sp>
      <p:sp>
        <p:nvSpPr>
          <p:cNvPr id="26" name="TextBox 25"/>
          <p:cNvSpPr txBox="1"/>
          <p:nvPr/>
        </p:nvSpPr>
        <p:spPr>
          <a:xfrm>
            <a:off x="8229600" y="5257800"/>
            <a:ext cx="914400" cy="584775"/>
          </a:xfrm>
          <a:prstGeom prst="rect">
            <a:avLst/>
          </a:prstGeom>
          <a:noFill/>
        </p:spPr>
        <p:txBody>
          <a:bodyPr wrap="square" rtlCol="0">
            <a:spAutoFit/>
          </a:bodyPr>
          <a:lstStyle/>
          <a:p>
            <a:r>
              <a:rPr lang="mn-MN" sz="1400" b="1" dirty="0" smtClean="0">
                <a:solidFill>
                  <a:srgbClr val="00B050"/>
                </a:solidFill>
                <a:latin typeface="Arial" pitchFamily="34" charset="0"/>
                <a:cs typeface="Arial" pitchFamily="34" charset="0"/>
              </a:rPr>
              <a:t>        </a:t>
            </a:r>
            <a:r>
              <a:rPr lang="en-US" sz="1400" b="1" dirty="0" smtClean="0">
                <a:solidFill>
                  <a:srgbClr val="00B050"/>
                </a:solidFill>
                <a:latin typeface="Arial" pitchFamily="34" charset="0"/>
                <a:cs typeface="Arial" pitchFamily="34" charset="0"/>
              </a:rPr>
              <a:t>             </a:t>
            </a:r>
            <a:r>
              <a:rPr lang="mn-MN" sz="1400" b="1" dirty="0" smtClean="0">
                <a:solidFill>
                  <a:srgbClr val="00B050"/>
                </a:solidFill>
                <a:latin typeface="Arial" pitchFamily="34" charset="0"/>
                <a:cs typeface="Arial" pitchFamily="34" charset="0"/>
              </a:rPr>
              <a:t>               </a:t>
            </a:r>
            <a:r>
              <a:rPr lang="en-US" b="1" dirty="0" smtClean="0">
                <a:solidFill>
                  <a:srgbClr val="00B050"/>
                </a:solidFill>
                <a:latin typeface="Arial" pitchFamily="34" charset="0"/>
                <a:cs typeface="Arial" pitchFamily="34" charset="0"/>
              </a:rPr>
              <a:t>20.0</a:t>
            </a:r>
            <a:r>
              <a:rPr lang="mn-MN" b="1" dirty="0" smtClean="0">
                <a:solidFill>
                  <a:srgbClr val="00B050"/>
                </a:solidFill>
                <a:latin typeface="Arial" pitchFamily="34" charset="0"/>
                <a:cs typeface="Arial" pitchFamily="34" charset="0"/>
              </a:rPr>
              <a:t> </a:t>
            </a:r>
            <a:r>
              <a:rPr lang="en-US" b="1" dirty="0" smtClean="0">
                <a:solidFill>
                  <a:srgbClr val="00B050"/>
                </a:solidFill>
                <a:latin typeface="Arial" pitchFamily="34" charset="0"/>
                <a:cs typeface="Arial" pitchFamily="34" charset="0"/>
              </a:rPr>
              <a:t>%</a:t>
            </a:r>
            <a:endParaRPr lang="en-US" sz="1600" b="1" dirty="0">
              <a:solidFill>
                <a:srgbClr val="00B050"/>
              </a:solidFill>
              <a:latin typeface="Arial" pitchFamily="34" charset="0"/>
              <a:cs typeface="Arial" pitchFamily="34" charset="0"/>
            </a:endParaRPr>
          </a:p>
        </p:txBody>
      </p:sp>
      <p:sp>
        <p:nvSpPr>
          <p:cNvPr id="25" name="Down Arrow 24"/>
          <p:cNvSpPr/>
          <p:nvPr/>
        </p:nvSpPr>
        <p:spPr>
          <a:xfrm flipH="1" flipV="1">
            <a:off x="3733801" y="5486400"/>
            <a:ext cx="762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flipH="1" flipV="1">
            <a:off x="8153400" y="5562600"/>
            <a:ext cx="762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p:cNvGraphicFramePr/>
          <p:nvPr/>
        </p:nvGraphicFramePr>
        <p:xfrm>
          <a:off x="685801" y="1676400"/>
          <a:ext cx="4114799" cy="350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p:nvPr/>
        </p:nvGraphicFramePr>
        <p:xfrm>
          <a:off x="4800600" y="1600200"/>
          <a:ext cx="4343400" cy="3581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5" name="Straight Connector 14"/>
          <p:cNvCxnSpPr/>
          <p:nvPr/>
        </p:nvCxnSpPr>
        <p:spPr>
          <a:xfrm flipV="1">
            <a:off x="914400" y="3505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6800" y="3429000"/>
            <a:ext cx="11112" cy="3200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9" name="TextBox 18"/>
          <p:cNvSpPr txBox="1">
            <a:spLocks noChangeArrowheads="1"/>
          </p:cNvSpPr>
          <p:nvPr/>
        </p:nvSpPr>
        <p:spPr bwMode="auto">
          <a:xfrm>
            <a:off x="1600200" y="914400"/>
            <a:ext cx="6096000" cy="338554"/>
          </a:xfrm>
          <a:prstGeom prst="rect">
            <a:avLst/>
          </a:prstGeom>
          <a:noFill/>
          <a:ln w="9525">
            <a:noFill/>
            <a:miter lim="800000"/>
            <a:headEnd/>
            <a:tailEnd/>
          </a:ln>
        </p:spPr>
        <p:txBody>
          <a:bodyPr wrap="square">
            <a:spAutoFit/>
          </a:bodyPr>
          <a:lstStyle/>
          <a:p>
            <a:pPr algn="ctr"/>
            <a:r>
              <a:rPr lang="mn-MN" sz="1600" b="1" dirty="0">
                <a:latin typeface="Arial" charset="0"/>
              </a:rPr>
              <a:t>Бүртгэгдсэн гэмт хэргийн тоо</a:t>
            </a:r>
            <a:r>
              <a:rPr lang="mn-MN" sz="1600" b="1" dirty="0" smtClean="0">
                <a:latin typeface="Arial" charset="0"/>
              </a:rPr>
              <a:t>,</a:t>
            </a:r>
            <a:r>
              <a:rPr lang="en-US" sz="1600" b="1" dirty="0" smtClean="0">
                <a:latin typeface="Arial" charset="0"/>
              </a:rPr>
              <a:t> </a:t>
            </a:r>
            <a:r>
              <a:rPr lang="mn-MN" sz="1600" b="1" dirty="0" smtClean="0">
                <a:latin typeface="Arial" charset="0"/>
              </a:rPr>
              <a:t>үйлдэгдсэн </a:t>
            </a:r>
            <a:r>
              <a:rPr lang="mn-MN" sz="1600" b="1" dirty="0">
                <a:latin typeface="Arial" charset="0"/>
              </a:rPr>
              <a:t>цагаар </a:t>
            </a:r>
            <a:endParaRPr lang="en-US" sz="1600" b="1" dirty="0">
              <a:latin typeface="Arial" charset="0"/>
            </a:endParaRPr>
          </a:p>
        </p:txBody>
      </p:sp>
      <p:sp>
        <p:nvSpPr>
          <p:cNvPr id="8200" name="TextBox 1"/>
          <p:cNvSpPr txBox="1">
            <a:spLocks noChangeArrowheads="1"/>
          </p:cNvSpPr>
          <p:nvPr/>
        </p:nvSpPr>
        <p:spPr bwMode="auto">
          <a:xfrm>
            <a:off x="609600" y="3429000"/>
            <a:ext cx="4038600" cy="457200"/>
          </a:xfrm>
          <a:prstGeom prst="rect">
            <a:avLst/>
          </a:prstGeom>
          <a:noFill/>
          <a:ln w="9525">
            <a:noFill/>
            <a:miter lim="800000"/>
            <a:headEnd/>
            <a:tailEnd/>
          </a:ln>
        </p:spPr>
        <p:txBody>
          <a:bodyPr/>
          <a:lstStyle/>
          <a:p>
            <a:pPr algn="ctr"/>
            <a:r>
              <a:rPr lang="mn-MN" sz="1400" b="1" dirty="0">
                <a:latin typeface="Arial" charset="0"/>
              </a:rPr>
              <a:t>Гэмт хэргийн улмаас гэмтсэн, нас барсан хүний тоо</a:t>
            </a:r>
            <a:endParaRPr lang="en-US" sz="1600" b="1" dirty="0">
              <a:latin typeface="Arial" charset="0"/>
            </a:endParaRPr>
          </a:p>
        </p:txBody>
      </p:sp>
      <p:sp>
        <p:nvSpPr>
          <p:cNvPr id="8201" name="TextBox 1"/>
          <p:cNvSpPr txBox="1">
            <a:spLocks noChangeArrowheads="1"/>
          </p:cNvSpPr>
          <p:nvPr/>
        </p:nvSpPr>
        <p:spPr bwMode="auto">
          <a:xfrm>
            <a:off x="5029200" y="3429000"/>
            <a:ext cx="3886200" cy="457200"/>
          </a:xfrm>
          <a:prstGeom prst="rect">
            <a:avLst/>
          </a:prstGeom>
          <a:noFill/>
          <a:ln w="9525">
            <a:noFill/>
            <a:miter lim="800000"/>
            <a:headEnd/>
            <a:tailEnd/>
          </a:ln>
        </p:spPr>
        <p:txBody>
          <a:bodyPr/>
          <a:lstStyle/>
          <a:p>
            <a:pPr algn="ctr"/>
            <a:r>
              <a:rPr lang="mn-MN" sz="1400" b="1" dirty="0">
                <a:latin typeface="Arial" charset="0"/>
              </a:rPr>
              <a:t>Гэмт хэргийн улмаас учирсан хохирлын хэмжээ, сая</a:t>
            </a:r>
            <a:r>
              <a:rPr lang="mn-MN" sz="1400" b="1" dirty="0" smtClean="0">
                <a:latin typeface="Arial" charset="0"/>
              </a:rPr>
              <a:t>,</a:t>
            </a:r>
            <a:r>
              <a:rPr lang="en-US" sz="1400" b="1" dirty="0" smtClean="0">
                <a:latin typeface="Arial" charset="0"/>
              </a:rPr>
              <a:t> </a:t>
            </a:r>
            <a:r>
              <a:rPr lang="mn-MN" sz="1400" b="1" dirty="0" smtClean="0">
                <a:latin typeface="Arial" charset="0"/>
              </a:rPr>
              <a:t>төг</a:t>
            </a:r>
            <a:endParaRPr lang="en-US" sz="1400" b="1" dirty="0">
              <a:latin typeface="Arial" charset="0"/>
            </a:endParaRPr>
          </a:p>
        </p:txBody>
      </p:sp>
      <p:pic>
        <p:nvPicPr>
          <p:cNvPr id="18" name="Picture 2"/>
          <p:cNvPicPr>
            <a:picLocks noChangeAspect="1" noChangeArrowheads="1"/>
          </p:cNvPicPr>
          <p:nvPr/>
        </p:nvPicPr>
        <p:blipFill>
          <a:blip r:embed="rId4" cstate="print"/>
          <a:srcRect/>
          <a:stretch>
            <a:fillRect/>
          </a:stretch>
        </p:blipFill>
        <p:spPr bwMode="auto">
          <a:xfrm>
            <a:off x="4648200" y="3505200"/>
            <a:ext cx="461962" cy="457200"/>
          </a:xfrm>
          <a:prstGeom prst="rect">
            <a:avLst/>
          </a:prstGeom>
          <a:noFill/>
          <a:ln w="9525">
            <a:noFill/>
            <a:miter lim="800000"/>
            <a:headEnd/>
            <a:tailEnd/>
          </a:ln>
        </p:spPr>
      </p:pic>
      <p:graphicFrame>
        <p:nvGraphicFramePr>
          <p:cNvPr id="14" name="Chart 13"/>
          <p:cNvGraphicFramePr/>
          <p:nvPr/>
        </p:nvGraphicFramePr>
        <p:xfrm>
          <a:off x="762000" y="1295400"/>
          <a:ext cx="3886200" cy="2133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nvGraphicFramePr>
        <p:xfrm>
          <a:off x="4953000" y="1295400"/>
          <a:ext cx="40386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p:nvPr/>
        </p:nvGraphicFramePr>
        <p:xfrm>
          <a:off x="762000" y="3886200"/>
          <a:ext cx="3962400" cy="2590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p:nvPr/>
        </p:nvGraphicFramePr>
        <p:xfrm>
          <a:off x="5029200" y="3886200"/>
          <a:ext cx="3648075" cy="27432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a:t>
            </a:r>
            <a:r>
              <a:rPr lang="en-US" sz="2000" b="1" dirty="0">
                <a:solidFill>
                  <a:schemeClr val="bg1"/>
                </a:solidFill>
                <a:latin typeface="Arial Unicode MS" pitchFamily="34" charset="-128"/>
                <a:ea typeface="Arial Unicode MS" pitchFamily="34" charset="-128"/>
                <a:cs typeface="Arial Unicode MS" pitchFamily="34" charset="-128"/>
              </a:rPr>
              <a:t>-</a:t>
            </a:r>
            <a:r>
              <a:rPr lang="mn-MN" sz="2000" b="1" dirty="0">
                <a:solidFill>
                  <a:schemeClr val="bg1"/>
                </a:solidFill>
                <a:latin typeface="Arial Unicode MS" pitchFamily="34" charset="-128"/>
                <a:ea typeface="Arial Unicode MS" pitchFamily="34" charset="-128"/>
                <a:cs typeface="Arial Unicode MS" pitchFamily="34" charset="-128"/>
              </a:rPr>
              <a:t> Мөнгө, Банк </a:t>
            </a:r>
          </a:p>
        </p:txBody>
      </p:sp>
      <p:sp>
        <p:nvSpPr>
          <p:cNvPr id="15" name="Rounded Rectangle 14"/>
          <p:cNvSpPr/>
          <p:nvPr/>
        </p:nvSpPr>
        <p:spPr>
          <a:xfrm>
            <a:off x="762000" y="914400"/>
            <a:ext cx="8305800" cy="1219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mn-MN" sz="1600" dirty="0" smtClean="0">
                <a:latin typeface="Arial" pitchFamily="34" charset="0"/>
                <a:cs typeface="Arial" pitchFamily="34" charset="0"/>
              </a:rPr>
              <a:t> </a:t>
            </a:r>
            <a:r>
              <a:rPr lang="eu-ES" sz="1600" dirty="0" smtClean="0">
                <a:latin typeface="Arial" pitchFamily="34" charset="0"/>
                <a:cs typeface="Arial" pitchFamily="34" charset="0"/>
              </a:rPr>
              <a:t>Иргэдийн мөнгөн хадгаламж </a:t>
            </a:r>
            <a:r>
              <a:rPr lang="mn-MN" sz="1600" dirty="0" smtClean="0">
                <a:latin typeface="Arial" pitchFamily="34" charset="0"/>
                <a:cs typeface="Arial" pitchFamily="34" charset="0"/>
              </a:rPr>
              <a:t>50.2</a:t>
            </a:r>
            <a:r>
              <a:rPr lang="eu-ES" sz="1600" dirty="0" smtClean="0">
                <a:latin typeface="Arial" pitchFamily="34" charset="0"/>
                <a:cs typeface="Arial" pitchFamily="34" charset="0"/>
              </a:rPr>
              <a:t> тэрбум төгрөг болж нэг хадгаламж эзэмшигч</a:t>
            </a:r>
            <a:r>
              <a:rPr lang="mn-MN" sz="1600" dirty="0" smtClean="0">
                <a:latin typeface="Arial" pitchFamily="34" charset="0"/>
                <a:cs typeface="Arial" pitchFamily="34" charset="0"/>
              </a:rPr>
              <a:t>дэ</a:t>
            </a:r>
            <a:r>
              <a:rPr lang="eu-ES" sz="1600" dirty="0" smtClean="0">
                <a:latin typeface="Arial" pitchFamily="34" charset="0"/>
                <a:cs typeface="Arial" pitchFamily="34" charset="0"/>
              </a:rPr>
              <a:t>д дундажаар </a:t>
            </a:r>
            <a:r>
              <a:rPr lang="mn-MN" sz="1600" dirty="0" smtClean="0">
                <a:latin typeface="Arial" pitchFamily="34" charset="0"/>
                <a:cs typeface="Arial" pitchFamily="34" charset="0"/>
              </a:rPr>
              <a:t>815.7</a:t>
            </a:r>
            <a:r>
              <a:rPr lang="eu-ES" sz="1600" dirty="0" smtClean="0">
                <a:latin typeface="Arial" pitchFamily="34" charset="0"/>
                <a:cs typeface="Arial" pitchFamily="34" charset="0"/>
              </a:rPr>
              <a:t> мянган төгрөг, аймгийн нэг хүнд дундажаар </a:t>
            </a:r>
            <a:r>
              <a:rPr lang="mn-MN" sz="1600" dirty="0" smtClean="0">
                <a:latin typeface="Arial" pitchFamily="34" charset="0"/>
                <a:cs typeface="Arial" pitchFamily="34" charset="0"/>
              </a:rPr>
              <a:t>769.4</a:t>
            </a:r>
            <a:r>
              <a:rPr lang="eu-ES" sz="1600" dirty="0" smtClean="0">
                <a:latin typeface="Arial" pitchFamily="34" charset="0"/>
                <a:cs typeface="Arial" pitchFamily="34" charset="0"/>
              </a:rPr>
              <a:t> мянган төгрөгийн хадгаламж ногдож байна. Өмнөх оны мөн үетэй харьцуулахад хадгаламж эзэмшигчийн тоо </a:t>
            </a:r>
            <a:r>
              <a:rPr lang="mn-MN" sz="1600" dirty="0" smtClean="0">
                <a:latin typeface="Arial" pitchFamily="34" charset="0"/>
                <a:cs typeface="Arial" pitchFamily="34" charset="0"/>
              </a:rPr>
              <a:t>7.3</a:t>
            </a:r>
            <a:r>
              <a:rPr lang="eu-ES" sz="1600" dirty="0" smtClean="0">
                <a:latin typeface="Arial" pitchFamily="34" charset="0"/>
                <a:cs typeface="Arial" pitchFamily="34" charset="0"/>
              </a:rPr>
              <a:t> хув</a:t>
            </a:r>
            <a:r>
              <a:rPr lang="mn-MN" sz="1600" dirty="0" smtClean="0">
                <a:latin typeface="Arial" pitchFamily="34" charset="0"/>
                <a:cs typeface="Arial" pitchFamily="34" charset="0"/>
              </a:rPr>
              <a:t>иар буурч,</a:t>
            </a:r>
            <a:r>
              <a:rPr lang="eu-ES" sz="1600" dirty="0" smtClean="0">
                <a:latin typeface="Arial" pitchFamily="34" charset="0"/>
                <a:cs typeface="Arial" pitchFamily="34" charset="0"/>
              </a:rPr>
              <a:t> хадгаламжийн үлдэгдэл </a:t>
            </a:r>
            <a:r>
              <a:rPr lang="mn-MN" sz="1600" dirty="0" smtClean="0">
                <a:latin typeface="Arial" pitchFamily="34" charset="0"/>
                <a:cs typeface="Arial" pitchFamily="34" charset="0"/>
              </a:rPr>
              <a:t>13.4 хувиар өссөн байна.</a:t>
            </a:r>
            <a:endParaRPr lang="en-US" sz="1600" dirty="0">
              <a:latin typeface="Arial" pitchFamily="34" charset="0"/>
              <a:cs typeface="Arial" pitchFamily="34" charset="0"/>
            </a:endParaRPr>
          </a:p>
        </p:txBody>
      </p:sp>
      <p:sp>
        <p:nvSpPr>
          <p:cNvPr id="9220" name="Rectangle 1"/>
          <p:cNvSpPr>
            <a:spLocks noChangeArrowheads="1"/>
          </p:cNvSpPr>
          <p:nvPr/>
        </p:nvSpPr>
        <p:spPr bwMode="auto">
          <a:xfrm>
            <a:off x="5029200" y="2286000"/>
            <a:ext cx="3733800" cy="738188"/>
          </a:xfrm>
          <a:prstGeom prst="rect">
            <a:avLst/>
          </a:prstGeom>
          <a:noFill/>
          <a:ln w="9525">
            <a:noFill/>
            <a:miter lim="800000"/>
            <a:headEnd/>
            <a:tailEnd/>
          </a:ln>
        </p:spPr>
        <p:txBody>
          <a:bodyPr wrap="square" anchor="ctr">
            <a:spAutoFit/>
          </a:bodyPr>
          <a:lstStyle/>
          <a:p>
            <a:pPr algn="just" eaLnBrk="1" hangingPunct="1"/>
            <a:r>
              <a:rPr lang="eu-ES" sz="1400" b="1" dirty="0">
                <a:latin typeface="Arial" charset="0"/>
              </a:rPr>
              <a:t>Х</a:t>
            </a:r>
            <a:r>
              <a:rPr lang="mn-MN" sz="1400" b="1" dirty="0">
                <a:latin typeface="Arial" charset="0"/>
              </a:rPr>
              <a:t>адгаламж эзэмшигч, зээлдэгчийн тоо     </a:t>
            </a:r>
            <a:r>
              <a:rPr lang="eu-ES" sz="1400" b="1" dirty="0" smtClean="0">
                <a:latin typeface="Arial" charset="0"/>
              </a:rPr>
              <a:t>201</a:t>
            </a:r>
            <a:r>
              <a:rPr lang="mn-MN" sz="1400" b="1" dirty="0" smtClean="0">
                <a:latin typeface="Arial" charset="0"/>
              </a:rPr>
              <a:t>5</a:t>
            </a:r>
            <a:r>
              <a:rPr lang="eu-ES" sz="1400" b="1" dirty="0" smtClean="0">
                <a:latin typeface="Arial" charset="0"/>
              </a:rPr>
              <a:t>-201</a:t>
            </a:r>
            <a:r>
              <a:rPr lang="mn-MN" sz="1400" b="1" dirty="0" smtClean="0">
                <a:latin typeface="Arial" charset="0"/>
              </a:rPr>
              <a:t>6</a:t>
            </a:r>
            <a:r>
              <a:rPr lang="eu-ES" sz="1400" b="1" dirty="0" smtClean="0">
                <a:latin typeface="Arial" charset="0"/>
              </a:rPr>
              <a:t> </a:t>
            </a:r>
            <a:r>
              <a:rPr lang="eu-ES" sz="1400" b="1" dirty="0">
                <a:latin typeface="Arial" charset="0"/>
              </a:rPr>
              <a:t>он</a:t>
            </a:r>
            <a:r>
              <a:rPr lang="mn-MN" sz="1400" b="1" dirty="0">
                <a:latin typeface="Arial" charset="0"/>
              </a:rPr>
              <a:t>ы</a:t>
            </a:r>
            <a:r>
              <a:rPr lang="en-US" sz="1400" b="1" dirty="0">
                <a:latin typeface="Arial" charset="0"/>
              </a:rPr>
              <a:t> </a:t>
            </a:r>
            <a:r>
              <a:rPr lang="mn-MN" sz="1400" b="1" dirty="0" smtClean="0">
                <a:latin typeface="Arial" charset="0"/>
              </a:rPr>
              <a:t>5-р </a:t>
            </a:r>
            <a:r>
              <a:rPr lang="mn-MN" sz="1400" b="1" dirty="0">
                <a:latin typeface="Arial" charset="0"/>
              </a:rPr>
              <a:t>сарын байдлаар </a:t>
            </a:r>
            <a:r>
              <a:rPr lang="eu-ES" sz="1400" b="1" dirty="0">
                <a:latin typeface="Arial" charset="0"/>
              </a:rPr>
              <a:t>, мян.хүн</a:t>
            </a:r>
          </a:p>
        </p:txBody>
      </p:sp>
      <p:sp>
        <p:nvSpPr>
          <p:cNvPr id="9221" name="Rectangle 17"/>
          <p:cNvSpPr>
            <a:spLocks noChangeArrowheads="1"/>
          </p:cNvSpPr>
          <p:nvPr/>
        </p:nvSpPr>
        <p:spPr bwMode="auto">
          <a:xfrm>
            <a:off x="685800" y="2286000"/>
            <a:ext cx="4191000" cy="738188"/>
          </a:xfrm>
          <a:prstGeom prst="rect">
            <a:avLst/>
          </a:prstGeom>
          <a:noFill/>
          <a:ln w="9525">
            <a:noFill/>
            <a:miter lim="800000"/>
            <a:headEnd/>
            <a:tailEnd/>
          </a:ln>
        </p:spPr>
        <p:txBody>
          <a:bodyPr wrap="square">
            <a:spAutoFit/>
          </a:bodyPr>
          <a:lstStyle/>
          <a:p>
            <a:pPr algn="just"/>
            <a:r>
              <a:rPr lang="eu-ES" sz="1400" b="1" dirty="0">
                <a:latin typeface="Arial" charset="0"/>
              </a:rPr>
              <a:t>Х</a:t>
            </a:r>
            <a:r>
              <a:rPr lang="mn-MN" sz="1400" b="1" dirty="0">
                <a:latin typeface="Arial" charset="0"/>
              </a:rPr>
              <a:t>адгаламжийн үлдэгдэл, зээлийн өрийн үлдэгдэл </a:t>
            </a:r>
            <a:r>
              <a:rPr lang="eu-ES" sz="1400" b="1" dirty="0">
                <a:latin typeface="Arial" charset="0"/>
              </a:rPr>
              <a:t> </a:t>
            </a:r>
            <a:r>
              <a:rPr lang="eu-ES" sz="1400" b="1" dirty="0" smtClean="0">
                <a:latin typeface="Arial" charset="0"/>
              </a:rPr>
              <a:t>201</a:t>
            </a:r>
            <a:r>
              <a:rPr lang="mn-MN" sz="1400" b="1" dirty="0" smtClean="0">
                <a:latin typeface="Arial" charset="0"/>
              </a:rPr>
              <a:t>5</a:t>
            </a:r>
            <a:r>
              <a:rPr lang="eu-ES" sz="1400" b="1" dirty="0" smtClean="0">
                <a:latin typeface="Arial" charset="0"/>
              </a:rPr>
              <a:t>-201</a:t>
            </a:r>
            <a:r>
              <a:rPr lang="mn-MN" sz="1400" b="1" dirty="0" smtClean="0">
                <a:latin typeface="Arial" charset="0"/>
              </a:rPr>
              <a:t>6</a:t>
            </a:r>
            <a:r>
              <a:rPr lang="eu-ES" sz="1400" b="1" dirty="0" smtClean="0">
                <a:latin typeface="Arial" charset="0"/>
              </a:rPr>
              <a:t> </a:t>
            </a:r>
            <a:r>
              <a:rPr lang="eu-ES" sz="1400" b="1" dirty="0">
                <a:latin typeface="Arial" charset="0"/>
              </a:rPr>
              <a:t>он</a:t>
            </a:r>
            <a:r>
              <a:rPr lang="mn-MN" sz="1400" b="1" dirty="0">
                <a:latin typeface="Arial" charset="0"/>
              </a:rPr>
              <a:t>ы </a:t>
            </a:r>
            <a:r>
              <a:rPr lang="mn-MN" sz="1400" b="1" dirty="0" smtClean="0">
                <a:latin typeface="Arial" charset="0"/>
              </a:rPr>
              <a:t>5</a:t>
            </a:r>
            <a:r>
              <a:rPr lang="en-US" sz="1400" b="1" dirty="0" smtClean="0">
                <a:latin typeface="Arial" charset="0"/>
              </a:rPr>
              <a:t>-</a:t>
            </a:r>
            <a:r>
              <a:rPr lang="mn-MN" sz="1400" b="1" dirty="0" smtClean="0">
                <a:latin typeface="Arial" charset="0"/>
              </a:rPr>
              <a:t>р </a:t>
            </a:r>
            <a:r>
              <a:rPr lang="mn-MN" sz="1400" b="1" dirty="0">
                <a:latin typeface="Arial" charset="0"/>
              </a:rPr>
              <a:t>сарын байдлаар </a:t>
            </a:r>
            <a:r>
              <a:rPr lang="eu-ES" sz="1400" b="1" dirty="0">
                <a:latin typeface="Arial" charset="0"/>
              </a:rPr>
              <a:t>,сая.төг</a:t>
            </a:r>
            <a:endParaRPr lang="en-US" sz="1400" b="1" dirty="0">
              <a:latin typeface="Arial" charset="0"/>
            </a:endParaRPr>
          </a:p>
        </p:txBody>
      </p:sp>
      <p:cxnSp>
        <p:nvCxnSpPr>
          <p:cNvPr id="9" name="Straight Connector 8"/>
          <p:cNvCxnSpPr/>
          <p:nvPr/>
        </p:nvCxnSpPr>
        <p:spPr>
          <a:xfrm rot="5400000">
            <a:off x="2895601" y="4418012"/>
            <a:ext cx="4114800" cy="317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noChangeArrowheads="1"/>
          </p:cNvPicPr>
          <p:nvPr/>
        </p:nvPicPr>
        <p:blipFill>
          <a:blip r:embed="rId4" cstate="print"/>
          <a:srcRect/>
          <a:stretch>
            <a:fillRect/>
          </a:stretch>
        </p:blipFill>
        <p:spPr bwMode="auto">
          <a:xfrm>
            <a:off x="4724400" y="6386512"/>
            <a:ext cx="473075" cy="471488"/>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5029200" y="2971800"/>
            <a:ext cx="3962400" cy="3352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762000" y="2971800"/>
            <a:ext cx="4114800" cy="3352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18223</TotalTime>
  <Words>1040</Words>
  <Application>Microsoft Office PowerPoint</Application>
  <PresentationFormat>On-screen Show (4:3)</PresentationFormat>
  <Paragraphs>311</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ХҮН АМ, НИЙГМИЙН ҮЗҮҮЛЭЛТ - Хөдөлмөр</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Enkhbayar</cp:lastModifiedBy>
  <cp:revision>2000</cp:revision>
  <cp:lastPrinted>2014-12-09T03:24:15Z</cp:lastPrinted>
  <dcterms:created xsi:type="dcterms:W3CDTF">2011-11-16T04:07:02Z</dcterms:created>
  <dcterms:modified xsi:type="dcterms:W3CDTF">2016-06-14T04:58:20Z</dcterms:modified>
</cp:coreProperties>
</file>