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9" r:id="rId2"/>
    <p:sldId id="494" r:id="rId3"/>
    <p:sldId id="483" r:id="rId4"/>
    <p:sldId id="477" r:id="rId5"/>
    <p:sldId id="495" r:id="rId6"/>
    <p:sldId id="484" r:id="rId7"/>
    <p:sldId id="493" r:id="rId8"/>
    <p:sldId id="496" r:id="rId9"/>
    <p:sldId id="434" r:id="rId10"/>
    <p:sldId id="443" r:id="rId11"/>
    <p:sldId id="500" r:id="rId12"/>
    <p:sldId id="501" r:id="rId13"/>
    <p:sldId id="439" r:id="rId14"/>
    <p:sldId id="473" r:id="rId15"/>
    <p:sldId id="497" r:id="rId16"/>
    <p:sldId id="432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  <a:srgbClr val="3366CC"/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5" autoAdjust="0"/>
    <p:restoredTop sz="92443" autoAdjust="0"/>
  </p:normalViewPr>
  <p:slideViewPr>
    <p:cSldViewPr>
      <p:cViewPr>
        <p:scale>
          <a:sx n="100" d="100"/>
          <a:sy n="100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ublic\2016%20ONII%20BULLETEN\7%20sar%202016\tantsuulga_7(2016)negtgel-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2016%20ONII%20BULLETEN\7%20sar%202016\tantsuulga_7(2016)negtgel-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ublic\2016%20ONII%20BULLETEN\7%20sar%202016\tantsuulga_7(2016)negtgel-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ublic\2016%20ONII%20BULLETEN\7%20sar%202016\tantsuulga_7(2016)negtgel-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6%20on\2016%20ONII%20BULLETEN\2016.03\tantsuulga_03%20sar%20(2016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Local%20Disk\MEDEE\BULLETEN\BULLETEN-une\bulleten\2016\7%20sar\Uniin%20grafi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3-sar%202016\tantsuulga_03(2016)negtg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tserendorj\Users\Public\2016%20ONII%20BULLETEN\7%20sar%202016\tantsuulga_7(2016)negtgel-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024938862164549E-2"/>
          <c:y val="4.9670879955795048E-2"/>
          <c:w val="0.65605242177492318"/>
          <c:h val="0.83721508495648567"/>
        </c:manualLayout>
      </c:layout>
      <c:lineChart>
        <c:grouping val="standard"/>
        <c:ser>
          <c:idx val="0"/>
          <c:order val="0"/>
          <c:tx>
            <c:strRef>
              <c:f>'3'!$H$44:$I$44</c:f>
              <c:strCache>
                <c:ptCount val="1"/>
                <c:pt idx="0">
                  <c:v>Төрсөн хүүхдийн тоо  </c:v>
                </c:pt>
              </c:strCache>
            </c:strRef>
          </c:tx>
          <c:dLbls>
            <c:dLbl>
              <c:idx val="0"/>
              <c:layout>
                <c:manualLayout>
                  <c:x val="-5.2332195676905606E-2"/>
                  <c:y val="-5.555555555555549E-2"/>
                </c:manualLayout>
              </c:layout>
              <c:showVal val="1"/>
            </c:dLbl>
            <c:dLbl>
              <c:idx val="1"/>
              <c:layout>
                <c:manualLayout>
                  <c:x val="-4.3230944254835098E-2"/>
                  <c:y val="-5.555555555555549E-2"/>
                </c:manualLayout>
              </c:layout>
              <c:showVal val="1"/>
            </c:dLbl>
            <c:dLbl>
              <c:idx val="2"/>
              <c:layout>
                <c:manualLayout>
                  <c:x val="-4.3230944254835119E-2"/>
                  <c:y val="-5.0925925925925951E-2"/>
                </c:manualLayout>
              </c:layout>
              <c:showVal val="1"/>
            </c:dLbl>
            <c:dLbl>
              <c:idx val="3"/>
              <c:layout>
                <c:manualLayout>
                  <c:x val="-4.0955631399317481E-2"/>
                  <c:y val="-4.1666666666666692E-2"/>
                </c:manualLayout>
              </c:layout>
              <c:showVal val="1"/>
            </c:dLbl>
            <c:dLbl>
              <c:idx val="4"/>
              <c:layout>
                <c:manualLayout>
                  <c:x val="-1.5927189988623455E-2"/>
                  <c:y val="-4.6296296296296384E-2"/>
                </c:manualLayout>
              </c:layout>
              <c:showVal val="1"/>
            </c:dLbl>
            <c:showVal val="1"/>
          </c:dLbls>
          <c:cat>
            <c:numRef>
              <c:f>'3'!$J$43:$N$43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'3'!$J$44:$N$44</c:f>
              <c:numCache>
                <c:formatCode>General</c:formatCode>
                <c:ptCount val="5"/>
                <c:pt idx="0">
                  <c:v>814</c:v>
                </c:pt>
                <c:pt idx="1">
                  <c:v>864</c:v>
                </c:pt>
                <c:pt idx="2">
                  <c:v>860</c:v>
                </c:pt>
                <c:pt idx="3">
                  <c:v>911</c:v>
                </c:pt>
                <c:pt idx="4">
                  <c:v>856</c:v>
                </c:pt>
              </c:numCache>
            </c:numRef>
          </c:val>
        </c:ser>
        <c:ser>
          <c:idx val="1"/>
          <c:order val="1"/>
          <c:tx>
            <c:strRef>
              <c:f>'3'!$H$45:$I$45</c:f>
              <c:strCache>
                <c:ptCount val="1"/>
                <c:pt idx="0">
                  <c:v>Нас барсан  хүний тоо </c:v>
                </c:pt>
              </c:strCache>
            </c:strRef>
          </c:tx>
          <c:dLbls>
            <c:dLbl>
              <c:idx val="0"/>
              <c:layout>
                <c:manualLayout>
                  <c:x val="-5.0056882821387996E-2"/>
                  <c:y val="-6.94444444444446E-2"/>
                </c:manualLayout>
              </c:layout>
              <c:showVal val="1"/>
            </c:dLbl>
            <c:dLbl>
              <c:idx val="1"/>
              <c:layout>
                <c:manualLayout>
                  <c:x val="-4.0955631399317481E-2"/>
                  <c:y val="-6.9444444444444448E-2"/>
                </c:manualLayout>
              </c:layout>
              <c:showVal val="1"/>
            </c:dLbl>
            <c:dLbl>
              <c:idx val="2"/>
              <c:layout>
                <c:manualLayout>
                  <c:x val="-4.7781569965870394E-2"/>
                  <c:y val="-6.9444444444444531E-2"/>
                </c:manualLayout>
              </c:layout>
              <c:showVal val="1"/>
            </c:dLbl>
            <c:dLbl>
              <c:idx val="3"/>
              <c:layout>
                <c:manualLayout>
                  <c:x val="-5.2332195676905606E-2"/>
                  <c:y val="-6.4814814814814922E-2"/>
                </c:manualLayout>
              </c:layout>
              <c:showVal val="1"/>
            </c:dLbl>
            <c:dLbl>
              <c:idx val="4"/>
              <c:layout>
                <c:manualLayout>
                  <c:x val="-4.7781569965870324E-2"/>
                  <c:y val="-6.9444444444444448E-2"/>
                </c:manualLayout>
              </c:layout>
              <c:showVal val="1"/>
            </c:dLbl>
            <c:showVal val="1"/>
          </c:dLbls>
          <c:cat>
            <c:numRef>
              <c:f>'3'!$J$43:$N$43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'3'!$J$45:$N$45</c:f>
              <c:numCache>
                <c:formatCode>General</c:formatCode>
                <c:ptCount val="5"/>
                <c:pt idx="0">
                  <c:v>200</c:v>
                </c:pt>
                <c:pt idx="1">
                  <c:v>215</c:v>
                </c:pt>
                <c:pt idx="2">
                  <c:v>224</c:v>
                </c:pt>
                <c:pt idx="3">
                  <c:v>171</c:v>
                </c:pt>
                <c:pt idx="4">
                  <c:v>179</c:v>
                </c:pt>
              </c:numCache>
            </c:numRef>
          </c:val>
        </c:ser>
        <c:dLbls>
          <c:showVal val="1"/>
        </c:dLbls>
        <c:marker val="1"/>
        <c:axId val="46866432"/>
        <c:axId val="46867968"/>
      </c:lineChart>
      <c:catAx>
        <c:axId val="46866432"/>
        <c:scaling>
          <c:orientation val="minMax"/>
        </c:scaling>
        <c:axPos val="b"/>
        <c:numFmt formatCode="General" sourceLinked="1"/>
        <c:majorTickMark val="none"/>
        <c:tickLblPos val="nextTo"/>
        <c:crossAx val="46867968"/>
        <c:crosses val="autoZero"/>
        <c:auto val="1"/>
        <c:lblAlgn val="ctr"/>
        <c:lblOffset val="100"/>
      </c:catAx>
      <c:valAx>
        <c:axId val="46867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6866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53073053368393"/>
          <c:y val="0.27319106418515865"/>
          <c:w val="0.16410002058566228"/>
          <c:h val="0.33958303507516141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'[5]3'!$I$7:$J$7</c:f>
              <c:strCache>
                <c:ptCount val="1"/>
                <c:pt idx="0">
                  <c:v> Амбулаторийн үзлэг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'[5]3'!$K$6:$L$6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'[5]3'!$K$7:$L$7</c:f>
              <c:numCache>
                <c:formatCode>General</c:formatCode>
                <c:ptCount val="2"/>
                <c:pt idx="0">
                  <c:v>222.4</c:v>
                </c:pt>
                <c:pt idx="1">
                  <c:v>236.5</c:v>
                </c:pt>
              </c:numCache>
            </c:numRef>
          </c:val>
        </c:ser>
        <c:ser>
          <c:idx val="1"/>
          <c:order val="1"/>
          <c:tx>
            <c:strRef>
              <c:f>'[5]3'!$I$8:$J$8</c:f>
              <c:strCache>
                <c:ptCount val="1"/>
                <c:pt idx="0">
                  <c:v>Эмчлүүлсэн хүний тоо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'[5]3'!$K$6:$L$6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'[5]3'!$K$8:$L$8</c:f>
              <c:numCache>
                <c:formatCode>General</c:formatCode>
                <c:ptCount val="2"/>
                <c:pt idx="0">
                  <c:v>8</c:v>
                </c:pt>
                <c:pt idx="1">
                  <c:v>9.8000000000000007</c:v>
                </c:pt>
              </c:numCache>
            </c:numRef>
          </c:val>
        </c:ser>
        <c:dLbls>
          <c:showVal val="1"/>
        </c:dLbls>
        <c:gapWidth val="75"/>
        <c:axId val="59217024"/>
        <c:axId val="59218560"/>
      </c:barChart>
      <c:catAx>
        <c:axId val="592170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9218560"/>
        <c:crosses val="autoZero"/>
        <c:auto val="1"/>
        <c:lblAlgn val="ctr"/>
        <c:lblOffset val="100"/>
      </c:catAx>
      <c:valAx>
        <c:axId val="59218560"/>
        <c:scaling>
          <c:orientation val="minMax"/>
        </c:scaling>
        <c:axPos val="l"/>
        <c:numFmt formatCode="General" sourceLinked="1"/>
        <c:majorTickMark val="none"/>
        <c:tickLblPos val="nextTo"/>
        <c:crossAx val="592170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3.9830822777587614E-2"/>
          <c:y val="0.83985743027257853"/>
          <c:w val="0.87054519000342401"/>
          <c:h val="0.12801413441996803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7148320209973764"/>
          <c:y val="3.4848267933450472E-2"/>
          <c:w val="0.82851679790026156"/>
          <c:h val="0.65267044098826532"/>
        </c:manualLayout>
      </c:layout>
      <c:bar3DChart>
        <c:barDir val="col"/>
        <c:grouping val="clustered"/>
        <c:ser>
          <c:idx val="0"/>
          <c:order val="0"/>
          <c:tx>
            <c:strRef>
              <c:f>'[5]3'!$O$6:$P$6</c:f>
              <c:strCache>
                <c:ptCount val="1"/>
                <c:pt idx="0">
                  <c:v>халдварт өвчний гаралт 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'[5]3'!$Q$5:$R$5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'[5]3'!$Q$6:$R$6</c:f>
              <c:numCache>
                <c:formatCode>General</c:formatCode>
                <c:ptCount val="2"/>
                <c:pt idx="0">
                  <c:v>568</c:v>
                </c:pt>
                <c:pt idx="1">
                  <c:v>1427</c:v>
                </c:pt>
              </c:numCache>
            </c:numRef>
          </c:val>
        </c:ser>
        <c:dLbls>
          <c:showVal val="1"/>
        </c:dLbls>
        <c:gapWidth val="75"/>
        <c:shape val="cone"/>
        <c:axId val="59125120"/>
        <c:axId val="59135104"/>
        <c:axId val="0"/>
      </c:bar3DChart>
      <c:catAx>
        <c:axId val="59125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59135104"/>
        <c:crosses val="autoZero"/>
        <c:auto val="1"/>
        <c:lblAlgn val="ctr"/>
        <c:lblOffset val="100"/>
      </c:catAx>
      <c:valAx>
        <c:axId val="59135104"/>
        <c:scaling>
          <c:orientation val="minMax"/>
        </c:scaling>
        <c:axPos val="l"/>
        <c:numFmt formatCode="General" sourceLinked="1"/>
        <c:majorTickMark val="none"/>
        <c:tickLblPos val="nextTo"/>
        <c:crossAx val="59125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831758530183764E-2"/>
          <c:y val="3.8253400143163946E-2"/>
          <c:w val="0.57827157432092668"/>
          <c:h val="9.1062696110354627E-2"/>
        </c:manualLayout>
      </c:layout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'2.1-2.2'!$J$8</c:f>
              <c:strCache>
                <c:ptCount val="1"/>
                <c:pt idx="0">
                  <c:v>2015.07</c:v>
                </c:pt>
              </c:strCache>
            </c:strRef>
          </c:tx>
          <c:dLbls>
            <c:dLbl>
              <c:idx val="0"/>
              <c:layout>
                <c:manualLayout>
                  <c:x val="-1.694915254237288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2.5423728813559355E-2"/>
                  <c:y val="3.7037037037037077E-3"/>
                </c:manualLayout>
              </c:layout>
              <c:showVal val="1"/>
            </c:dLbl>
            <c:dLbl>
              <c:idx val="2"/>
              <c:layout>
                <c:manualLayout>
                  <c:x val="-3.6723163841807911E-2"/>
                  <c:y val="3.7037037037037077E-3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'2.1-2.2'!$J$9:$J$13</c:f>
              <c:numCache>
                <c:formatCode>#\ ##0.0</c:formatCode>
                <c:ptCount val="5"/>
                <c:pt idx="0">
                  <c:v>7851.1</c:v>
                </c:pt>
                <c:pt idx="1">
                  <c:v>886.3</c:v>
                </c:pt>
                <c:pt idx="2">
                  <c:v>2565.3000000000002</c:v>
                </c:pt>
                <c:pt idx="3">
                  <c:v>1057.8</c:v>
                </c:pt>
                <c:pt idx="4" formatCode="##\ ##0.0">
                  <c:v>209.6</c:v>
                </c:pt>
              </c:numCache>
            </c:numRef>
          </c:val>
        </c:ser>
        <c:ser>
          <c:idx val="1"/>
          <c:order val="1"/>
          <c:tx>
            <c:strRef>
              <c:f>'2.1-2.2'!$K$8</c:f>
              <c:strCache>
                <c:ptCount val="1"/>
                <c:pt idx="0">
                  <c:v>2016.07</c:v>
                </c:pt>
              </c:strCache>
            </c:strRef>
          </c:tx>
          <c:dLbls>
            <c:dLbl>
              <c:idx val="3"/>
              <c:layout>
                <c:manualLayout>
                  <c:x val="5.084745762711871E-2"/>
                  <c:y val="-1.1111111111111124E-2"/>
                </c:manualLayout>
              </c:layout>
              <c:showVal val="1"/>
            </c:dLbl>
            <c:dLbl>
              <c:idx val="4"/>
              <c:layout>
                <c:manualLayout>
                  <c:x val="3.95480225988700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5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'2.1-2.2'!$I$9:$I$13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'2.1-2.2'!$K$9:$K$13</c:f>
              <c:numCache>
                <c:formatCode>#\ ##0.0</c:formatCode>
                <c:ptCount val="5"/>
                <c:pt idx="0">
                  <c:v>8554.5</c:v>
                </c:pt>
                <c:pt idx="1">
                  <c:v>965.4</c:v>
                </c:pt>
                <c:pt idx="2">
                  <c:v>3188.4</c:v>
                </c:pt>
                <c:pt idx="3">
                  <c:v>1218.3</c:v>
                </c:pt>
                <c:pt idx="4">
                  <c:v>227.3</c:v>
                </c:pt>
              </c:numCache>
            </c:numRef>
          </c:val>
        </c:ser>
        <c:dLbls>
          <c:showVal val="1"/>
        </c:dLbls>
        <c:overlap val="-25"/>
        <c:axId val="59342208"/>
        <c:axId val="59352192"/>
      </c:barChart>
      <c:catAx>
        <c:axId val="593422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352192"/>
        <c:crosses val="autoZero"/>
        <c:auto val="1"/>
        <c:lblAlgn val="ctr"/>
        <c:lblOffset val="100"/>
      </c:catAx>
      <c:valAx>
        <c:axId val="59352192"/>
        <c:scaling>
          <c:orientation val="minMax"/>
        </c:scaling>
        <c:delete val="1"/>
        <c:axPos val="l"/>
        <c:numFmt formatCode="#\ ##0.0" sourceLinked="1"/>
        <c:majorTickMark val="none"/>
        <c:tickLblPos val="none"/>
        <c:crossAx val="5934220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'2.1-2.2'!$J$28</c:f>
              <c:strCache>
                <c:ptCount val="1"/>
                <c:pt idx="0">
                  <c:v>2015.07</c:v>
                </c:pt>
              </c:strCache>
            </c:strRef>
          </c:tx>
          <c:dLbls>
            <c:dLbl>
              <c:idx val="0"/>
              <c:layout>
                <c:manualLayout>
                  <c:x val="-1.3440860215053784E-2"/>
                  <c:y val="3.5460992907801439E-3"/>
                </c:manualLayout>
              </c:layout>
              <c:showVal val="1"/>
            </c:dLbl>
            <c:dLbl>
              <c:idx val="1"/>
              <c:layout>
                <c:manualLayout>
                  <c:x val="-1.6129032258064523E-2"/>
                  <c:y val="7.0921985815602879E-3"/>
                </c:manualLayout>
              </c:layout>
              <c:showVal val="1"/>
            </c:dLbl>
            <c:dLbl>
              <c:idx val="2"/>
              <c:layout>
                <c:manualLayout>
                  <c:x val="-4.3010752688172046E-2"/>
                  <c:y val="1.0638297872340403E-2"/>
                </c:manualLayout>
              </c:layout>
              <c:showVal val="1"/>
            </c:dLbl>
            <c:dLbl>
              <c:idx val="3"/>
              <c:layout>
                <c:manualLayout>
                  <c:x val="-1.3440860215053788E-2"/>
                  <c:y val="1.7730496453900711E-2"/>
                </c:manualLayout>
              </c:layout>
              <c:showVal val="1"/>
            </c:dLbl>
            <c:dLbl>
              <c:idx val="4"/>
              <c:layout>
                <c:manualLayout>
                  <c:x val="-8.0645161290323567E-3"/>
                  <c:y val="1.063829787234040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'2.1-2.2'!$J$29:$J$33</c:f>
              <c:numCache>
                <c:formatCode>#\ ##0.0</c:formatCode>
                <c:ptCount val="5"/>
                <c:pt idx="0">
                  <c:v>13354.3</c:v>
                </c:pt>
                <c:pt idx="1">
                  <c:v>1097.7</c:v>
                </c:pt>
                <c:pt idx="2">
                  <c:v>2136.6</c:v>
                </c:pt>
                <c:pt idx="3">
                  <c:v>833.1</c:v>
                </c:pt>
                <c:pt idx="4">
                  <c:v>266.3</c:v>
                </c:pt>
              </c:numCache>
            </c:numRef>
          </c:val>
        </c:ser>
        <c:ser>
          <c:idx val="1"/>
          <c:order val="1"/>
          <c:tx>
            <c:strRef>
              <c:f>'2.1-2.2'!$K$28</c:f>
              <c:strCache>
                <c:ptCount val="1"/>
                <c:pt idx="0">
                  <c:v>2016.07</c:v>
                </c:pt>
              </c:strCache>
            </c:strRef>
          </c:tx>
          <c:dLbls>
            <c:dLbl>
              <c:idx val="1"/>
              <c:layout>
                <c:manualLayout>
                  <c:x val="1.6129032258064523E-2"/>
                  <c:y val="1.4184397163120564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'2.1-2.2'!$I$29:$I$33</c:f>
              <c:strCache>
                <c:ptCount val="5"/>
                <c:pt idx="0">
                  <c:v>Тэтгэврийн даатгалын сангийн</c:v>
                </c:pt>
                <c:pt idx="1">
                  <c:v>Тэтгэмжийн даатгалын сангийн </c:v>
                </c:pt>
                <c:pt idx="2">
                  <c:v>Эрүүл мэндийн даатгалын сангийн </c:v>
                </c:pt>
                <c:pt idx="3">
                  <c:v>ҮОМШӨ-ний даатгалын сангийн </c:v>
                </c:pt>
                <c:pt idx="4">
                  <c:v>Ажилгүйдлийн даатгалын сангийн </c:v>
                </c:pt>
              </c:strCache>
            </c:strRef>
          </c:cat>
          <c:val>
            <c:numRef>
              <c:f>'2.1-2.2'!$K$29:$K$33</c:f>
              <c:numCache>
                <c:formatCode>#\ ##0.0</c:formatCode>
                <c:ptCount val="5"/>
                <c:pt idx="0">
                  <c:v>14886.6</c:v>
                </c:pt>
                <c:pt idx="1">
                  <c:v>1231.3</c:v>
                </c:pt>
                <c:pt idx="2">
                  <c:v>1645.1</c:v>
                </c:pt>
                <c:pt idx="3">
                  <c:v>922.9</c:v>
                </c:pt>
                <c:pt idx="4">
                  <c:v>388</c:v>
                </c:pt>
              </c:numCache>
            </c:numRef>
          </c:val>
        </c:ser>
        <c:dLbls>
          <c:showVal val="1"/>
        </c:dLbls>
        <c:overlap val="-25"/>
        <c:axId val="59254656"/>
        <c:axId val="59256192"/>
      </c:barChart>
      <c:catAx>
        <c:axId val="592546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256192"/>
        <c:crosses val="autoZero"/>
        <c:auto val="1"/>
        <c:lblAlgn val="ctr"/>
        <c:lblOffset val="100"/>
      </c:catAx>
      <c:valAx>
        <c:axId val="59256192"/>
        <c:scaling>
          <c:orientation val="minMax"/>
        </c:scaling>
        <c:delete val="1"/>
        <c:axPos val="l"/>
        <c:numFmt formatCode="#\ ##0.0" sourceLinked="1"/>
        <c:tickLblPos val="none"/>
        <c:crossAx val="592546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'[tantsuulga_07(2016)negtgel.xlsx]2.3'!$J$6</c:f>
              <c:strCache>
                <c:ptCount val="1"/>
                <c:pt idx="0">
                  <c:v>2015.07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'[tantsuulga_07(2016)negtgel.xlsx]2.3'!$I$7:$I$9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'[tantsuulga_07(2016)negtgel.xlsx]2.3'!$J$7:$J$9</c:f>
              <c:numCache>
                <c:formatCode>_(* #,##0_);_(* \(#,##0\);_(* "-"??_);_(@_)</c:formatCode>
                <c:ptCount val="3"/>
                <c:pt idx="0">
                  <c:v>1189</c:v>
                </c:pt>
                <c:pt idx="1">
                  <c:v>7177</c:v>
                </c:pt>
                <c:pt idx="2">
                  <c:v>3766</c:v>
                </c:pt>
              </c:numCache>
            </c:numRef>
          </c:val>
        </c:ser>
        <c:ser>
          <c:idx val="1"/>
          <c:order val="1"/>
          <c:tx>
            <c:strRef>
              <c:f>'[tantsuulga_07(2016)negtgel.xlsx]2.3'!$K$6</c:f>
              <c:strCache>
                <c:ptCount val="1"/>
                <c:pt idx="0">
                  <c:v>2016.07</c:v>
                </c:pt>
              </c:strCache>
            </c:strRef>
          </c:tx>
          <c:dLbls>
            <c:dLbl>
              <c:idx val="2"/>
              <c:layout>
                <c:manualLayout>
                  <c:x val="2.184769038701628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'[tantsuulga_07(2016)negtgel.xlsx]2.3'!$I$7:$I$9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'[tantsuulga_07(2016)negtgel.xlsx]2.3'!$K$7:$K$9</c:f>
              <c:numCache>
                <c:formatCode>_(* #,##0_);_(* \(#,##0\);_(* "-"??_);_(@_)</c:formatCode>
                <c:ptCount val="3"/>
                <c:pt idx="0">
                  <c:v>2296</c:v>
                </c:pt>
                <c:pt idx="1">
                  <c:v>9002</c:v>
                </c:pt>
                <c:pt idx="2">
                  <c:v>3967</c:v>
                </c:pt>
              </c:numCache>
            </c:numRef>
          </c:val>
        </c:ser>
        <c:dLbls>
          <c:showVal val="1"/>
        </c:dLbls>
        <c:overlap val="-25"/>
        <c:axId val="59619584"/>
        <c:axId val="59629568"/>
      </c:barChart>
      <c:catAx>
        <c:axId val="596195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629568"/>
        <c:crosses val="autoZero"/>
        <c:auto val="1"/>
        <c:lblAlgn val="ctr"/>
        <c:lblOffset val="100"/>
      </c:catAx>
      <c:valAx>
        <c:axId val="59629568"/>
        <c:scaling>
          <c:orientation val="minMax"/>
        </c:scaling>
        <c:delete val="1"/>
        <c:axPos val="l"/>
        <c:numFmt formatCode="_(* #,##0_);_(* \(#,##0\);_(* &quot;-&quot;??_);_(@_)" sourceLinked="1"/>
        <c:tickLblPos val="none"/>
        <c:crossAx val="596195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'[tantsuulga_07(2016)negtgel.xlsx]2.3'!$J$16</c:f>
              <c:strCache>
                <c:ptCount val="1"/>
                <c:pt idx="0">
                  <c:v>2015.07</c:v>
                </c:pt>
              </c:strCache>
            </c:strRef>
          </c:tx>
          <c:dLbls>
            <c:dLbl>
              <c:idx val="0"/>
              <c:layout>
                <c:manualLayout>
                  <c:x val="-3.7817449542945102E-2"/>
                  <c:y val="9.6619422572178613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'[tantsuulga_07(2016)negtgel.xlsx]2.3'!$I$17:$I$19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'[tantsuulga_07(2016)negtgel.xlsx]2.3'!$J$17:$J$19</c:f>
              <c:numCache>
                <c:formatCode>_(* #,##0.0_);_(* \(#,##0.0\);_(* "-"??_);_(@_)</c:formatCode>
                <c:ptCount val="3"/>
                <c:pt idx="0">
                  <c:v>1001595.9</c:v>
                </c:pt>
                <c:pt idx="1">
                  <c:v>1481977.3</c:v>
                </c:pt>
                <c:pt idx="2">
                  <c:v>503051.7</c:v>
                </c:pt>
              </c:numCache>
            </c:numRef>
          </c:val>
        </c:ser>
        <c:ser>
          <c:idx val="1"/>
          <c:order val="1"/>
          <c:tx>
            <c:strRef>
              <c:f>'[tantsuulga_07(2016)negtgel.xlsx]2.3'!$K$16</c:f>
              <c:strCache>
                <c:ptCount val="1"/>
                <c:pt idx="0">
                  <c:v>2016.07</c:v>
                </c:pt>
              </c:strCache>
            </c:strRef>
          </c:tx>
          <c:dLbls>
            <c:dLbl>
              <c:idx val="1"/>
              <c:layout>
                <c:manualLayout>
                  <c:x val="4.115226337448557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7434842249657136E-2"/>
                  <c:y val="4.830917874396135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'[tantsuulga_07(2016)negtgel.xlsx]2.3'!$I$17:$I$19</c:f>
              <c:strCache>
                <c:ptCount val="3"/>
                <c:pt idx="0">
                  <c:v>Халамжийн тэтгэвэр </c:v>
                </c:pt>
                <c:pt idx="1">
                  <c:v>Нөхцөлт мөнгөн тэтгэмж </c:v>
                </c:pt>
                <c:pt idx="2">
                  <c:v>Нийгмийн халамжийн үйлчилгээ болон хөнгөлөлт</c:v>
                </c:pt>
              </c:strCache>
            </c:strRef>
          </c:cat>
          <c:val>
            <c:numRef>
              <c:f>'[tantsuulga_07(2016)negtgel.xlsx]2.3'!$K$17:$K$19</c:f>
              <c:numCache>
                <c:formatCode>_(* #,##0.0_);_(* \(#,##0.0\);_(* "-"??_);_(@_)</c:formatCode>
                <c:ptCount val="3"/>
                <c:pt idx="0">
                  <c:v>1370035.5</c:v>
                </c:pt>
                <c:pt idx="1">
                  <c:v>1343865.7000000002</c:v>
                </c:pt>
                <c:pt idx="2">
                  <c:v>444216</c:v>
                </c:pt>
              </c:numCache>
            </c:numRef>
          </c:val>
        </c:ser>
        <c:dLbls>
          <c:showVal val="1"/>
        </c:dLbls>
        <c:overlap val="-25"/>
        <c:axId val="59474688"/>
        <c:axId val="59476224"/>
      </c:barChart>
      <c:catAx>
        <c:axId val="59474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476224"/>
        <c:crosses val="autoZero"/>
        <c:auto val="1"/>
        <c:lblAlgn val="ctr"/>
        <c:lblOffset val="100"/>
      </c:catAx>
      <c:valAx>
        <c:axId val="59476224"/>
        <c:scaling>
          <c:orientation val="minMax"/>
        </c:scaling>
        <c:delete val="1"/>
        <c:axPos val="l"/>
        <c:numFmt formatCode="_(* #,##0.0_);_(* \(#,##0.0\);_(* &quot;-&quot;??_);_(@_)" sourceLinked="1"/>
        <c:tickLblPos val="none"/>
        <c:crossAx val="594746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view3D>
      <c:rAngAx val="1"/>
    </c:view3D>
    <c:plotArea>
      <c:layout/>
      <c:bar3DChart>
        <c:barDir val="col"/>
        <c:grouping val="clustered"/>
        <c:ser>
          <c:idx val="1"/>
          <c:order val="1"/>
          <c:dLbls>
            <c:showVal val="1"/>
          </c:dLbls>
          <c:cat>
            <c:multiLvlStrRef>
              <c:f>'[tantsuulga_5(2016)negtgel-.xlsx]5.1'!$P$31:$Q$31</c:f>
            </c:multiLvlStrRef>
          </c:cat>
          <c:val>
            <c:numRef>
              <c:f>'[tantsuulga_5(2016)negtgel-.xlsx]5.1'!$P$32:$Q$32</c:f>
            </c:numRef>
          </c:val>
        </c:ser>
        <c:ser>
          <c:idx val="0"/>
          <c:order val="0"/>
          <c:dLbls>
            <c:dLbl>
              <c:idx val="0"/>
              <c:layout>
                <c:manualLayout>
                  <c:x val="1.666666666666670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94444444444444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'[tantsuulga_7(2016)negtgel-.xlsx]5.1'!$P$31:$Q$31</c:f>
              <c:numCache>
                <c:formatCode>0.00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'[tantsuulga_7(2016)negtgel-.xlsx]5.1'!$P$32:$Q$32</c:f>
              <c:numCache>
                <c:formatCode>General</c:formatCode>
                <c:ptCount val="2"/>
                <c:pt idx="0">
                  <c:v>354</c:v>
                </c:pt>
                <c:pt idx="1">
                  <c:v>392</c:v>
                </c:pt>
              </c:numCache>
            </c:numRef>
          </c:val>
        </c:ser>
        <c:dLbls>
          <c:showVal val="1"/>
        </c:dLbls>
        <c:shape val="cylinder"/>
        <c:axId val="59732352"/>
        <c:axId val="59733888"/>
        <c:axId val="0"/>
      </c:bar3DChart>
      <c:catAx>
        <c:axId val="59732352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733888"/>
        <c:crosses val="autoZero"/>
        <c:auto val="1"/>
        <c:lblAlgn val="ctr"/>
        <c:lblOffset val="100"/>
      </c:catAx>
      <c:valAx>
        <c:axId val="59733888"/>
        <c:scaling>
          <c:orientation val="minMax"/>
        </c:scaling>
        <c:delete val="1"/>
        <c:axPos val="l"/>
        <c:numFmt formatCode="General" sourceLinked="1"/>
        <c:tickLblPos val="none"/>
        <c:crossAx val="59732352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1897010434671458"/>
          <c:y val="5.3240740740740741E-2"/>
          <c:w val="0.3902439024390244"/>
          <c:h val="0.8333333333333337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8.4054712673111001E-2"/>
                  <c:y val="6.481481481481528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1.6979365384205063E-2"/>
                  <c:y val="1.9250145815106461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9348978938608291"/>
                  <c:y val="-0.19854148439778477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4.7721229968205194E-2"/>
                  <c:y val="-0.13647528433945771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'5.1'!$M$47:$M$50</c:f>
              <c:strCache>
                <c:ptCount val="4"/>
                <c:pt idx="0">
                  <c:v>06.00 -14.00</c:v>
                </c:pt>
                <c:pt idx="1">
                  <c:v>14.00 -19.00</c:v>
                </c:pt>
                <c:pt idx="2">
                  <c:v>19.00 - 22.00</c:v>
                </c:pt>
                <c:pt idx="3">
                  <c:v>22.00 - 06.00</c:v>
                </c:pt>
              </c:strCache>
            </c:strRef>
          </c:cat>
          <c:val>
            <c:numRef>
              <c:f>'5.1'!$N$47:$N$50</c:f>
              <c:numCache>
                <c:formatCode>0.0</c:formatCode>
                <c:ptCount val="4"/>
                <c:pt idx="0">
                  <c:v>19.132653061224495</c:v>
                </c:pt>
                <c:pt idx="1">
                  <c:v>26.020408163265309</c:v>
                </c:pt>
                <c:pt idx="2">
                  <c:v>15.816326530612251</c:v>
                </c:pt>
                <c:pt idx="3">
                  <c:v>39.030612244897974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17545755760121823"/>
          <c:y val="0.12180386542591266"/>
          <c:w val="0.78777249541920469"/>
          <c:h val="0.64808762541046061"/>
        </c:manualLayout>
      </c:layout>
      <c:bar3DChart>
        <c:barDir val="col"/>
        <c:grouping val="clustered"/>
        <c:ser>
          <c:idx val="0"/>
          <c:order val="0"/>
          <c:tx>
            <c:strRef>
              <c:f>'5.1'!$P$13</c:f>
              <c:strCache>
                <c:ptCount val="1"/>
                <c:pt idx="0">
                  <c:v>гэмтэж бэртсэн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7141645462256399E-2"/>
                  <c:y val="-2.3088023088023216E-2"/>
                </c:manualLayout>
              </c:layout>
              <c:showVal val="1"/>
            </c:dLbl>
            <c:dLbl>
              <c:idx val="1"/>
              <c:layout>
                <c:manualLayout>
                  <c:x val="2.0356234096692107E-2"/>
                  <c:y val="-3.46320346320346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'5.1'!$Q$13:$R$13</c:f>
              <c:numCache>
                <c:formatCode>General</c:formatCode>
                <c:ptCount val="2"/>
                <c:pt idx="0">
                  <c:v>145</c:v>
                </c:pt>
                <c:pt idx="1">
                  <c:v>152</c:v>
                </c:pt>
              </c:numCache>
            </c:numRef>
          </c:val>
        </c:ser>
        <c:ser>
          <c:idx val="1"/>
          <c:order val="1"/>
          <c:tx>
            <c:strRef>
              <c:f>'5.1'!$P$14</c:f>
              <c:strCache>
                <c:ptCount val="1"/>
                <c:pt idx="0">
                  <c:v>нас барсан хүний тоо</c:v>
                </c:pt>
              </c:strCache>
            </c:strRef>
          </c:tx>
          <c:dLbls>
            <c:dLbl>
              <c:idx val="0"/>
              <c:layout>
                <c:manualLayout>
                  <c:x val="2.0356234096692107E-2"/>
                  <c:y val="-4.6176046176046176E-2"/>
                </c:manualLayout>
              </c:layout>
              <c:showVal val="1"/>
            </c:dLbl>
            <c:dLbl>
              <c:idx val="1"/>
              <c:layout>
                <c:manualLayout>
                  <c:x val="3.7319762510602282E-2"/>
                  <c:y val="-3.463203463203463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'5.1'!$Q$12:$R$12</c:f>
              <c:numCache>
                <c:formatCode>0.00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'5.1'!$Q$14:$R$14</c:f>
              <c:numCache>
                <c:formatCode>General</c:formatCode>
                <c:ptCount val="2"/>
                <c:pt idx="0">
                  <c:v>25</c:v>
                </c:pt>
                <c:pt idx="1">
                  <c:v>9</c:v>
                </c:pt>
              </c:numCache>
            </c:numRef>
          </c:val>
        </c:ser>
        <c:dLbls>
          <c:showVal val="1"/>
        </c:dLbls>
        <c:gapWidth val="75"/>
        <c:shape val="box"/>
        <c:axId val="59969536"/>
        <c:axId val="59971072"/>
        <c:axId val="0"/>
      </c:bar3DChart>
      <c:catAx>
        <c:axId val="5996953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971072"/>
        <c:crosses val="autoZero"/>
        <c:auto val="1"/>
        <c:lblAlgn val="ctr"/>
        <c:lblOffset val="100"/>
      </c:catAx>
      <c:valAx>
        <c:axId val="59971072"/>
        <c:scaling>
          <c:orientation val="minMax"/>
        </c:scaling>
        <c:axPos val="l"/>
        <c:numFmt formatCode="General" sourceLinked="1"/>
        <c:majorTickMark val="none"/>
        <c:tickLblPos val="nextTo"/>
        <c:crossAx val="5996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751683253832779E-2"/>
          <c:y val="0"/>
          <c:w val="0.48043616149421942"/>
          <c:h val="0.15826625916234893"/>
        </c:manualLayout>
      </c:layout>
    </c:legend>
    <c:plotVisOnly val="1"/>
  </c:chart>
  <c:spPr>
    <a:ln>
      <a:noFill/>
    </a:ln>
  </c:sp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'5.1'!$O$40</c:f>
              <c:strCache>
                <c:ptCount val="1"/>
                <c:pt idx="0">
                  <c:v>учирсан хохирол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'5.1'!$P$40:$Q$40</c:f>
              <c:numCache>
                <c:formatCode>General</c:formatCode>
                <c:ptCount val="2"/>
                <c:pt idx="0">
                  <c:v>501.1</c:v>
                </c:pt>
                <c:pt idx="1">
                  <c:v>1488.3</c:v>
                </c:pt>
              </c:numCache>
            </c:numRef>
          </c:val>
        </c:ser>
        <c:ser>
          <c:idx val="1"/>
          <c:order val="1"/>
          <c:tx>
            <c:strRef>
              <c:f>'5.1'!$O$41</c:f>
              <c:strCache>
                <c:ptCount val="1"/>
                <c:pt idx="0">
                  <c:v>нөхөн төлөгдсөн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'5.1'!$P$39:$Q$39</c:f>
              <c:numCache>
                <c:formatCode>0.00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'5.1'!$P$41:$Q$41</c:f>
              <c:numCache>
                <c:formatCode>General</c:formatCode>
                <c:ptCount val="2"/>
                <c:pt idx="0" formatCode="0.0">
                  <c:v>366.1</c:v>
                </c:pt>
                <c:pt idx="1">
                  <c:v>1200.7</c:v>
                </c:pt>
              </c:numCache>
            </c:numRef>
          </c:val>
        </c:ser>
        <c:dLbls>
          <c:showVal val="1"/>
        </c:dLbls>
        <c:overlap val="-25"/>
        <c:axId val="60119296"/>
        <c:axId val="60006400"/>
      </c:barChart>
      <c:catAx>
        <c:axId val="60119296"/>
        <c:scaling>
          <c:orientation val="minMax"/>
        </c:scaling>
        <c:axPos val="b"/>
        <c:numFmt formatCode="0.0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006400"/>
        <c:crosses val="autoZero"/>
        <c:auto val="1"/>
        <c:lblAlgn val="ctr"/>
        <c:lblOffset val="100"/>
      </c:catAx>
      <c:valAx>
        <c:axId val="60006400"/>
        <c:scaling>
          <c:orientation val="minMax"/>
        </c:scaling>
        <c:delete val="1"/>
        <c:axPos val="l"/>
        <c:numFmt formatCode="General" sourceLinked="1"/>
        <c:tickLblPos val="none"/>
        <c:crossAx val="60119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9456450922358604E-2"/>
          <c:y val="9.2165898617511524E-2"/>
          <c:w val="0.36512152293020267"/>
          <c:h val="0.26471836181767866"/>
        </c:manualLayout>
      </c:layout>
    </c:legend>
    <c:plotVisOnly val="1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7556586248636727"/>
          <c:y val="0.21527777777777779"/>
          <c:w val="0.40065681444991791"/>
          <c:h val="0.56481481481481965"/>
        </c:manualLayout>
      </c:layout>
      <c:pieChart>
        <c:varyColors val="1"/>
        <c:dLbls>
          <c:showVal val="1"/>
          <c:showCatName val="1"/>
        </c:dLbls>
        <c:firstSliceAng val="0"/>
      </c:pieChart>
      <c:spPr>
        <a:noFill/>
        <a:ln w="25400">
          <a:noFill/>
        </a:ln>
      </c:spPr>
    </c:plotArea>
    <c:plotVisOnly val="1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7943409247757166E-2"/>
          <c:y val="5.0925925925925923E-2"/>
          <c:w val="0.96549344375431334"/>
          <c:h val="0.89814814814814814"/>
        </c:manualLayout>
      </c:layout>
      <c:lineChart>
        <c:grouping val="standard"/>
        <c:ser>
          <c:idx val="0"/>
          <c:order val="0"/>
          <c:marker>
            <c:symbol val="circle"/>
            <c:size val="24"/>
            <c:spPr>
              <a:solidFill>
                <a:schemeClr val="tx2"/>
              </a:solidFill>
            </c:spPr>
          </c:marker>
          <c:dLbls>
            <c:dLbl>
              <c:idx val="20"/>
              <c:layout>
                <c:manualLayout>
                  <c:x val="0"/>
                  <c:y val="-1.388888888888897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graph!$AO$15:$BG$15</c:f>
              <c:strCache>
                <c:ptCount val="19"/>
                <c:pt idx="0">
                  <c:v>2015.I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2016.I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</c:strCache>
            </c:strRef>
          </c:cat>
          <c:val>
            <c:numRef>
              <c:f>graph!$AO$16:$BG$16</c:f>
              <c:numCache>
                <c:formatCode>0.0</c:formatCode>
                <c:ptCount val="19"/>
                <c:pt idx="0">
                  <c:v>0.5</c:v>
                </c:pt>
                <c:pt idx="1">
                  <c:v>0.40000000000000568</c:v>
                </c:pt>
                <c:pt idx="2">
                  <c:v>0.4</c:v>
                </c:pt>
                <c:pt idx="3">
                  <c:v>1</c:v>
                </c:pt>
                <c:pt idx="4">
                  <c:v>0.30000000000000004</c:v>
                </c:pt>
                <c:pt idx="5">
                  <c:v>-0.1</c:v>
                </c:pt>
                <c:pt idx="6">
                  <c:v>0.2</c:v>
                </c:pt>
                <c:pt idx="7">
                  <c:v>-1.5</c:v>
                </c:pt>
                <c:pt idx="8">
                  <c:v>0</c:v>
                </c:pt>
                <c:pt idx="9">
                  <c:v>0.1</c:v>
                </c:pt>
                <c:pt idx="10">
                  <c:v>-1.4</c:v>
                </c:pt>
                <c:pt idx="11">
                  <c:v>0.60000000000000009</c:v>
                </c:pt>
                <c:pt idx="12">
                  <c:v>0.60000000000000009</c:v>
                </c:pt>
                <c:pt idx="13">
                  <c:v>1.7</c:v>
                </c:pt>
                <c:pt idx="14">
                  <c:v>0.60000000000000009</c:v>
                </c:pt>
                <c:pt idx="15">
                  <c:v>3.6</c:v>
                </c:pt>
                <c:pt idx="16">
                  <c:v>0.2</c:v>
                </c:pt>
                <c:pt idx="17">
                  <c:v>-0.1</c:v>
                </c:pt>
                <c:pt idx="18">
                  <c:v>-0.4</c:v>
                </c:pt>
              </c:numCache>
            </c:numRef>
          </c:val>
        </c:ser>
        <c:dLbls>
          <c:showVal val="1"/>
        </c:dLbls>
        <c:marker val="1"/>
        <c:axId val="59977728"/>
        <c:axId val="60008704"/>
      </c:lineChart>
      <c:catAx>
        <c:axId val="59977728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60008704"/>
        <c:crosses val="autoZero"/>
        <c:auto val="1"/>
        <c:lblAlgn val="ctr"/>
        <c:lblOffset val="100"/>
      </c:catAx>
      <c:valAx>
        <c:axId val="60008704"/>
        <c:scaling>
          <c:orientation val="minMax"/>
        </c:scaling>
        <c:delete val="1"/>
        <c:axPos val="l"/>
        <c:numFmt formatCode="0.0" sourceLinked="1"/>
        <c:tickLblPos val="nextTo"/>
        <c:crossAx val="59977728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1.1111153581530465E-2"/>
          <c:y val="0.18622990485564339"/>
          <c:w val="0.98888888888888893"/>
          <c:h val="0.5530509822635867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ln w="38100">
              <a:solidFill>
                <a:srgbClr val="2CA46B"/>
              </a:solidFill>
              <a:tailEnd type="stealth"/>
            </a:ln>
          </c:spPr>
          <c:marker>
            <c:symbol val="none"/>
          </c:marker>
          <c:dLbls>
            <c:dLbl>
              <c:idx val="6"/>
              <c:layout>
                <c:manualLayout>
                  <c:x val="4.8543689320388423E-3"/>
                  <c:y val="6.25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2010.07</c:v>
                </c:pt>
                <c:pt idx="1">
                  <c:v>2011.07</c:v>
                </c:pt>
                <c:pt idx="2">
                  <c:v>2012.07</c:v>
                </c:pt>
                <c:pt idx="3">
                  <c:v>2013.07</c:v>
                </c:pt>
                <c:pt idx="4">
                  <c:v>2014.07</c:v>
                </c:pt>
                <c:pt idx="5">
                  <c:v>2015.07</c:v>
                </c:pt>
                <c:pt idx="6">
                  <c:v>2016.07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37777</c:v>
                </c:pt>
                <c:pt idx="1">
                  <c:v>1421</c:v>
                </c:pt>
                <c:pt idx="2">
                  <c:v>7309</c:v>
                </c:pt>
                <c:pt idx="3">
                  <c:v>1410</c:v>
                </c:pt>
                <c:pt idx="4">
                  <c:v>1703</c:v>
                </c:pt>
                <c:pt idx="5">
                  <c:v>7840</c:v>
                </c:pt>
                <c:pt idx="6">
                  <c:v>95947</c:v>
                </c:pt>
              </c:numCache>
            </c:numRef>
          </c:val>
          <c:smooth val="1"/>
        </c:ser>
        <c:dLbls>
          <c:showVal val="1"/>
        </c:dLbls>
        <c:marker val="1"/>
        <c:axId val="73184384"/>
        <c:axId val="73185920"/>
      </c:lineChart>
      <c:catAx>
        <c:axId val="7318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pPr>
            <a:endParaRPr lang="en-US"/>
          </a:p>
        </c:txPr>
        <c:crossAx val="73185920"/>
        <c:crosses val="autoZero"/>
        <c:auto val="1"/>
        <c:lblAlgn val="ctr"/>
        <c:lblOffset val="100"/>
      </c:catAx>
      <c:valAx>
        <c:axId val="73185920"/>
        <c:scaling>
          <c:orientation val="minMax"/>
        </c:scaling>
        <c:delete val="1"/>
        <c:axPos val="l"/>
        <c:numFmt formatCode="General" sourceLinked="1"/>
        <c:tickLblPos val="none"/>
        <c:crossAx val="731843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'10.1-10.3'!$K$10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2.7434842249657119E-2"/>
                  <c:y val="-4.856512141280353E-2"/>
                </c:manualLayout>
              </c:layout>
              <c:showVal val="1"/>
            </c:dLbl>
            <c:dLbl>
              <c:idx val="1"/>
              <c:layout>
                <c:manualLayout>
                  <c:x val="3.8408779149519894E-2"/>
                  <c:y val="-5.739514348785870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4F81BD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'10.1-10.3'!$L$9:$M$9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'10.1-10.3'!$L$10:$M$10</c:f>
              <c:numCache>
                <c:formatCode>0.0</c:formatCode>
                <c:ptCount val="2"/>
                <c:pt idx="0">
                  <c:v>5964.6</c:v>
                </c:pt>
                <c:pt idx="1">
                  <c:v>8690.7000000000007</c:v>
                </c:pt>
              </c:numCache>
            </c:numRef>
          </c:val>
        </c:ser>
        <c:ser>
          <c:idx val="1"/>
          <c:order val="1"/>
          <c:tx>
            <c:strRef>
              <c:f>'10.1-10.3'!$K$11</c:f>
              <c:strCache>
                <c:ptCount val="1"/>
                <c:pt idx="0">
                  <c:v>Борлуулсан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3.292181069958848E-2"/>
                  <c:y val="-4.856512141280353E-2"/>
                </c:manualLayout>
              </c:layout>
              <c:showVal val="1"/>
            </c:dLbl>
            <c:dLbl>
              <c:idx val="1"/>
              <c:layout>
                <c:manualLayout>
                  <c:x val="6.0356652949245845E-2"/>
                  <c:y val="-7.064017660044154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'10.1-10.3'!$L$9:$M$9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'10.1-10.3'!$L$11:$M$11</c:f>
              <c:numCache>
                <c:formatCode>0.0</c:formatCode>
                <c:ptCount val="2"/>
                <c:pt idx="0">
                  <c:v>5561</c:v>
                </c:pt>
                <c:pt idx="1">
                  <c:v>5596.7</c:v>
                </c:pt>
              </c:numCache>
            </c:numRef>
          </c:val>
        </c:ser>
        <c:dLbls>
          <c:showVal val="1"/>
        </c:dLbls>
        <c:gapWidth val="75"/>
        <c:shape val="box"/>
        <c:axId val="60063744"/>
        <c:axId val="60065280"/>
        <c:axId val="0"/>
      </c:bar3DChart>
      <c:catAx>
        <c:axId val="60063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0065280"/>
        <c:crosses val="autoZero"/>
        <c:auto val="1"/>
        <c:lblAlgn val="ctr"/>
        <c:lblOffset val="100"/>
      </c:catAx>
      <c:valAx>
        <c:axId val="60065280"/>
        <c:scaling>
          <c:orientation val="minMax"/>
        </c:scaling>
        <c:axPos val="l"/>
        <c:numFmt formatCode="0.0" sourceLinked="1"/>
        <c:majorTickMark val="none"/>
        <c:tickLblPos val="nextTo"/>
        <c:crossAx val="60063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 b="1"/>
          </a:pPr>
          <a:endParaRPr lang="en-US"/>
        </a:p>
      </c:txPr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'10.1-10.3'!$M$25</c:f>
              <c:strCache>
                <c:ptCount val="1"/>
                <c:pt idx="0">
                  <c:v>2016.07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'10.1-10.3'!$L$26:$L$29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'10.1-10.3'!$M$26:$M$29</c:f>
              <c:numCache>
                <c:formatCode>0.0</c:formatCode>
                <c:ptCount val="4"/>
                <c:pt idx="0">
                  <c:v>71.038006144499178</c:v>
                </c:pt>
                <c:pt idx="1">
                  <c:v>24.195979610388118</c:v>
                </c:pt>
                <c:pt idx="2">
                  <c:v>0.70765300838827772</c:v>
                </c:pt>
                <c:pt idx="3">
                  <c:v>4.0583612367243154</c:v>
                </c:pt>
              </c:numCache>
            </c:numRef>
          </c:val>
        </c:ser>
        <c:ser>
          <c:idx val="1"/>
          <c:order val="1"/>
          <c:tx>
            <c:strRef>
              <c:f>'10.1-10.3'!$N$25</c:f>
              <c:strCache>
                <c:ptCount val="1"/>
                <c:pt idx="0">
                  <c:v>2015.07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'10.1-10.3'!$L$26:$L$29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'10.1-10.3'!$N$26:$N$29</c:f>
              <c:numCache>
                <c:formatCode>0.0</c:formatCode>
                <c:ptCount val="4"/>
                <c:pt idx="0">
                  <c:v>84.827146832981143</c:v>
                </c:pt>
                <c:pt idx="1">
                  <c:v>8.387821480065714</c:v>
                </c:pt>
                <c:pt idx="2">
                  <c:v>0.64379841062267484</c:v>
                </c:pt>
                <c:pt idx="3">
                  <c:v>6.1412332763303485</c:v>
                </c:pt>
              </c:numCache>
            </c:numRef>
          </c:val>
        </c:ser>
        <c:dLbls>
          <c:showVal val="1"/>
        </c:dLbls>
        <c:gapWidth val="75"/>
        <c:axId val="60215296"/>
        <c:axId val="60216832"/>
      </c:barChart>
      <c:catAx>
        <c:axId val="60215296"/>
        <c:scaling>
          <c:orientation val="minMax"/>
        </c:scaling>
        <c:axPos val="l"/>
        <c:majorTickMark val="none"/>
        <c:tickLblPos val="nextTo"/>
        <c:crossAx val="60216832"/>
        <c:crosses val="autoZero"/>
        <c:auto val="1"/>
        <c:lblAlgn val="ctr"/>
        <c:lblOffset val="100"/>
      </c:catAx>
      <c:valAx>
        <c:axId val="60216832"/>
        <c:scaling>
          <c:orientation val="minMax"/>
        </c:scaling>
        <c:axPos val="b"/>
        <c:numFmt formatCode="0.0" sourceLinked="1"/>
        <c:majorTickMark val="none"/>
        <c:tickLblPos val="nextTo"/>
        <c:crossAx val="602152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'10.1-10.3'!$T$25</c:f>
              <c:strCache>
                <c:ptCount val="1"/>
                <c:pt idx="0">
                  <c:v>2016.07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'10.1-10.3'!$S$26:$S$29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'10.1-10.3'!$T$26:$T$29</c:f>
              <c:numCache>
                <c:formatCode>0.0</c:formatCode>
                <c:ptCount val="4"/>
                <c:pt idx="0">
                  <c:v>80.325906337663156</c:v>
                </c:pt>
                <c:pt idx="1">
                  <c:v>9.9683742205228079</c:v>
                </c:pt>
                <c:pt idx="2">
                  <c:v>1.3311415655654226</c:v>
                </c:pt>
                <c:pt idx="3">
                  <c:v>8.3727911090464104</c:v>
                </c:pt>
              </c:numCache>
            </c:numRef>
          </c:val>
        </c:ser>
        <c:ser>
          <c:idx val="1"/>
          <c:order val="1"/>
          <c:tx>
            <c:strRef>
              <c:f>'10.1-10.3'!$U$25</c:f>
              <c:strCache>
                <c:ptCount val="1"/>
                <c:pt idx="0">
                  <c:v>2015.07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'10.1-10.3'!$S$26:$S$29</c:f>
              <c:strCache>
                <c:ptCount val="4"/>
                <c:pt idx="0">
                  <c:v>УҮГ</c:v>
                </c:pt>
                <c:pt idx="1">
                  <c:v>Компани</c:v>
                </c:pt>
                <c:pt idx="2">
                  <c:v>Хоршоо</c:v>
                </c:pt>
                <c:pt idx="3">
                  <c:v>ӨАА</c:v>
                </c:pt>
              </c:strCache>
            </c:strRef>
          </c:cat>
          <c:val>
            <c:numRef>
              <c:f>'10.1-10.3'!$U$26:$U$29</c:f>
              <c:numCache>
                <c:formatCode>0.0</c:formatCode>
                <c:ptCount val="4"/>
                <c:pt idx="0">
                  <c:v>78.609962237007679</c:v>
                </c:pt>
                <c:pt idx="1">
                  <c:v>11.546484445243669</c:v>
                </c:pt>
                <c:pt idx="2">
                  <c:v>0.87394353533537195</c:v>
                </c:pt>
                <c:pt idx="3">
                  <c:v>8.9696097824132348</c:v>
                </c:pt>
              </c:numCache>
            </c:numRef>
          </c:val>
        </c:ser>
        <c:dLbls>
          <c:showVal val="1"/>
        </c:dLbls>
        <c:gapWidth val="75"/>
        <c:axId val="64645376"/>
        <c:axId val="64663552"/>
      </c:barChart>
      <c:catAx>
        <c:axId val="64645376"/>
        <c:scaling>
          <c:orientation val="minMax"/>
        </c:scaling>
        <c:axPos val="l"/>
        <c:majorTickMark val="none"/>
        <c:tickLblPos val="nextTo"/>
        <c:crossAx val="64663552"/>
        <c:crosses val="autoZero"/>
        <c:auto val="1"/>
        <c:lblAlgn val="ctr"/>
        <c:lblOffset val="100"/>
      </c:catAx>
      <c:valAx>
        <c:axId val="64663552"/>
        <c:scaling>
          <c:orientation val="minMax"/>
        </c:scaling>
        <c:axPos val="b"/>
        <c:numFmt formatCode="0.0" sourceLinked="1"/>
        <c:majorTickMark val="none"/>
        <c:tickLblPos val="nextTo"/>
        <c:crossAx val="646453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0504714364947307E-2"/>
          <c:y val="0.26392893755316632"/>
          <c:w val="0.93899057127010666"/>
          <c:h val="0.61700365709134064"/>
        </c:manualLayout>
      </c:layout>
      <c:barChart>
        <c:barDir val="col"/>
        <c:grouping val="clustered"/>
        <c:ser>
          <c:idx val="0"/>
          <c:order val="0"/>
          <c:tx>
            <c:strRef>
              <c:f>'D:\2016 on\2016 ONII BULLETEN\2016.7\[tantsuulga_07(2016)negtgel.xlsx]1'!$N$38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'D:\2016 on\2016 ONII BULLETEN\2016.7\[tantsuulga_07(2016)negtgel.xlsx]1'!$O$37:$R$37</c:f>
              <c:numCache>
                <c:formatCode>General</c:formatCode>
                <c:ptCount val="4"/>
                <c:pt idx="0">
                  <c:v>2013.07</c:v>
                </c:pt>
                <c:pt idx="1">
                  <c:v>2014.07</c:v>
                </c:pt>
                <c:pt idx="2">
                  <c:v>2015.07</c:v>
                </c:pt>
                <c:pt idx="3">
                  <c:v>2016.07</c:v>
                </c:pt>
              </c:numCache>
            </c:numRef>
          </c:cat>
          <c:val>
            <c:numRef>
              <c:f>'D:\2016 on\2016 ONII BULLETEN\2016.7\[tantsuulga_07(2016)negtgel.xlsx]1'!$O$38:$R$38</c:f>
              <c:numCache>
                <c:formatCode>General</c:formatCode>
                <c:ptCount val="4"/>
                <c:pt idx="0">
                  <c:v>428</c:v>
                </c:pt>
                <c:pt idx="1">
                  <c:v>695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'D:\2016 on\2016 ONII BULLETEN\2016.7\[tantsuulga_07(2016)negtgel.xlsx]1'!$N$39</c:f>
              <c:strCache>
                <c:ptCount val="1"/>
                <c:pt idx="0">
                  <c:v>Эмэгтэй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'D:\2016 on\2016 ONII BULLETEN\2016.7\[tantsuulga_07(2016)negtgel.xlsx]1'!$O$37:$R$37</c:f>
              <c:numCache>
                <c:formatCode>General</c:formatCode>
                <c:ptCount val="4"/>
                <c:pt idx="0">
                  <c:v>2013.07</c:v>
                </c:pt>
                <c:pt idx="1">
                  <c:v>2014.07</c:v>
                </c:pt>
                <c:pt idx="2">
                  <c:v>2015.07</c:v>
                </c:pt>
                <c:pt idx="3">
                  <c:v>2016.07</c:v>
                </c:pt>
              </c:numCache>
            </c:numRef>
          </c:cat>
          <c:val>
            <c:numRef>
              <c:f>'D:\2016 on\2016 ONII BULLETEN\2016.7\[tantsuulga_07(2016)negtgel.xlsx]1'!$O$39:$R$39</c:f>
              <c:numCache>
                <c:formatCode>General</c:formatCode>
                <c:ptCount val="4"/>
                <c:pt idx="0">
                  <c:v>549</c:v>
                </c:pt>
                <c:pt idx="1">
                  <c:v>1034</c:v>
                </c:pt>
                <c:pt idx="2">
                  <c:v>641</c:v>
                </c:pt>
                <c:pt idx="3">
                  <c:v>560</c:v>
                </c:pt>
              </c:numCache>
            </c:numRef>
          </c:val>
        </c:ser>
        <c:dLbls>
          <c:showVal val="1"/>
        </c:dLbls>
        <c:overlap val="-25"/>
        <c:axId val="47953408"/>
        <c:axId val="47954944"/>
      </c:barChart>
      <c:catAx>
        <c:axId val="479534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954944"/>
        <c:crosses val="autoZero"/>
        <c:auto val="1"/>
        <c:lblAlgn val="ctr"/>
        <c:lblOffset val="100"/>
      </c:catAx>
      <c:valAx>
        <c:axId val="47954944"/>
        <c:scaling>
          <c:orientation val="minMax"/>
        </c:scaling>
        <c:delete val="1"/>
        <c:axPos val="l"/>
        <c:numFmt formatCode="General" sourceLinked="1"/>
        <c:tickLblPos val="none"/>
        <c:crossAx val="47953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924321959755058"/>
          <c:y val="2.7700831024930792E-2"/>
          <c:w val="0.4596619519782249"/>
          <c:h val="0.15774241862426536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39367042487298"/>
          <c:y val="0.11396859290893721"/>
          <c:w val="0.83178720590517463"/>
          <c:h val="0.83306530539614754"/>
        </c:manualLayout>
      </c:layout>
      <c:barChart>
        <c:barDir val="bar"/>
        <c:grouping val="clustered"/>
        <c:ser>
          <c:idx val="0"/>
          <c:order val="0"/>
          <c:tx>
            <c:strRef>
              <c:f>'D:\2016 on\2016 ONII BULLETEN\2016.06\[tantsuulga_06 sar (2016).xlsx]1.1'!$M$19</c:f>
              <c:strCache>
                <c:ptCount val="1"/>
                <c:pt idx="0">
                  <c:v>Эрэгтэй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'D:\2016 on\2016 ONII BULLETEN\2016.06\[tantsuulga_06 sar (2016).xlsx]1.1'!$L$20:$L$24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'D:\2016 on\2016 ONII BULLETEN\2016.06\[tantsuulga_06 sar (2016).xlsx]1.1'!$M$20:$M$24</c:f>
              <c:numCache>
                <c:formatCode>General</c:formatCode>
                <c:ptCount val="5"/>
                <c:pt idx="0">
                  <c:v>39</c:v>
                </c:pt>
                <c:pt idx="1">
                  <c:v>55</c:v>
                </c:pt>
                <c:pt idx="2">
                  <c:v>39</c:v>
                </c:pt>
                <c:pt idx="3">
                  <c:v>18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'D:\2016 on\2016 ONII BULLETEN\2016.06\[tantsuulga_06 sar (2016).xlsx]1.1'!$N$19</c:f>
              <c:strCache>
                <c:ptCount val="1"/>
                <c:pt idx="0">
                  <c:v>Эмэгтэй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'D:\2016 on\2016 ONII BULLETEN\2016.06\[tantsuulga_06 sar (2016).xlsx]1.1'!$L$20:$L$24</c:f>
              <c:strCache>
                <c:ptCount val="5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55+</c:v>
                </c:pt>
              </c:strCache>
            </c:strRef>
          </c:cat>
          <c:val>
            <c:numRef>
              <c:f>'D:\2016 on\2016 ONII BULLETEN\2016.06\[tantsuulga_06 sar (2016).xlsx]1.1'!$N$20:$N$24</c:f>
              <c:numCache>
                <c:formatCode>General</c:formatCode>
                <c:ptCount val="5"/>
                <c:pt idx="0">
                  <c:v>24</c:v>
                </c:pt>
                <c:pt idx="1">
                  <c:v>41</c:v>
                </c:pt>
                <c:pt idx="2">
                  <c:v>22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47255552"/>
        <c:axId val="47257088"/>
      </c:barChart>
      <c:catAx>
        <c:axId val="472555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257088"/>
        <c:crosses val="autoZero"/>
        <c:auto val="1"/>
        <c:lblAlgn val="ctr"/>
        <c:lblOffset val="100"/>
      </c:catAx>
      <c:valAx>
        <c:axId val="47257088"/>
        <c:scaling>
          <c:orientation val="minMax"/>
        </c:scaling>
        <c:delete val="1"/>
        <c:axPos val="b"/>
        <c:numFmt formatCode="General" sourceLinked="1"/>
        <c:tickLblPos val="none"/>
        <c:crossAx val="472555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9620315581854487E-2"/>
          <c:y val="0.13636879185115724"/>
          <c:w val="0.70734714003944754"/>
          <c:h val="0.67186075424782465"/>
        </c:manualLayout>
      </c:layout>
      <c:pie3DChart>
        <c:varyColors val="1"/>
        <c:ser>
          <c:idx val="0"/>
          <c:order val="0"/>
          <c:explosion val="25"/>
          <c:dPt>
            <c:idx val="1"/>
            <c:explosion val="16"/>
          </c:dPt>
          <c:dPt>
            <c:idx val="2"/>
            <c:explosion val="7"/>
          </c:dPt>
          <c:dPt>
            <c:idx val="3"/>
            <c:explosion val="8"/>
          </c:dPt>
          <c:dPt>
            <c:idx val="4"/>
            <c:explosion val="10"/>
          </c:dPt>
          <c:dLbls>
            <c:dLbl>
              <c:idx val="1"/>
              <c:layout>
                <c:manualLayout>
                  <c:x val="7.2173236111758368E-2"/>
                  <c:y val="3.377152008541313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2758390408299538E-3"/>
                  <c:y val="6.5174533268087254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1.8035980524623772E-2"/>
                  <c:y val="4.184352302222610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0822527006082853E-2"/>
                  <c:y val="0.14564049285506026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330776607805681"/>
                  <c:y val="9.3719323220190706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2643658078243242"/>
                  <c:y val="5.8851224105461487E-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'D:\2016 on\2016 ONII BULLETEN\2016.7\[tantsuulga_07(2016)negtgel.xlsx]1'!$M$24:$M$31</c:f>
              <c:strCache>
                <c:ptCount val="8"/>
                <c:pt idx="0">
                  <c:v>Магистр,доктор</c:v>
                </c:pt>
                <c:pt idx="1">
                  <c:v>Дээд боловсролтой </c:v>
                </c:pt>
                <c:pt idx="2">
                  <c:v>Тусгай дунд </c:v>
                </c:pt>
                <c:pt idx="3">
                  <c:v>Техник мэргэжлийн </c:v>
                </c:pt>
                <c:pt idx="4">
                  <c:v>Бүрэн дунд </c:v>
                </c:pt>
                <c:pt idx="5">
                  <c:v>Бүрэн бус дунд </c:v>
                </c:pt>
                <c:pt idx="6">
                  <c:v>Бага </c:v>
                </c:pt>
                <c:pt idx="7">
                  <c:v>Боловсролгүй </c:v>
                </c:pt>
              </c:strCache>
            </c:strRef>
          </c:cat>
          <c:val>
            <c:numRef>
              <c:f>'D:\2016 on\2016 ONII BULLETEN\2016.7\[tantsuulga_07(2016)negtgel.xlsx]1'!$N$24:$N$31</c:f>
              <c:numCache>
                <c:formatCode>General</c:formatCode>
                <c:ptCount val="8"/>
                <c:pt idx="0">
                  <c:v>1.037735849056604</c:v>
                </c:pt>
                <c:pt idx="1">
                  <c:v>25.660377358490589</c:v>
                </c:pt>
                <c:pt idx="2">
                  <c:v>11.509433962264152</c:v>
                </c:pt>
                <c:pt idx="3">
                  <c:v>11.698113207547168</c:v>
                </c:pt>
                <c:pt idx="4">
                  <c:v>34.811320754716917</c:v>
                </c:pt>
                <c:pt idx="5">
                  <c:v>12.169811320754715</c:v>
                </c:pt>
                <c:pt idx="6">
                  <c:v>2.2641509433962272</c:v>
                </c:pt>
                <c:pt idx="7">
                  <c:v>0.84905660377358572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'D:\2016 on\2016 ONII BULLETEN\2016.7\[tantsuulga_07(2016)negtgel.xlsx]1'!$M$68:$M$81</c:f>
              <c:strCache>
                <c:ptCount val="14"/>
                <c:pt idx="0">
                  <c:v>Сайншанд </c:v>
                </c:pt>
                <c:pt idx="1">
                  <c:v>Замын - Үүд </c:v>
                </c:pt>
                <c:pt idx="2">
                  <c:v>Өргөн </c:v>
                </c:pt>
                <c:pt idx="3">
                  <c:v>Мандах </c:v>
                </c:pt>
                <c:pt idx="4">
                  <c:v>Даланжаргалан </c:v>
                </c:pt>
                <c:pt idx="5">
                  <c:v>Айраг </c:v>
                </c:pt>
                <c:pt idx="6">
                  <c:v>Иххэт </c:v>
                </c:pt>
                <c:pt idx="7">
                  <c:v>Улаанбадрах </c:v>
                </c:pt>
                <c:pt idx="8">
                  <c:v>Сайхандулаан </c:v>
                </c:pt>
                <c:pt idx="9">
                  <c:v>Дэлгэрэх </c:v>
                </c:pt>
                <c:pt idx="10">
                  <c:v>Хөвсгөл </c:v>
                </c:pt>
                <c:pt idx="11">
                  <c:v>Хатанбулаг </c:v>
                </c:pt>
                <c:pt idx="12">
                  <c:v>Алтанширээ </c:v>
                </c:pt>
                <c:pt idx="13">
                  <c:v>Эрдэнэ </c:v>
                </c:pt>
              </c:strCache>
            </c:strRef>
          </c:cat>
          <c:val>
            <c:numRef>
              <c:f>'D:\2016 on\2016 ONII BULLETEN\2016.7\[tantsuulga_07(2016)negtgel.xlsx]1'!$N$68:$N$81</c:f>
              <c:numCache>
                <c:formatCode>General</c:formatCode>
                <c:ptCount val="14"/>
                <c:pt idx="0">
                  <c:v>511</c:v>
                </c:pt>
                <c:pt idx="1">
                  <c:v>120</c:v>
                </c:pt>
                <c:pt idx="2">
                  <c:v>78</c:v>
                </c:pt>
                <c:pt idx="3">
                  <c:v>65</c:v>
                </c:pt>
                <c:pt idx="4">
                  <c:v>56</c:v>
                </c:pt>
                <c:pt idx="5">
                  <c:v>55</c:v>
                </c:pt>
                <c:pt idx="6">
                  <c:v>35</c:v>
                </c:pt>
                <c:pt idx="7">
                  <c:v>35</c:v>
                </c:pt>
                <c:pt idx="8">
                  <c:v>33</c:v>
                </c:pt>
                <c:pt idx="9">
                  <c:v>17</c:v>
                </c:pt>
                <c:pt idx="10">
                  <c:v>17</c:v>
                </c:pt>
                <c:pt idx="11">
                  <c:v>14</c:v>
                </c:pt>
                <c:pt idx="12">
                  <c:v>12</c:v>
                </c:pt>
                <c:pt idx="13">
                  <c:v>12</c:v>
                </c:pt>
              </c:numCache>
            </c:numRef>
          </c:val>
        </c:ser>
        <c:dLbls>
          <c:showVal val="1"/>
        </c:dLbls>
        <c:overlap val="-25"/>
        <c:axId val="59003648"/>
        <c:axId val="59005184"/>
      </c:barChart>
      <c:catAx>
        <c:axId val="5900364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005184"/>
        <c:crosses val="autoZero"/>
        <c:auto val="1"/>
        <c:lblAlgn val="ctr"/>
        <c:lblOffset val="100"/>
      </c:catAx>
      <c:valAx>
        <c:axId val="59005184"/>
        <c:scaling>
          <c:orientation val="minMax"/>
        </c:scaling>
        <c:delete val="1"/>
        <c:axPos val="b"/>
        <c:numFmt formatCode="General" sourceLinked="1"/>
        <c:tickLblPos val="none"/>
        <c:crossAx val="5900364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68167938931297711"/>
          <c:y val="5.0784856879039712E-2"/>
          <c:w val="0.31832058492688453"/>
          <c:h val="0.89843028624192056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'D:\2016 on\2016 ONII BULLETEN\2016.7\[tantsuulga_07(2016)negtgel.xlsx]1'!$M$106:$M$115</c:f>
              <c:strCache>
                <c:ptCount val="10"/>
                <c:pt idx="0">
                  <c:v>Техникч болон туслах дэд/ мэргэжилтэн</c:v>
                </c:pt>
                <c:pt idx="1">
                  <c:v>ХАА, ой загас агнуурын ажилтан </c:v>
                </c:pt>
                <c:pt idx="2">
                  <c:v>Энгийн ажил мэргэжил </c:v>
                </c:pt>
                <c:pt idx="3">
                  <c:v>Контор, үйлчилгээний ажилтан </c:v>
                </c:pt>
                <c:pt idx="4">
                  <c:v>Худалдаа, үйлчилгээний ажилтан </c:v>
                </c:pt>
                <c:pt idx="5">
                  <c:v>Мэргэжилтэн </c:v>
                </c:pt>
                <c:pt idx="6">
                  <c:v>Менежир </c:v>
                </c:pt>
                <c:pt idx="7">
                  <c:v>Үйлдвэрлэл, барилга,гар урлал,холбогдох ажил үйлчилгээний ажилтан  </c:v>
                </c:pt>
                <c:pt idx="8">
                  <c:v>Суурин төхөөрөг,  машин механизмын операторч, угсрагч  </c:v>
                </c:pt>
                <c:pt idx="9">
                  <c:v>Зэвсэгт хүчний ажил мэргэжил </c:v>
                </c:pt>
              </c:strCache>
            </c:strRef>
          </c:cat>
          <c:val>
            <c:numRef>
              <c:f>'D:\2016 on\2016 ONII BULLETEN\2016.7\[tantsuulga_07(2016)negtgel.xlsx]1'!$N$106:$N$115</c:f>
              <c:numCache>
                <c:formatCode>General</c:formatCode>
                <c:ptCount val="10"/>
                <c:pt idx="0">
                  <c:v>20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-25"/>
        <c:axId val="59033088"/>
        <c:axId val="59034624"/>
      </c:barChart>
      <c:catAx>
        <c:axId val="590330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9034624"/>
        <c:crosses val="autoZero"/>
        <c:auto val="1"/>
        <c:lblAlgn val="ctr"/>
        <c:lblOffset val="100"/>
      </c:catAx>
      <c:valAx>
        <c:axId val="59034624"/>
        <c:scaling>
          <c:orientation val="minMax"/>
        </c:scaling>
        <c:delete val="1"/>
        <c:axPos val="b"/>
        <c:numFmt formatCode="General" sourceLinked="1"/>
        <c:tickLblPos val="none"/>
        <c:crossAx val="5903308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909090909090922"/>
          <c:y val="6.7901234567901494E-2"/>
          <c:w val="0.78181818181818186"/>
          <c:h val="0.74043258481578456"/>
        </c:manualLayout>
      </c:layout>
      <c:barChart>
        <c:barDir val="col"/>
        <c:grouping val="clustered"/>
        <c:dLbls>
          <c:showVal val="1"/>
        </c:dLbls>
        <c:axId val="58763136"/>
        <c:axId val="58764672"/>
      </c:barChart>
      <c:catAx>
        <c:axId val="587631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8764672"/>
        <c:crosses val="autoZero"/>
        <c:auto val="1"/>
        <c:lblAlgn val="ctr"/>
        <c:lblOffset val="100"/>
      </c:catAx>
      <c:valAx>
        <c:axId val="58764672"/>
        <c:scaling>
          <c:orientation val="minMax"/>
        </c:scaling>
        <c:delete val="1"/>
        <c:axPos val="l"/>
        <c:numFmt formatCode="General" sourceLinked="1"/>
        <c:tickLblPos val="none"/>
        <c:crossAx val="58763136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8.745724226332173E-2"/>
          <c:y val="3.2942503280839898E-2"/>
          <c:w val="0.87843423060489634"/>
          <c:h val="0.85877624671916053"/>
        </c:manualLayout>
      </c:layout>
      <c:bar3DChart>
        <c:barDir val="col"/>
        <c:grouping val="clustered"/>
        <c:ser>
          <c:idx val="0"/>
          <c:order val="0"/>
          <c:tx>
            <c:strRef>
              <c:f>'3'!$L$26:$M$26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dLbl>
              <c:idx val="0"/>
              <c:layout>
                <c:manualLayout>
                  <c:x val="1.3888888888888911E-2"/>
                  <c:y val="-8.3333333333333343E-2"/>
                </c:manualLayout>
              </c:layout>
              <c:showVal val="1"/>
            </c:dLbl>
            <c:dLbl>
              <c:idx val="1"/>
              <c:layout>
                <c:manualLayout>
                  <c:x val="3.888888888888889E-2"/>
                  <c:y val="-8.3333333333333343E-2"/>
                </c:manualLayout>
              </c:layout>
              <c:showVal val="1"/>
            </c:dLbl>
            <c:showVal val="1"/>
          </c:dLbls>
          <c:cat>
            <c:numRef>
              <c:f>'3'!$N$25:$O$25</c:f>
              <c:numCache>
                <c:formatCode>General</c:formatCode>
                <c:ptCount val="2"/>
                <c:pt idx="0">
                  <c:v>2015.07</c:v>
                </c:pt>
                <c:pt idx="1">
                  <c:v>2016.07</c:v>
                </c:pt>
              </c:numCache>
            </c:numRef>
          </c:cat>
          <c:val>
            <c:numRef>
              <c:f>'3'!$N$26:$O$26</c:f>
              <c:numCache>
                <c:formatCode>General</c:formatCode>
                <c:ptCount val="2"/>
                <c:pt idx="0">
                  <c:v>12.1</c:v>
                </c:pt>
                <c:pt idx="1">
                  <c:v>18.7</c:v>
                </c:pt>
              </c:numCache>
            </c:numRef>
          </c:val>
        </c:ser>
        <c:dLbls>
          <c:showVal val="1"/>
        </c:dLbls>
        <c:gapWidth val="75"/>
        <c:shape val="cylinder"/>
        <c:axId val="59190272"/>
        <c:axId val="59196160"/>
        <c:axId val="0"/>
      </c:bar3DChart>
      <c:catAx>
        <c:axId val="59190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9196160"/>
        <c:crosses val="autoZero"/>
        <c:auto val="1"/>
        <c:lblAlgn val="ctr"/>
        <c:lblOffset val="100"/>
      </c:catAx>
      <c:valAx>
        <c:axId val="59196160"/>
        <c:scaling>
          <c:orientation val="minMax"/>
        </c:scaling>
        <c:axPos val="l"/>
        <c:numFmt formatCode="General" sourceLinked="1"/>
        <c:majorTickMark val="none"/>
        <c:tickLblPos val="nextTo"/>
        <c:crossAx val="59190272"/>
        <c:crosses val="autoZero"/>
        <c:crossBetween val="between"/>
      </c:valAx>
    </c:plotArea>
    <c:plotVisOnly val="1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0.84483</cdr:x>
      <cdr:y>0.03125</cdr:y>
    </cdr:from>
    <cdr:to>
      <cdr:x>1</cdr:x>
      <cdr:y>0.15625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733800" y="76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lumMod val="85000"/>
          </a:sys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mn-MN" sz="18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rPr>
            <a:t>262</a:t>
          </a:r>
          <a:endParaRPr lang="en-US" sz="1800" dirty="0">
            <a:solidFill>
              <a:srgbClr val="1F497D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0.03922</cdr:x>
      <cdr:y>0.14286</cdr:y>
    </cdr:from>
    <cdr:to>
      <cdr:x>0.05882</cdr:x>
      <cdr:y>0.25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152400" y="304801"/>
          <a:ext cx="76200" cy="228599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0.07547</cdr:x>
      <cdr:y>0.13333</cdr:y>
    </cdr:from>
    <cdr:to>
      <cdr:x>0.31373</cdr:x>
      <cdr:y>0.26429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3292" y="284473"/>
          <a:ext cx="925908" cy="279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10</a:t>
          </a:r>
          <a:r>
            <a:rPr lang="mn-MN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</a:t>
          </a:r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7</a:t>
          </a:r>
          <a:r>
            <a:rPr lang="mn-MN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%</a:t>
          </a:r>
          <a:endParaRPr lang="en-US" sz="1600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0.77358</cdr:x>
      <cdr:y>0.06714</cdr:y>
    </cdr:from>
    <cdr:to>
      <cdr:x>0.79358</cdr:x>
      <cdr:y>0.18129</cdr:y>
    </cdr:to>
    <cdr:sp macro="" textlink="">
      <cdr:nvSpPr>
        <cdr:cNvPr id="2" name="Up Arrow 1"/>
        <cdr:cNvSpPr/>
      </cdr:nvSpPr>
      <cdr:spPr>
        <a:xfrm xmlns:a="http://schemas.openxmlformats.org/drawingml/2006/main" flipH="1" flipV="1">
          <a:off x="3124200" y="152400"/>
          <a:ext cx="80769" cy="259080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0.66979</cdr:x>
      <cdr:y>0.03125</cdr:y>
    </cdr:from>
    <cdr:to>
      <cdr:x>0.68892</cdr:x>
      <cdr:y>0.125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667000" y="76200"/>
          <a:ext cx="76169" cy="228594"/>
        </a:xfrm>
        <a:prstGeom xmlns:a="http://schemas.openxmlformats.org/drawingml/2006/main" prst="upArrow">
          <a:avLst/>
        </a:prstGeom>
        <a:solidFill xmlns:a="http://schemas.openxmlformats.org/drawingml/2006/main">
          <a:srgbClr val="00B050"/>
        </a:solidFill>
        <a:ln xmlns:a="http://schemas.openxmlformats.org/drawingml/2006/main" w="25400" cap="flat" cmpd="sng" algn="ctr">
          <a:solidFill>
            <a:srgbClr val="00B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76D9FFBC-56E5-49AB-A980-6268372BAABF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D9021E2-95D1-40F0-88F8-0D3682B0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61CC6E-47AF-451B-8ABD-358BC983887B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8" tIns="45720" rIns="91438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6B3802E-69BE-4CC8-9AD0-979CAE881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Нүүр солих</a:t>
            </a: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4A78AA-6011-4478-80E5-F60E1D846C60}" type="slidenum">
              <a:rPr lang="en-US" altLang="en-US" smtClean="0">
                <a:cs typeface="Arial" charset="0"/>
              </a:rPr>
              <a:pPr/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n-MN" dirty="0" smtClean="0"/>
              <a:t>Өмнөх сарынх шиг болгох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салбарт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эхний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сард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оны үнээр 86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90.7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5596,7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төгрөгийн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бүтээгдэхүүнийг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зээлд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борлууллаа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u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нэгжийн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хариуцлагын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хэлбэрээр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үзвэл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улсын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газар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71,0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24,2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хоршоо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өрхийн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аж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ахуй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mn-M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хувийг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тус тус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үйлдвэрлэжээ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3802E-69BE-4CC8-9AD0-979CAE8815B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mn-MN" altLang="en-US" dirty="0" smtClean="0"/>
              <a:t>Банкны зураг бичвэрийг 2015 оны жилийн эцсийнх шиг болгох, өмнө өөрчилсний адил</a:t>
            </a:r>
            <a:r>
              <a:rPr lang="mn-MN" altLang="en-US" baseline="0" dirty="0" smtClean="0"/>
              <a:t> болгох, нэг өөрчилснөө дахин буцаагаад байхаа болих 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32D7AC-1866-4664-BB6A-137D3293FA11}" type="slidenum">
              <a:rPr lang="en-US" altLang="en-US" smtClean="0">
                <a:cs typeface="Arial" charset="0"/>
              </a:rPr>
              <a:pPr/>
              <a:t>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996E-88D1-4F0E-9001-742768549D5F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B71-C725-4E6C-B1BF-E56ADE36B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92DF-023D-4DB3-AAC9-AC85CF0DCA99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CD56E-DC2A-42D2-8FA4-B9B281C674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7D33-B84A-4A54-8C05-53771A945A77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44DC-833A-49E9-9777-027A273D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64A6-DDB6-40E9-A9E5-63CF7683B7B3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1EAF6-0564-4063-8608-1D3EBFC64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C38-8E5E-4EC4-AED8-A27A0AF64BF5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70-3321-4527-9E70-2DCAC917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130A-DA8A-427D-AB5C-B3925BF9B9E1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4EF6-7A79-47FD-B05B-45DF47A5FE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31125-1052-47BF-BB1F-587EE9B8B9DA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2F4-44EF-47B7-93D9-CC4BB543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74DE-2C9A-4958-84F4-3287F85291AF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B5C4-D4F7-483D-95DB-43358F836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71DA-F8B2-42C7-8597-1D139289CC4A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3820-A0EB-4FBE-83C0-E54F1A0FC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669-F4F9-4186-BBB7-23B53173985E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E8D07-4BE2-44C2-8E12-16E42B264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53C-8DBA-46FF-A57D-540CC238CE47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3EF9-495C-4E87-BA12-B8A61FBD7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14D82-B55E-4EDA-B243-2FFC167DE1C4}" type="datetimeFigureOut">
              <a:rPr lang="en-US"/>
              <a:pPr>
                <a:defRPr/>
              </a:pPr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00B9E99-AB32-4032-8104-C5A74A8D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.jpe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7000" contrast="-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114" y="1071703"/>
            <a:ext cx="4040373" cy="50242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263" y="2362200"/>
            <a:ext cx="844073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44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ДОРНОГОВЬ АЙМГИЙН</a:t>
            </a: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03263" y="3733800"/>
            <a:ext cx="84407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эхний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сард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mn-MN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		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2016.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" y="1143000"/>
            <a:ext cx="33528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 eaLnBrk="1" hangingPunct="1"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lang="mn-MN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u-E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13"/>
          <p:cNvSpPr>
            <a:spLocks noChangeArrowheads="1"/>
          </p:cNvSpPr>
          <p:nvPr/>
        </p:nvSpPr>
        <p:spPr bwMode="auto">
          <a:xfrm>
            <a:off x="1600200" y="26670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dirty="0">
                <a:latin typeface="Times New Roman" pitchFamily="18" charset="0"/>
                <a:cs typeface="Times New Roman" pitchFamily="18" charset="0"/>
              </a:rPr>
              <a:t>Хэрэглээний 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үнийн индекс, 2016 оны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-р сард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6670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3338512"/>
          <a:ext cx="609600" cy="180975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67200" y="1143000"/>
            <a:ext cx="4724400" cy="152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1" algn="just" eaLnBrk="1" hangingPunct="1">
              <a:buFontTx/>
              <a:buChar char="-"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endParaRPr lang="eu-E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038600" y="1676400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62000" y="1066800"/>
            <a:ext cx="3276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" algn="r"/>
                <a:tab pos="2743200" algn="ctr"/>
                <a:tab pos="4286250" algn="r"/>
                <a:tab pos="5486400" algn="r"/>
              </a:tabLst>
            </a:pP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Хэрэглээний үнийн индекс 2016 оны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дугаар </a:t>
            </a:r>
            <a:r>
              <a:rPr kumimoji="0" lang="eu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сард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сарынхаас 0,4 хувиар буурч,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өмнөх оны мөн үеэс 1.2 хувиар өслөө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0" y="1219200"/>
            <a:ext cx="426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Ерөнхий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индекс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өмнөх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сарынхаас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latin typeface="Arial" pitchFamily="34" charset="0"/>
                <a:cs typeface="Arial" pitchFamily="34" charset="0"/>
              </a:rPr>
              <a:t>0,4 хувиар буурахад: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хүнсний бараа, ундаа, усны бүлэг 1,1 хувь, эм тариа эмнэлэгийн үйлчилгээний бүлэг 0,1 хувиар буурч, согтууруулах ундаа, тамхины бүлэг 0,5 хувиар өссөн нь нөлөөлжээ.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kumimoji="0" lang="mn-MN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43000" y="3124200"/>
          <a:ext cx="7543801" cy="3429004"/>
        </p:xfrm>
        <a:graphic>
          <a:graphicData uri="http://schemas.openxmlformats.org/drawingml/2006/table">
            <a:tbl>
              <a:tblPr/>
              <a:tblGrid>
                <a:gridCol w="3991786"/>
                <a:gridCol w="710403"/>
                <a:gridCol w="710403"/>
                <a:gridCol w="710403"/>
                <a:gridCol w="710403"/>
                <a:gridCol w="710403"/>
              </a:tblGrid>
              <a:tr h="3136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Бараа үйлчилгээний бүлэг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ЖИН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59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2010-12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2015-07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2016-06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5960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Ерөнхий индекс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168.1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101.2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106.4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 99.6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Хүнсний бараа, ундаа, ус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174.6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99.9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119.7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98.9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Согтууруулах ундаа, тамхи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202.9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92.4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100.5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 100.5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Хувцас, бөс бараа, гутал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226.7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Орон сууц, ус, цахилгаан, түлш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135.8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Гэр ахуйн тавилга, бараа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149.4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Эм тариа, эмнэлэгийн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121.1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Тээвэр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14.3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133.3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Холбооны хэрэгсэл, шуудангийн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Амралт, чөлөөт цаг, соёлын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99.8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Боловсролын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339.3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126.4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Зочид буудал, зоогийн газар, дотуур байр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302.0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114.7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6341">
                <a:tc>
                  <a:txBody>
                    <a:bodyPr/>
                    <a:lstStyle/>
                    <a:p>
                      <a:pPr algn="l" fontAlgn="b"/>
                      <a:r>
                        <a:rPr lang="mn-MN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Бусад бараа, үйлчилгээ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160.5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101.8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828800" y="1127453"/>
            <a:ext cx="609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mn-MN" sz="1400" b="1" dirty="0">
                <a:latin typeface="Arial" charset="0"/>
              </a:rPr>
              <a:t>Хэрэглээний бараа, үйлчилгээний үнэ тарифын индекс, </a:t>
            </a:r>
            <a:r>
              <a:rPr lang="mn-MN" sz="1400" b="1" dirty="0" smtClean="0">
                <a:latin typeface="Arial" charset="0"/>
              </a:rPr>
              <a:t>201</a:t>
            </a:r>
            <a:r>
              <a:rPr lang="en-US" sz="1400" b="1" dirty="0" smtClean="0">
                <a:latin typeface="Arial" charset="0"/>
              </a:rPr>
              <a:t>5</a:t>
            </a:r>
            <a:r>
              <a:rPr lang="mn-MN" sz="1400" b="1" dirty="0" smtClean="0">
                <a:latin typeface="Arial" charset="0"/>
              </a:rPr>
              <a:t>-201</a:t>
            </a:r>
            <a:r>
              <a:rPr lang="en-US" sz="1400" b="1" dirty="0" smtClean="0">
                <a:latin typeface="Arial" charset="0"/>
              </a:rPr>
              <a:t>6</a:t>
            </a:r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оны сар бүрээр </a:t>
            </a:r>
            <a:r>
              <a:rPr lang="en-US" sz="1400" b="1" dirty="0">
                <a:latin typeface="Arial" charset="0"/>
              </a:rPr>
              <a:t>(</a:t>
            </a:r>
            <a:r>
              <a:rPr lang="mn-MN" sz="1400" b="1" dirty="0">
                <a:latin typeface="Arial" charset="0"/>
              </a:rPr>
              <a:t> өмнөх </a:t>
            </a:r>
            <a:r>
              <a:rPr lang="mn-MN" sz="1400" b="1" dirty="0" smtClean="0">
                <a:latin typeface="Arial" charset="0"/>
              </a:rPr>
              <a:t>сар</a:t>
            </a:r>
            <a:r>
              <a:rPr lang="en-US" sz="1400" b="1" dirty="0">
                <a:latin typeface="Arial" charset="0"/>
              </a:rPr>
              <a:t>= 100)</a:t>
            </a:r>
            <a:endParaRPr lang="eu-E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/>
          <p:cNvGraphicFramePr/>
          <p:nvPr/>
        </p:nvGraphicFramePr>
        <p:xfrm>
          <a:off x="1142999" y="1538287"/>
          <a:ext cx="7543801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sp>
        <p:nvSpPr>
          <p:cNvPr id="12292" name="TextBox 14"/>
          <p:cNvSpPr txBox="1">
            <a:spLocks noChangeArrowheads="1"/>
          </p:cNvSpPr>
          <p:nvPr/>
        </p:nvSpPr>
        <p:spPr bwMode="auto">
          <a:xfrm>
            <a:off x="1371600" y="990600"/>
            <a:ext cx="7391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600" b="1" dirty="0">
                <a:latin typeface="Arial" charset="0"/>
              </a:rPr>
              <a:t>Бойжиж буй төлийн тоо, </a:t>
            </a:r>
            <a:r>
              <a:rPr lang="mn-MN" altLang="en-US" sz="1600" b="1" dirty="0" smtClean="0">
                <a:latin typeface="Arial" charset="0"/>
              </a:rPr>
              <a:t>201</a:t>
            </a:r>
            <a:r>
              <a:rPr lang="en-US" altLang="en-US" sz="1600" b="1" dirty="0" smtClean="0">
                <a:latin typeface="Arial" charset="0"/>
              </a:rPr>
              <a:t>1</a:t>
            </a:r>
            <a:r>
              <a:rPr lang="mn-MN" altLang="en-US" sz="1600" b="1" dirty="0" smtClean="0">
                <a:latin typeface="Arial" charset="0"/>
              </a:rPr>
              <a:t>-201</a:t>
            </a:r>
            <a:r>
              <a:rPr lang="en-US" altLang="en-US" sz="1600" b="1" dirty="0" smtClean="0">
                <a:latin typeface="Arial" charset="0"/>
              </a:rPr>
              <a:t>6</a:t>
            </a:r>
            <a:r>
              <a:rPr lang="mn-MN" altLang="en-US" sz="1600" b="1" dirty="0" smtClean="0">
                <a:latin typeface="Arial" charset="0"/>
              </a:rPr>
              <a:t> </a:t>
            </a:r>
            <a:r>
              <a:rPr lang="mn-MN" altLang="en-US" sz="1600" b="1" dirty="0">
                <a:latin typeface="Arial" charset="0"/>
              </a:rPr>
              <a:t>оны </a:t>
            </a:r>
            <a:r>
              <a:rPr lang="en-US" altLang="en-US" sz="1600" b="1" dirty="0" smtClean="0">
                <a:latin typeface="Arial" charset="0"/>
              </a:rPr>
              <a:t>0</a:t>
            </a:r>
            <a:r>
              <a:rPr lang="mn-MN" altLang="en-US" sz="1600" b="1" dirty="0" smtClean="0">
                <a:latin typeface="Arial" charset="0"/>
              </a:rPr>
              <a:t>7-р </a:t>
            </a:r>
            <a:r>
              <a:rPr lang="mn-MN" altLang="en-US" sz="1600" b="1" dirty="0">
                <a:latin typeface="Arial" charset="0"/>
              </a:rPr>
              <a:t>сарын байдлаар, толгой</a:t>
            </a:r>
            <a:endParaRPr lang="en-US" altLang="en-US" sz="1600" b="1" dirty="0">
              <a:latin typeface="Arial" charset="0"/>
            </a:endParaRPr>
          </a:p>
        </p:txBody>
      </p:sp>
      <p:pic>
        <p:nvPicPr>
          <p:cNvPr id="16" name="il_fi" descr="http://bj4img.com/d/bb/user_uploads/20110401/195681/24lzll034868-02_1d412b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399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l_fi" descr="http://www.unen.mn/resource/unen/photo/2012/11/7fc0642add8681f7/91d665641ca0a0adorigin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76799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32860">
            <a:off x="6907098" y="4933960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l_fi" descr="http://www.zavkhan.gov.mn/images/gallery/090400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76799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l_fi" descr="http://altan-ovoo.mn/Uploads/orig/229o0kjib4vh03rg5joytmmf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10459">
            <a:off x="4021241" y="5009259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143000" y="1371600"/>
          <a:ext cx="7620000" cy="1763932"/>
        </p:xfrm>
        <a:graphic>
          <a:graphicData uri="http://schemas.openxmlformats.org/drawingml/2006/table">
            <a:tbl>
              <a:tblPr/>
              <a:tblGrid>
                <a:gridCol w="906814"/>
                <a:gridCol w="1036357"/>
                <a:gridCol w="1036357"/>
                <a:gridCol w="1239926"/>
                <a:gridCol w="985464"/>
                <a:gridCol w="1207541"/>
                <a:gridCol w="1207541"/>
              </a:tblGrid>
              <a:tr h="300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2011.0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2012.0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2014.0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2015.0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2016.0</a:t>
                      </a:r>
                      <a:r>
                        <a:rPr lang="mn-MN" sz="16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Бүгд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 pitchFamily="34" charset="0"/>
                          <a:cs typeface="Arial" pitchFamily="34" charset="0"/>
                        </a:rPr>
                        <a:t>319571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334976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414888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425622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495055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latin typeface="Arial"/>
                        </a:rPr>
                        <a:t>466863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Ботго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3803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4520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4606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Унага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7538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6624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9569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Тугал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7642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7562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9048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11065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ctr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Хурга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145583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158400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193663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202705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237702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236137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mn-MN" sz="16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Ишиг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155005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157870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198002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194704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224503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334" name="TextBox 14"/>
          <p:cNvSpPr txBox="1">
            <a:spLocks noChangeArrowheads="1"/>
          </p:cNvSpPr>
          <p:nvPr/>
        </p:nvSpPr>
        <p:spPr bwMode="auto">
          <a:xfrm>
            <a:off x="1295400" y="3429000"/>
            <a:ext cx="7239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500" b="1" dirty="0">
                <a:latin typeface="Arial" charset="0"/>
              </a:rPr>
              <a:t>Том малын зүй бус хорогдол, </a:t>
            </a:r>
            <a:r>
              <a:rPr lang="mn-MN" altLang="en-US" sz="1500" b="1" dirty="0" smtClean="0">
                <a:latin typeface="Arial" charset="0"/>
              </a:rPr>
              <a:t>201</a:t>
            </a:r>
            <a:r>
              <a:rPr lang="en-US" altLang="en-US" sz="1500" b="1" dirty="0" smtClean="0">
                <a:latin typeface="Arial" charset="0"/>
              </a:rPr>
              <a:t>0</a:t>
            </a:r>
            <a:r>
              <a:rPr lang="mn-MN" altLang="en-US" sz="1500" b="1" dirty="0" smtClean="0">
                <a:latin typeface="Arial" charset="0"/>
              </a:rPr>
              <a:t>-201</a:t>
            </a:r>
            <a:r>
              <a:rPr lang="en-US" altLang="en-US" sz="1500" b="1" dirty="0" smtClean="0">
                <a:latin typeface="Arial" charset="0"/>
              </a:rPr>
              <a:t>6</a:t>
            </a:r>
            <a:r>
              <a:rPr lang="mn-MN" altLang="en-US" sz="1500" b="1" dirty="0" smtClean="0">
                <a:latin typeface="Arial" charset="0"/>
              </a:rPr>
              <a:t> </a:t>
            </a:r>
            <a:r>
              <a:rPr lang="mn-MN" altLang="en-US" sz="1500" b="1" dirty="0">
                <a:latin typeface="Arial" charset="0"/>
              </a:rPr>
              <a:t>оны </a:t>
            </a:r>
            <a:r>
              <a:rPr lang="en-US" altLang="en-US" sz="1500" b="1" dirty="0" smtClean="0">
                <a:latin typeface="Arial" charset="0"/>
              </a:rPr>
              <a:t>0</a:t>
            </a:r>
            <a:r>
              <a:rPr lang="mn-MN" altLang="en-US" sz="1500" b="1" dirty="0" smtClean="0">
                <a:latin typeface="Arial" charset="0"/>
              </a:rPr>
              <a:t>7-р </a:t>
            </a:r>
            <a:r>
              <a:rPr lang="mn-MN" altLang="en-US" sz="1500" b="1" dirty="0">
                <a:latin typeface="Arial" charset="0"/>
              </a:rPr>
              <a:t>сарын байдлаар, толгой</a:t>
            </a:r>
            <a:endParaRPr lang="en-US" altLang="en-US" sz="1500" b="1" dirty="0">
              <a:latin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66800" y="3200400"/>
            <a:ext cx="77724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3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581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143000" y="3505200"/>
          <a:ext cx="784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1143000" y="947738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Аж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үйлдвэрийн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салбарын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нийт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Arial" charset="0"/>
              </a:rPr>
              <a:t>үйлдвэрлэл</a:t>
            </a:r>
            <a:r>
              <a:rPr lang="mn-MN" altLang="en-US" sz="2000" b="1" dirty="0">
                <a:solidFill>
                  <a:schemeClr val="tx2"/>
                </a:solidFill>
                <a:latin typeface="Arial" charset="0"/>
              </a:rPr>
              <a:t>т,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mn-MN" altLang="en-US" sz="2000" b="1" dirty="0" smtClean="0">
                <a:solidFill>
                  <a:schemeClr val="tx2"/>
                </a:solidFill>
                <a:latin typeface="Arial" charset="0"/>
              </a:rPr>
              <a:t>борлуулалт </a:t>
            </a:r>
            <a:endParaRPr lang="en-US" altLang="en-US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mn-MN" altLang="en-US" sz="1600" b="1" dirty="0" smtClean="0">
                <a:solidFill>
                  <a:schemeClr val="accent2"/>
                </a:solidFill>
                <a:latin typeface="Arial" charset="0"/>
              </a:rPr>
              <a:t>оны үнээр, сая төгрөг</a:t>
            </a:r>
            <a:r>
              <a:rPr lang="en-US" altLang="en-US" sz="1600" b="1" dirty="0" smtClean="0">
                <a:solidFill>
                  <a:schemeClr val="accent2"/>
                </a:solidFill>
                <a:latin typeface="Arial" charset="0"/>
              </a:rPr>
              <a:t> )</a:t>
            </a:r>
            <a:endParaRPr lang="en-US" altLang="en-US" sz="160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/>
          <p:nvPr/>
        </p:nvGraphicFramePr>
        <p:xfrm>
          <a:off x="2257424" y="1828800"/>
          <a:ext cx="5895976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15365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714750" y="64293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714750" y="6905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TextBox 54"/>
          <p:cNvSpPr txBox="1"/>
          <p:nvPr/>
        </p:nvSpPr>
        <p:spPr>
          <a:xfrm>
            <a:off x="838200" y="990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0600" y="990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борлуулалт салбараар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>
            <a:endCxn id="15365" idx="0"/>
          </p:cNvCxnSpPr>
          <p:nvPr/>
        </p:nvCxnSpPr>
        <p:spPr>
          <a:xfrm flipH="1">
            <a:off x="4876800" y="1371600"/>
            <a:ext cx="11112" cy="47244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1800" b="1" dirty="0" smtClean="0">
                <a:latin typeface="Arial" pitchFamily="34" charset="0"/>
                <a:cs typeface="Arial" pitchFamily="34" charset="0"/>
              </a:rPr>
              <a:t>         Нийт бүтээгдэхүүн                                    Нийт борлуулалт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" name="Chart 57"/>
          <p:cNvGraphicFramePr/>
          <p:nvPr/>
        </p:nvGraphicFramePr>
        <p:xfrm>
          <a:off x="762001" y="1981200"/>
          <a:ext cx="396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9" name="Chart 58"/>
          <p:cNvGraphicFramePr/>
          <p:nvPr/>
        </p:nvGraphicFramePr>
        <p:xfrm>
          <a:off x="4953000" y="1981200"/>
          <a:ext cx="419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990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err="1" smtClean="0">
                <a:latin typeface="Arial" charset="0"/>
              </a:rPr>
              <a:t>Аж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үйлдвэрийн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салбарын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нийт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 smtClean="0">
                <a:latin typeface="Arial" charset="0"/>
              </a:rPr>
              <a:t>үйлдвэрлэл</a:t>
            </a:r>
            <a:r>
              <a:rPr lang="mn-MN" altLang="en-US" b="1" dirty="0" smtClean="0">
                <a:latin typeface="Arial" charset="0"/>
              </a:rPr>
              <a:t>т, дэд салбараар, оны үнээр, сая төгрөг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7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8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9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1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7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8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29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0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5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6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7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1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2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3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4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5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6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8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39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2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3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4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0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1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3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4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5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2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2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3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4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3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4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7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8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2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3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graphicFrame>
        <p:nvGraphicFramePr>
          <p:cNvPr id="544" name="Table 543"/>
          <p:cNvGraphicFramePr>
            <a:graphicFrameLocks noGrp="1"/>
          </p:cNvGraphicFramePr>
          <p:nvPr/>
        </p:nvGraphicFramePr>
        <p:xfrm>
          <a:off x="1066797" y="1396010"/>
          <a:ext cx="7772402" cy="4854408"/>
        </p:xfrm>
        <a:graphic>
          <a:graphicData uri="http://schemas.openxmlformats.org/drawingml/2006/table">
            <a:tbl>
              <a:tblPr/>
              <a:tblGrid>
                <a:gridCol w="790414"/>
                <a:gridCol w="1482026"/>
                <a:gridCol w="901566"/>
                <a:gridCol w="407397"/>
                <a:gridCol w="304800"/>
                <a:gridCol w="914400"/>
                <a:gridCol w="1160435"/>
                <a:gridCol w="905682"/>
                <a:gridCol w="905682"/>
              </a:tblGrid>
              <a:tr h="4599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Салбар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2014.07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2016.07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sng" strike="noStrike">
                          <a:solidFill>
                            <a:srgbClr val="FFFFFF"/>
                          </a:solidFill>
                          <a:latin typeface="Arial"/>
                        </a:rPr>
                        <a:t>2016        </a:t>
                      </a:r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  <a:endParaRPr lang="en-US" sz="1100" b="0" i="0" u="sng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197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mn-MN" sz="1100" b="0" i="0" u="none" strike="noStrike">
                          <a:latin typeface="Arial"/>
                        </a:rPr>
                        <a:t>Дүн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5847.0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5964.6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8690.7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145.7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11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Уул уурхай олборлох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2940.3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379.0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1994.1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526.1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71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Нүүрс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2596.3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157.5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1994.1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1266.1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11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Бусад ашигт малтмал олборлолт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344.0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221.5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71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Боловсруулах аж үйлдвэр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408.9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683.6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634.9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11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Хүнсний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225.7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444.0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425.0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 dirty="0">
                          <a:latin typeface="Arial"/>
                        </a:rPr>
                        <a:t>  мах, махан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25.7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сүү, сүүн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20.3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3854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хүнсний бусад бүтээгдэхүүн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179.7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348.7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343.1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98.4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9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Хувцас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39.1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33.5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93.1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299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Гутал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7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Мод,  модон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7.1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175.2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901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Машин тоног төхөөрөмжөөс бусад төмөр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эдлэл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901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Боловсруулах үйлдвэрийн бусад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123.0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180.3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146.5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81.3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Цахилгаан, дулааны эрчим хүч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Arial"/>
                        </a:rPr>
                        <a:t>2497.8</a:t>
                      </a:r>
                      <a:endParaRPr lang="en-US" sz="1000" b="0" i="0" u="none" strike="noStrike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4902.0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6061.7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90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үйлдвэрлэлт,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1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Цахилгаан, дулаан, уур үйлдвэрлэл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1913.2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4110.2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5034.2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122.5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1901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mn-MN" sz="1100" b="0" i="0" u="none" strike="noStrike">
                          <a:latin typeface="Arial"/>
                        </a:rPr>
                        <a:t>              Ус ариутгал, усан хангамж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Arial"/>
                        </a:rPr>
                        <a:t>584.6</a:t>
                      </a:r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791.8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latin typeface="Arial"/>
                        </a:rPr>
                        <a:t>1027.5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latin typeface="Arial"/>
                        </a:rPr>
                        <a:t>129.8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8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49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0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5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69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0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1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7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4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5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6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8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59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0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1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6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7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8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2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3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7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8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49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0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1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2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5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6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1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2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3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4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5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6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7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8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79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0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1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2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3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4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5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6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7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8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89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0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1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2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3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4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5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6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7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8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699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0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1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2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3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4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5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6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7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8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09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1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2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1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2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3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4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5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6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7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8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39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4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5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6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0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1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2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3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4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5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7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5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6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7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8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89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0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79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6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7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8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09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0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1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2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3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4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5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6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7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1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2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3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4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5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6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7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8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3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8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49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0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1" name="Line 7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2" name="Line 8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3" name="Line 9"/>
          <p:cNvSpPr>
            <a:spLocks noChangeShapeType="1"/>
          </p:cNvSpPr>
          <p:nvPr/>
        </p:nvSpPr>
        <p:spPr bwMode="auto">
          <a:xfrm>
            <a:off x="3933825" y="41624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5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69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0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1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2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3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4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5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6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7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7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8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0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1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2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3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4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5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9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8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09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0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4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5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6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7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8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19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2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8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39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0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1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2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3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4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5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6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7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8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49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0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1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2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3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4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5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6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7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8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59" name="Line 7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0" name="Line 8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1" name="Line 9"/>
          <p:cNvSpPr>
            <a:spLocks noChangeShapeType="1"/>
          </p:cNvSpPr>
          <p:nvPr/>
        </p:nvSpPr>
        <p:spPr bwMode="auto">
          <a:xfrm>
            <a:off x="3933825" y="27146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2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3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4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5" name="Line 7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6" name="Line 8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7" name="Line 9"/>
          <p:cNvSpPr>
            <a:spLocks noChangeShapeType="1"/>
          </p:cNvSpPr>
          <p:nvPr/>
        </p:nvSpPr>
        <p:spPr bwMode="auto">
          <a:xfrm>
            <a:off x="3933825" y="30765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8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69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0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1" name="Line 7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2" name="Line 8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3" name="Line 9"/>
          <p:cNvSpPr>
            <a:spLocks noChangeShapeType="1"/>
          </p:cNvSpPr>
          <p:nvPr/>
        </p:nvSpPr>
        <p:spPr bwMode="auto">
          <a:xfrm>
            <a:off x="3933825" y="34385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4" name="Line 7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5" name="Line 8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6" name="Line 9"/>
          <p:cNvSpPr>
            <a:spLocks noChangeShapeType="1"/>
          </p:cNvSpPr>
          <p:nvPr/>
        </p:nvSpPr>
        <p:spPr bwMode="auto">
          <a:xfrm>
            <a:off x="3933825" y="38004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7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89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0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1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5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6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7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8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999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0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1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2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3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4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5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6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0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6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7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8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19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0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1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2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3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4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5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6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7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7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8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39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0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1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2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4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5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6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7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8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49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0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1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2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3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4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5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6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7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8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59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0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1" name="Line 7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2" name="Line 8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3" name="Line 9"/>
          <p:cNvSpPr>
            <a:spLocks noChangeShapeType="1"/>
          </p:cNvSpPr>
          <p:nvPr/>
        </p:nvSpPr>
        <p:spPr bwMode="auto">
          <a:xfrm>
            <a:off x="3933825" y="904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4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5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6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8" name="Line 8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69" name="Line 9"/>
          <p:cNvSpPr>
            <a:spLocks noChangeShapeType="1"/>
          </p:cNvSpPr>
          <p:nvPr/>
        </p:nvSpPr>
        <p:spPr bwMode="auto">
          <a:xfrm>
            <a:off x="3933825" y="12668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0" name="Line 7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1" name="Line 8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2" name="Line 9"/>
          <p:cNvSpPr>
            <a:spLocks noChangeShapeType="1"/>
          </p:cNvSpPr>
          <p:nvPr/>
        </p:nvSpPr>
        <p:spPr bwMode="auto">
          <a:xfrm>
            <a:off x="3933825" y="1990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3" name="Line 7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4" name="Line 8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5" name="Line 9"/>
          <p:cNvSpPr>
            <a:spLocks noChangeShapeType="1"/>
          </p:cNvSpPr>
          <p:nvPr/>
        </p:nvSpPr>
        <p:spPr bwMode="auto">
          <a:xfrm>
            <a:off x="3933825" y="1628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6" name="Line 7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7" name="Line 8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1078" name="Line 9"/>
          <p:cNvSpPr>
            <a:spLocks noChangeShapeType="1"/>
          </p:cNvSpPr>
          <p:nvPr/>
        </p:nvSpPr>
        <p:spPr bwMode="auto">
          <a:xfrm>
            <a:off x="3933825" y="23526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50467D-0762-4036-8966-7A8BB8753FAB}" type="slidenum">
              <a:rPr lang="en-US" altLang="en-US" smtClean="0">
                <a:cs typeface="Arial" charset="0"/>
              </a:rPr>
              <a:pPr/>
              <a:t>16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18435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30411" r="23524" b="47458"/>
          <a:stretch>
            <a:fillRect/>
          </a:stretch>
        </p:blipFill>
        <p:spPr bwMode="auto">
          <a:xfrm>
            <a:off x="1066800" y="838200"/>
            <a:ext cx="71628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D:\2013\12. December 2013\display1.jpg"/>
          <p:cNvPicPr>
            <a:picLocks noChangeAspect="1" noChangeArrowheads="1"/>
          </p:cNvPicPr>
          <p:nvPr/>
        </p:nvPicPr>
        <p:blipFill>
          <a:blip r:embed="rId3" cstate="print"/>
          <a:srcRect l="23940" t="71233" r="23524" b="12997"/>
          <a:stretch>
            <a:fillRect/>
          </a:stretch>
        </p:blipFill>
        <p:spPr bwMode="auto">
          <a:xfrm>
            <a:off x="1143000" y="472440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stat.eegii\Desktop\өахаөхаөх.jpg"/>
          <p:cNvPicPr>
            <a:picLocks noChangeAspect="1" noChangeArrowheads="1"/>
          </p:cNvPicPr>
          <p:nvPr/>
        </p:nvPicPr>
        <p:blipFill>
          <a:blip r:embed="rId4" cstate="print"/>
          <a:srcRect t="6154" b="7692"/>
          <a:stretch>
            <a:fillRect/>
          </a:stretch>
        </p:blipFill>
        <p:spPr bwMode="auto">
          <a:xfrm>
            <a:off x="1123950" y="3724275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371600" y="27511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u="sng">
                <a:solidFill>
                  <a:srgbClr val="3366CC"/>
                </a:solidFill>
              </a:rPr>
              <a:t>http://dornogovi.nso.mn/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90600" y="5943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638800"/>
            <a:ext cx="533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914400" y="990600"/>
            <a:ext cx="800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charset="0"/>
              </a:rPr>
              <a:t>Төрөлт, нас баралт, хүн амын цэвэр өсөлт, жил </a:t>
            </a:r>
            <a:r>
              <a:rPr lang="mn-MN" sz="1600" b="1" dirty="0" smtClean="0">
                <a:latin typeface="Arial" charset="0"/>
              </a:rPr>
              <a:t>бүрийн</a:t>
            </a:r>
            <a:r>
              <a:rPr lang="en-US" sz="1600" b="1" dirty="0" smtClean="0">
                <a:latin typeface="Arial" charset="0"/>
              </a:rPr>
              <a:t> 07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762000" y="5350366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162800" y="23622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2286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6.0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flipV="1">
            <a:off x="7239000" y="4191000"/>
            <a:ext cx="76200" cy="152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15200" y="41148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4.7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1066800" y="1828800"/>
          <a:ext cx="7315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6576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1219200"/>
            <a:ext cx="0" cy="5105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685800" y="914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 бүртгэлтэй ажил хайгч иргэд , хүйсээр, оноор 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762000" y="3657600"/>
            <a:ext cx="739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 хайгч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түвшнээр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4953000" y="914400"/>
            <a:ext cx="4191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100" b="1" dirty="0">
                <a:latin typeface="Arial" charset="0"/>
              </a:rPr>
              <a:t> АЖИЛД ЗУУЧИЛСАН ИРГЭД,  насны ангилалаар  </a:t>
            </a:r>
            <a:endParaRPr lang="en-US" altLang="en-US" sz="1100" b="1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447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mn-MN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7,1</a:t>
            </a:r>
            <a:r>
              <a:rPr lang="en-US" sz="1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4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3886200" y="1752600"/>
            <a:ext cx="76200" cy="1524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1905000" y="39624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7696200" y="16002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 хувь нь 15-44 нас 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33401" y="1371600"/>
          <a:ext cx="411479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657600" y="2895600"/>
            <a:ext cx="76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mn-MN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1060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Chart 29"/>
          <p:cNvGraphicFramePr/>
          <p:nvPr/>
        </p:nvGraphicFramePr>
        <p:xfrm>
          <a:off x="4648200" y="1143000"/>
          <a:ext cx="4419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1915873" y="3962400"/>
          <a:ext cx="616132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1638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838200"/>
          <a:ext cx="6159501" cy="609600"/>
        </p:xfrm>
        <a:graphic>
          <a:graphicData uri="http://schemas.openxmlformats.org/drawingml/2006/table">
            <a:tbl>
              <a:tblPr/>
              <a:tblGrid>
                <a:gridCol w="5423852"/>
                <a:gridCol w="735649"/>
              </a:tblGrid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latin typeface="Arial"/>
                        </a:rPr>
                        <a:t>    АЖИЛГҮЙ </a:t>
                      </a:r>
                      <a:r>
                        <a:rPr lang="mn-MN" sz="1200" b="1" i="0" u="none" strike="noStrike" dirty="0">
                          <a:latin typeface="Arial"/>
                        </a:rPr>
                        <a:t>ИРГЭДИЙН ТОО, </a:t>
                      </a:r>
                      <a:r>
                        <a:rPr lang="mn-MN" sz="1200" b="1" i="0" u="none" strike="noStrike" dirty="0" smtClean="0">
                          <a:latin typeface="Arial"/>
                        </a:rPr>
                        <a:t>сумаар </a:t>
                      </a:r>
                      <a:endParaRPr lang="mn-MN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90600" y="6019800"/>
            <a:ext cx="76962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572000" y="914400"/>
          <a:ext cx="4572000" cy="457201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457201">
                <a:tc>
                  <a:txBody>
                    <a:bodyPr/>
                    <a:lstStyle/>
                    <a:p>
                      <a:pPr algn="ctr" fontAlgn="b"/>
                      <a:r>
                        <a:rPr lang="mn-MN" sz="1100" b="1" i="0" u="none" strike="noStrike" dirty="0" smtClean="0">
                          <a:latin typeface="Arial"/>
                        </a:rPr>
                        <a:t>АЖЛЫН </a:t>
                      </a:r>
                      <a:r>
                        <a:rPr lang="mn-MN" sz="1100" b="1" i="0" u="none" strike="noStrike" dirty="0">
                          <a:latin typeface="Arial"/>
                        </a:rPr>
                        <a:t>БАЙРНЫ </a:t>
                      </a:r>
                      <a:r>
                        <a:rPr lang="mn-MN" sz="1200" b="1" i="0" u="none" strike="noStrike" dirty="0">
                          <a:latin typeface="Arial"/>
                        </a:rPr>
                        <a:t>ЗАХИАЛГА, ажил, мэргэжлийн ангилал</a:t>
                      </a:r>
                      <a:endParaRPr lang="mn-MN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563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48,2 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16200000" flipH="1">
            <a:off x="2933700" y="4305300"/>
            <a:ext cx="3048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 flipH="1">
            <a:off x="7562850" y="4857750"/>
            <a:ext cx="3429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39000" y="563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39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mn-MN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200" y="6096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6096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51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/>
          <p:cNvGraphicFramePr/>
          <p:nvPr/>
        </p:nvGraphicFramePr>
        <p:xfrm>
          <a:off x="685800" y="1295400"/>
          <a:ext cx="426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3048000" y="1295400"/>
          <a:ext cx="594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TextBox 17"/>
          <p:cNvSpPr txBox="1">
            <a:spLocks noChangeArrowheads="1"/>
          </p:cNvSpPr>
          <p:nvPr/>
        </p:nvSpPr>
        <p:spPr bwMode="auto">
          <a:xfrm>
            <a:off x="685800" y="83820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>
                <a:latin typeface="Arial" charset="0"/>
              </a:rPr>
              <a:t>Эмнэлэгт эмчлүүлсэн хүний тоо, </a:t>
            </a:r>
            <a:r>
              <a:rPr lang="en-US" sz="1400" b="1" dirty="0" smtClean="0">
                <a:latin typeface="Arial" charset="0"/>
              </a:rPr>
              <a:t>     </a:t>
            </a:r>
            <a:r>
              <a:rPr lang="mn-MN" sz="1400" b="1" dirty="0" smtClean="0">
                <a:latin typeface="Arial" charset="0"/>
              </a:rPr>
              <a:t>амбулторын </a:t>
            </a:r>
            <a:r>
              <a:rPr lang="mn-MN" sz="1400" b="1" dirty="0">
                <a:latin typeface="Arial" charset="0"/>
              </a:rPr>
              <a:t>үзлэгийн тоо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5029200" y="914401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400" b="1" dirty="0" smtClean="0">
                <a:latin typeface="Arial" charset="0"/>
              </a:rPr>
              <a:t>Амьд төрсөн 1000 хүүхдэд ногдох нялхсын эндэгдэл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838200" y="4038600"/>
            <a:ext cx="784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600" b="1" dirty="0" smtClean="0">
                <a:latin typeface="Arial" charset="0"/>
              </a:rPr>
              <a:t>Бүртгэгдсэн </a:t>
            </a:r>
            <a:r>
              <a:rPr lang="mn-MN" sz="1600" b="1" dirty="0">
                <a:latin typeface="Arial" charset="0"/>
              </a:rPr>
              <a:t>халдварт өвчний тоо, жил бүрийн </a:t>
            </a:r>
            <a:r>
              <a:rPr lang="mn-MN" sz="1600" b="1" dirty="0" smtClean="0">
                <a:latin typeface="Arial" charset="0"/>
              </a:rPr>
              <a:t>0</a:t>
            </a:r>
            <a:r>
              <a:rPr lang="en-US" sz="1600" b="1" dirty="0" smtClean="0">
                <a:latin typeface="Arial" charset="0"/>
              </a:rPr>
              <a:t>7</a:t>
            </a:r>
            <a:r>
              <a:rPr lang="mn-MN" sz="1600" b="1" dirty="0" smtClean="0">
                <a:latin typeface="Arial" charset="0"/>
              </a:rPr>
              <a:t>-р </a:t>
            </a:r>
            <a:r>
              <a:rPr lang="mn-MN" sz="1600" b="1" dirty="0">
                <a:latin typeface="Arial" charset="0"/>
              </a:rPr>
              <a:t>сарын байдлаар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5334000" y="4419600"/>
          <a:ext cx="1600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52600" y="4648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буюу 78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mn-MN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нь улаан бурхан өвчин бүртгэгдсэн байна.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5181600" y="1447800"/>
          <a:ext cx="409575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4"/>
          <p:cNvGraphicFramePr/>
          <p:nvPr/>
        </p:nvGraphicFramePr>
        <p:xfrm>
          <a:off x="1219200" y="1447800"/>
          <a:ext cx="35052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2133600" y="4419600"/>
          <a:ext cx="3810000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914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62000" y="990600"/>
          <a:ext cx="4059174" cy="426720"/>
        </p:xfrm>
        <a:graphic>
          <a:graphicData uri="http://schemas.openxmlformats.org/drawingml/2006/table">
            <a:tbl>
              <a:tblPr/>
              <a:tblGrid>
                <a:gridCol w="4059174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1" i="0" u="none" strike="noStrike" dirty="0">
                          <a:latin typeface="Arial"/>
                        </a:rPr>
                        <a:t>Нийгмийн даатгалын </a:t>
                      </a:r>
                      <a:r>
                        <a:rPr lang="mn-MN" sz="1400" b="1" i="0" u="none" strike="noStrike" dirty="0" smtClean="0">
                          <a:latin typeface="Arial"/>
                        </a:rPr>
                        <a:t>сангийн</a:t>
                      </a:r>
                      <a:r>
                        <a:rPr lang="en-US" sz="1400" b="1" i="0" u="none" strike="noStrike" dirty="0" smtClean="0"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mn-MN" sz="1400" b="1" i="0" u="none" strike="noStrike" dirty="0" smtClean="0">
                          <a:latin typeface="Arial"/>
                        </a:rPr>
                        <a:t>орлого, </a:t>
                      </a:r>
                      <a:r>
                        <a:rPr lang="mn-MN" sz="1400" b="1" i="0" u="none" strike="noStrike" dirty="0">
                          <a:latin typeface="Arial"/>
                        </a:rPr>
                        <a:t>сая.төг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4953000" y="9144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>
                <a:latin typeface="Arial" charset="0"/>
              </a:rPr>
              <a:t>Нийгмийн даатгалын </a:t>
            </a:r>
            <a:r>
              <a:rPr lang="mn-MN" sz="1400" b="1" dirty="0" smtClean="0">
                <a:latin typeface="Arial" charset="0"/>
              </a:rPr>
              <a:t>сангийн</a:t>
            </a:r>
            <a:endParaRPr lang="en-US" sz="1400" b="1" dirty="0" smtClean="0">
              <a:latin typeface="Arial" charset="0"/>
            </a:endParaRPr>
          </a:p>
          <a:p>
            <a:pPr algn="ctr" fontAlgn="ctr"/>
            <a:r>
              <a:rPr lang="mn-MN" sz="1400" b="1" dirty="0" smtClean="0">
                <a:latin typeface="Arial" charset="0"/>
              </a:rPr>
              <a:t> </a:t>
            </a:r>
            <a:r>
              <a:rPr lang="mn-MN" sz="1400" b="1" dirty="0">
                <a:latin typeface="Arial" charset="0"/>
              </a:rPr>
              <a:t>зарлага, сая.төг</a:t>
            </a:r>
            <a:endParaRPr lang="mn-MN" sz="1600" b="1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198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2004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956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14 153.9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5943600"/>
            <a:ext cx="12192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19 073.9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200" y="5943600"/>
            <a:ext cx="1143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12 570.1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3297" y="5725597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38800" y="5943600"/>
            <a:ext cx="12192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17 688.0</a:t>
            </a:r>
            <a:endParaRPr lang="en-US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181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3810000" y="52578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153400" y="5334000"/>
            <a:ext cx="76200" cy="1524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4800" y="52578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7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.8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Chart 28"/>
          <p:cNvGraphicFramePr/>
          <p:nvPr/>
        </p:nvGraphicFramePr>
        <p:xfrm>
          <a:off x="381000" y="16764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4572000" y="1600200"/>
          <a:ext cx="4724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Нийгмийн даатгал, халамж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1295400"/>
            <a:ext cx="0" cy="51816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876800" y="3657600"/>
            <a:ext cx="19050" cy="2819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9144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 smtClean="0">
                <a:latin typeface="Arial"/>
              </a:rPr>
              <a:t>Нийгмийн халамжийн үйлчилгээнд хамрагдсан хүний тоо </a:t>
            </a:r>
            <a:endParaRPr lang="mn-MN" sz="1400" b="1" dirty="0"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1600" y="91440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mn-MN" sz="1400" b="1" dirty="0" smtClean="0">
                <a:latin typeface="Arial"/>
              </a:rPr>
              <a:t>Олгосон тэтгэвэр, тэтгэмжийн хэмжээ,төрлөөр  мян. төг </a:t>
            </a:r>
            <a:endParaRPr lang="mn-MN" sz="1400" b="1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6019800"/>
            <a:ext cx="9144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5 265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6019800"/>
            <a:ext cx="1447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2 986.5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019800"/>
            <a:ext cx="1066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mn-MN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2 132</a:t>
            </a:r>
            <a:endParaRPr lang="en-US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2800" y="6019800"/>
            <a:ext cx="12954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3 158.1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5181601"/>
            <a:ext cx="91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25.8 %</a:t>
            </a:r>
            <a:endParaRPr lang="en-US" sz="1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9600" y="5257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mn-MN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5.7</a:t>
            </a:r>
            <a:r>
              <a:rPr lang="mn-MN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flipH="1" flipV="1">
            <a:off x="3733801" y="5486400"/>
            <a:ext cx="762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flipH="1" flipV="1">
            <a:off x="8153400" y="5562600"/>
            <a:ext cx="76200" cy="228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98900" y="3253740"/>
          <a:ext cx="1346200" cy="350520"/>
        </p:xfrm>
        <a:graphic>
          <a:graphicData uri="http://schemas.openxmlformats.org/drawingml/2006/table">
            <a:tbl>
              <a:tblPr/>
              <a:tblGrid>
                <a:gridCol w="1346200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98900" y="3253740"/>
          <a:ext cx="1346200" cy="350520"/>
        </p:xfrm>
        <a:graphic>
          <a:graphicData uri="http://schemas.openxmlformats.org/drawingml/2006/table">
            <a:tbl>
              <a:tblPr/>
              <a:tblGrid>
                <a:gridCol w="1346200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98900" y="3253740"/>
          <a:ext cx="1346200" cy="350520"/>
        </p:xfrm>
        <a:graphic>
          <a:graphicData uri="http://schemas.openxmlformats.org/drawingml/2006/table">
            <a:tbl>
              <a:tblPr/>
              <a:tblGrid>
                <a:gridCol w="1346200"/>
              </a:tblGrid>
              <a:tr h="3505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 Mo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Chart 28"/>
          <p:cNvGraphicFramePr/>
          <p:nvPr/>
        </p:nvGraphicFramePr>
        <p:xfrm>
          <a:off x="685800" y="1524000"/>
          <a:ext cx="4191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/>
          <p:cNvGraphicFramePr/>
          <p:nvPr/>
        </p:nvGraphicFramePr>
        <p:xfrm>
          <a:off x="4724400" y="1524000"/>
          <a:ext cx="441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3505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76800" y="3429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9" name="TextBox 18"/>
          <p:cNvSpPr txBox="1">
            <a:spLocks noChangeArrowheads="1"/>
          </p:cNvSpPr>
          <p:nvPr/>
        </p:nvSpPr>
        <p:spPr bwMode="auto">
          <a:xfrm>
            <a:off x="1600200" y="914400"/>
            <a:ext cx="609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sz="1600" b="1" dirty="0">
                <a:latin typeface="Arial" charset="0"/>
              </a:rPr>
              <a:t>Бүртгэгдсэн гэмт хэргийн тоо</a:t>
            </a:r>
            <a:r>
              <a:rPr lang="mn-MN" sz="1600" b="1" dirty="0" smtClean="0">
                <a:latin typeface="Arial" charset="0"/>
              </a:rPr>
              <a:t>,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mn-MN" sz="1600" b="1" dirty="0" smtClean="0">
                <a:latin typeface="Arial" charset="0"/>
              </a:rPr>
              <a:t>үйлдэгдсэн </a:t>
            </a:r>
            <a:r>
              <a:rPr lang="mn-MN" sz="1600" b="1" dirty="0">
                <a:latin typeface="Arial" charset="0"/>
              </a:rPr>
              <a:t>цагаар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609600" y="3429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гэмтсэн, нас барсан хүний тоо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5029200" y="3429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sz="1400" b="1" dirty="0">
                <a:latin typeface="Arial" charset="0"/>
              </a:rPr>
              <a:t>Гэмт хэргийн улмаас учирсан хохирлын хэмжээ, сая</a:t>
            </a:r>
            <a:r>
              <a:rPr lang="mn-MN" sz="1400" b="1" dirty="0" smtClean="0">
                <a:latin typeface="Arial" charset="0"/>
              </a:rPr>
              <a:t>,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төг</a:t>
            </a:r>
            <a:endParaRPr lang="en-US" sz="1400" b="1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505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838200" y="1295400"/>
          <a:ext cx="3886200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5257800" y="1295400"/>
          <a:ext cx="3733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3886200" y="4038600"/>
            <a:ext cx="925894" cy="2794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5.3</a:t>
            </a:r>
            <a:r>
              <a:rPr lang="mn-MN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762000" y="3886200"/>
          <a:ext cx="4038600" cy="226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7696200" y="3962400"/>
            <a:ext cx="1143014" cy="279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2.9 </a:t>
            </a:r>
            <a:r>
              <a:rPr lang="mn-MN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дахин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Chart 24"/>
          <p:cNvGraphicFramePr/>
          <p:nvPr/>
        </p:nvGraphicFramePr>
        <p:xfrm>
          <a:off x="5029200" y="3962400"/>
          <a:ext cx="3981823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Мөнгө, Банк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914400"/>
            <a:ext cx="83058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mn-MN" sz="1600" dirty="0" smtClean="0"/>
              <a:t> </a:t>
            </a:r>
            <a:r>
              <a:rPr lang="eu-ES" sz="1600" dirty="0" smtClean="0"/>
              <a:t>Иргэдийн мөнгөн хадгаламж </a:t>
            </a:r>
            <a:r>
              <a:rPr lang="mn-MN" sz="1600" dirty="0" smtClean="0"/>
              <a:t>54.4</a:t>
            </a:r>
            <a:r>
              <a:rPr lang="eu-ES" sz="1600" dirty="0" smtClean="0"/>
              <a:t> тэрбум төгрөг болж нэг хадгаламж эзэмшигч</a:t>
            </a:r>
            <a:r>
              <a:rPr lang="mn-MN" sz="1600" dirty="0" smtClean="0"/>
              <a:t>дэ</a:t>
            </a:r>
            <a:r>
              <a:rPr lang="eu-ES" sz="1600" dirty="0" smtClean="0"/>
              <a:t>д дундажаар </a:t>
            </a:r>
            <a:r>
              <a:rPr lang="mn-MN" sz="1600" dirty="0" smtClean="0"/>
              <a:t>842.1</a:t>
            </a:r>
            <a:r>
              <a:rPr lang="eu-ES" sz="1600" dirty="0" smtClean="0"/>
              <a:t> мянган төгрөг, аймгийн нэг хүнд дундажаар </a:t>
            </a:r>
            <a:r>
              <a:rPr lang="mn-MN" sz="1600" dirty="0" smtClean="0"/>
              <a:t>836.9</a:t>
            </a:r>
            <a:r>
              <a:rPr lang="eu-ES" sz="1600" dirty="0" smtClean="0"/>
              <a:t> мянган төгрөгийн хадгаламж ногдож байна. Өмнөх оны мөн үетэй харьцуулахад хадгаламж эзэмшигчийн тоо </a:t>
            </a:r>
            <a:r>
              <a:rPr lang="mn-MN" sz="1600" dirty="0" smtClean="0"/>
              <a:t>3.9</a:t>
            </a:r>
            <a:r>
              <a:rPr lang="eu-ES" sz="1600" dirty="0" smtClean="0"/>
              <a:t> хув</a:t>
            </a:r>
            <a:r>
              <a:rPr lang="mn-MN" sz="1600" dirty="0" smtClean="0"/>
              <a:t>иар буурч,</a:t>
            </a:r>
            <a:r>
              <a:rPr lang="eu-ES" sz="1600" dirty="0" smtClean="0"/>
              <a:t> хадгаламжийн үлдэгдэл </a:t>
            </a:r>
            <a:r>
              <a:rPr lang="mn-MN" sz="1600" dirty="0" smtClean="0"/>
              <a:t>21.6 хувиар өссөн байна.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029200" y="2286000"/>
            <a:ext cx="3733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 эзэмшигч, зээлдэгчийн тоо    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</a:t>
            </a:r>
            <a:r>
              <a:rPr lang="en-US" sz="1400" b="1" dirty="0">
                <a:latin typeface="Arial" charset="0"/>
              </a:rPr>
              <a:t> </a:t>
            </a:r>
            <a:r>
              <a:rPr lang="mn-MN" sz="1400" b="1" dirty="0" smtClean="0">
                <a:latin typeface="Arial" charset="0"/>
              </a:rPr>
              <a:t>7</a:t>
            </a:r>
            <a:r>
              <a:rPr lang="mn-MN" sz="1400" b="1" dirty="0" smtClean="0">
                <a:latin typeface="Arial" charset="0"/>
              </a:rPr>
              <a:t>-р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 мян.хүн</a:t>
            </a:r>
          </a:p>
        </p:txBody>
      </p:sp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685800" y="2286000"/>
            <a:ext cx="4191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u-ES" sz="1400" b="1" dirty="0">
                <a:latin typeface="Arial" charset="0"/>
              </a:rPr>
              <a:t>Х</a:t>
            </a:r>
            <a:r>
              <a:rPr lang="mn-MN" sz="1400" b="1" dirty="0">
                <a:latin typeface="Arial" charset="0"/>
              </a:rPr>
              <a:t>адгаламжийн үлдэгдэл, зээлийн өрийн үлдэгдэл </a:t>
            </a:r>
            <a:r>
              <a:rPr lang="eu-ES" sz="1400" b="1" dirty="0">
                <a:latin typeface="Arial" charset="0"/>
              </a:rPr>
              <a:t> </a:t>
            </a:r>
            <a:r>
              <a:rPr lang="eu-ES" sz="1400" b="1" dirty="0" smtClean="0">
                <a:latin typeface="Arial" charset="0"/>
              </a:rPr>
              <a:t>201</a:t>
            </a:r>
            <a:r>
              <a:rPr lang="mn-MN" sz="1400" b="1" dirty="0" smtClean="0">
                <a:latin typeface="Arial" charset="0"/>
              </a:rPr>
              <a:t>5</a:t>
            </a:r>
            <a:r>
              <a:rPr lang="eu-ES" sz="1400" b="1" dirty="0" smtClean="0">
                <a:latin typeface="Arial" charset="0"/>
              </a:rPr>
              <a:t>-201</a:t>
            </a:r>
            <a:r>
              <a:rPr lang="mn-MN" sz="1400" b="1" dirty="0" smtClean="0">
                <a:latin typeface="Arial" charset="0"/>
              </a:rPr>
              <a:t>6</a:t>
            </a:r>
            <a:r>
              <a:rPr lang="eu-ES" sz="1400" b="1" dirty="0" smtClean="0">
                <a:latin typeface="Arial" charset="0"/>
              </a:rPr>
              <a:t> </a:t>
            </a:r>
            <a:r>
              <a:rPr lang="eu-ES" sz="1400" b="1" dirty="0">
                <a:latin typeface="Arial" charset="0"/>
              </a:rPr>
              <a:t>он</a:t>
            </a:r>
            <a:r>
              <a:rPr lang="mn-MN" sz="1400" b="1" dirty="0">
                <a:latin typeface="Arial" charset="0"/>
              </a:rPr>
              <a:t>ы </a:t>
            </a:r>
            <a:r>
              <a:rPr lang="mn-MN" sz="1400" b="1" dirty="0" smtClean="0">
                <a:latin typeface="Arial" charset="0"/>
              </a:rPr>
              <a:t>7</a:t>
            </a:r>
            <a:r>
              <a:rPr lang="en-US" sz="1400" b="1" dirty="0" smtClean="0">
                <a:latin typeface="Arial" charset="0"/>
              </a:rPr>
              <a:t>-</a:t>
            </a:r>
            <a:r>
              <a:rPr lang="mn-MN" sz="1400" b="1" dirty="0" smtClean="0">
                <a:latin typeface="Arial" charset="0"/>
              </a:rPr>
              <a:t>р </a:t>
            </a:r>
            <a:r>
              <a:rPr lang="mn-MN" sz="1400" b="1" dirty="0">
                <a:latin typeface="Arial" charset="0"/>
              </a:rPr>
              <a:t>сарын байдлаар </a:t>
            </a:r>
            <a:r>
              <a:rPr lang="eu-ES" sz="1400" b="1" dirty="0">
                <a:latin typeface="Arial" charset="0"/>
              </a:rPr>
              <a:t>,сая.төг</a:t>
            </a:r>
            <a:endParaRPr lang="en-US" sz="1400" b="1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895601" y="4418012"/>
            <a:ext cx="4114800" cy="31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6386512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048000"/>
            <a:ext cx="4191000" cy="320040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0480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18625</TotalTime>
  <Words>1152</Words>
  <Application>Microsoft Office PowerPoint</Application>
  <PresentationFormat>On-screen Show (4:3)</PresentationFormat>
  <Paragraphs>391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ХҮН АМ, НИЙГМИЙН ҮЗҮҮЛЭЛТ - Хөдөлмөр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Batbuyan</dc:creator>
  <cp:lastModifiedBy>Enkhbayar</cp:lastModifiedBy>
  <cp:revision>2034</cp:revision>
  <cp:lastPrinted>2014-12-09T03:24:15Z</cp:lastPrinted>
  <dcterms:created xsi:type="dcterms:W3CDTF">2011-11-16T04:07:02Z</dcterms:created>
  <dcterms:modified xsi:type="dcterms:W3CDTF">2016-08-09T07:26:27Z</dcterms:modified>
</cp:coreProperties>
</file>