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charts/chart19.xml" ContentType="application/vnd.openxmlformats-officedocument.drawingml.char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69" r:id="rId2"/>
    <p:sldId id="494" r:id="rId3"/>
    <p:sldId id="483" r:id="rId4"/>
    <p:sldId id="477" r:id="rId5"/>
    <p:sldId id="495" r:id="rId6"/>
    <p:sldId id="484" r:id="rId7"/>
    <p:sldId id="493" r:id="rId8"/>
    <p:sldId id="496" r:id="rId9"/>
    <p:sldId id="434" r:id="rId10"/>
    <p:sldId id="443" r:id="rId11"/>
    <p:sldId id="489" r:id="rId12"/>
    <p:sldId id="439" r:id="rId13"/>
    <p:sldId id="473" r:id="rId14"/>
    <p:sldId id="497" r:id="rId15"/>
    <p:sldId id="432" r:id="rId1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a:srgbClr val="3366CC"/>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332" autoAdjust="0"/>
  </p:normalViewPr>
  <p:slideViewPr>
    <p:cSldViewPr>
      <p:cViewPr>
        <p:scale>
          <a:sx n="80" d="100"/>
          <a:sy n="80" d="100"/>
        </p:scale>
        <p:origin x="-39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TSERENDORJ\Users\Public\2016%20ONII%20BULLETEN\2-%20sar%202016\tantsuulga_2(2016)negtg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TSERENDORJ\Users\Public\2016%20ONII%20BULLETEN\2-%20sar%202016\tantsuulga_2(2016)negtgel-.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TSERENDORJ\Users\Public\2016%20ONII%20BULLETEN\2-%20sar%202016\tantsuulga_2(2016)negtgel-.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9.xml.rels><?xml version="1.0" encoding="UTF-8" standalone="yes"?>
<Relationships xmlns="http://schemas.openxmlformats.org/package/2006/relationships"><Relationship Id="rId1" Type="http://schemas.openxmlformats.org/officeDocument/2006/relationships/oleObject" Target="file:///C:\Users\Public\2016%20ONII%20BULLETEN\2-%20sar%202016\tantsuulga_2(2016)negtg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6%20on\2016%20ONII%20BULLETEN\2016.02\tantsuulga_02%20sar%20(2016).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016%20on\2016%20ONII%20BULLETEN\2016.02\tantsuulga_02%20sar%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016%20on\2016%20ONII%20BULLETEN\2016.02\tantsuulga_02%20sar%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6%20on\2016%20ONII%20BULLETEN\2016.02\tantsuulga_02%20sar%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erendorj\Users\Public\2016%20ONII%20BULLETEN\2-%20sar%202016\tantsuulga_2(2016)negtge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016%20on\2016%20ONII%20BULLETEN\2016.02\tantsuulga_02%20sar%20(2016).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2016%20on\2016%20ONII%20BULLETEN\2016.02\tantsuulga_02%20sar%20(2016).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2016%20on\2016%20ONII%20BULLETEN\2016.02\tantsuulga_02%20sar%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9855072463768293E-2"/>
          <c:y val="0.25501348789734724"/>
          <c:w val="0.92028985507246353"/>
          <c:h val="0.62900663458734363"/>
        </c:manualLayout>
      </c:layout>
      <c:lineChart>
        <c:grouping val="standard"/>
        <c:ser>
          <c:idx val="0"/>
          <c:order val="0"/>
          <c:tx>
            <c:strRef>
              <c:f>'3'!$H$43:$I$43</c:f>
              <c:strCache>
                <c:ptCount val="1"/>
                <c:pt idx="0">
                  <c:v>Төрсөн хүүхдийн тоо  </c:v>
                </c:pt>
              </c:strCache>
            </c:strRef>
          </c:tx>
          <c:dLbls>
            <c:dLbl>
              <c:idx val="0"/>
              <c:layout>
                <c:manualLayout>
                  <c:x val="-6.8840579710144928E-2"/>
                  <c:y val="-5.5555555555555455E-2"/>
                </c:manualLayout>
              </c:layout>
              <c:showVal val="1"/>
            </c:dLbl>
            <c:dLbl>
              <c:idx val="1"/>
              <c:layout>
                <c:manualLayout>
                  <c:x val="-4.7101449275362285E-2"/>
                  <c:y val="-5.5555555555555455E-2"/>
                </c:manualLayout>
              </c:layout>
              <c:showVal val="1"/>
            </c:dLbl>
            <c:dLbl>
              <c:idx val="2"/>
              <c:layout>
                <c:manualLayout>
                  <c:x val="-3.6231884057971106E-2"/>
                  <c:y val="-6.4814814814815172E-2"/>
                </c:manualLayout>
              </c:layout>
              <c:showVal val="1"/>
            </c:dLbl>
            <c:dLbl>
              <c:idx val="3"/>
              <c:layout>
                <c:manualLayout>
                  <c:x val="-3.2608695652174093E-2"/>
                  <c:y val="-4.1666666666666713E-2"/>
                </c:manualLayout>
              </c:layout>
              <c:showVal val="1"/>
            </c:dLbl>
            <c:dLbl>
              <c:idx val="4"/>
              <c:layout>
                <c:manualLayout>
                  <c:x val="-3.6231884057971106E-2"/>
                  <c:y val="-5.5555555555555455E-2"/>
                </c:manualLayout>
              </c:layout>
              <c:showVal val="1"/>
            </c:dLbl>
            <c:txPr>
              <a:bodyPr/>
              <a:lstStyle/>
              <a:p>
                <a:pPr>
                  <a:defRPr sz="1400" b="1">
                    <a:solidFill>
                      <a:schemeClr val="tx2"/>
                    </a:solidFill>
                    <a:latin typeface="Arial" pitchFamily="34" charset="0"/>
                    <a:cs typeface="Arial" pitchFamily="34" charset="0"/>
                  </a:defRPr>
                </a:pPr>
                <a:endParaRPr lang="en-US"/>
              </a:p>
            </c:txPr>
            <c:showVal val="1"/>
          </c:dLbls>
          <c:cat>
            <c:numRef>
              <c:f>'3'!$J$42:$N$42</c:f>
              <c:numCache>
                <c:formatCode>General</c:formatCode>
                <c:ptCount val="5"/>
                <c:pt idx="0">
                  <c:v>2012</c:v>
                </c:pt>
                <c:pt idx="1">
                  <c:v>2013</c:v>
                </c:pt>
                <c:pt idx="2">
                  <c:v>2014</c:v>
                </c:pt>
                <c:pt idx="3">
                  <c:v>2015</c:v>
                </c:pt>
                <c:pt idx="4">
                  <c:v>2016</c:v>
                </c:pt>
              </c:numCache>
            </c:numRef>
          </c:cat>
          <c:val>
            <c:numRef>
              <c:f>'3'!$J$43:$N$43</c:f>
              <c:numCache>
                <c:formatCode>General</c:formatCode>
                <c:ptCount val="5"/>
                <c:pt idx="0">
                  <c:v>207</c:v>
                </c:pt>
                <c:pt idx="1">
                  <c:v>261</c:v>
                </c:pt>
                <c:pt idx="2">
                  <c:v>227</c:v>
                </c:pt>
                <c:pt idx="3">
                  <c:v>238</c:v>
                </c:pt>
                <c:pt idx="4">
                  <c:v>249</c:v>
                </c:pt>
              </c:numCache>
            </c:numRef>
          </c:val>
        </c:ser>
        <c:ser>
          <c:idx val="1"/>
          <c:order val="1"/>
          <c:tx>
            <c:strRef>
              <c:f>'3'!$H$44:$I$44</c:f>
              <c:strCache>
                <c:ptCount val="1"/>
                <c:pt idx="0">
                  <c:v>Нас барсан  хүний тоо </c:v>
                </c:pt>
              </c:strCache>
            </c:strRef>
          </c:tx>
          <c:dLbls>
            <c:dLbl>
              <c:idx val="0"/>
              <c:layout>
                <c:manualLayout>
                  <c:x val="-3.2608695652174093E-2"/>
                  <c:y val="-6.0185185185185085E-2"/>
                </c:manualLayout>
              </c:layout>
              <c:showVal val="1"/>
            </c:dLbl>
            <c:dLbl>
              <c:idx val="1"/>
              <c:layout>
                <c:manualLayout>
                  <c:x val="-3.6231884057971106E-2"/>
                  <c:y val="-5.5555555555555455E-2"/>
                </c:manualLayout>
              </c:layout>
              <c:showVal val="1"/>
            </c:dLbl>
            <c:dLbl>
              <c:idx val="2"/>
              <c:layout>
                <c:manualLayout>
                  <c:x val="-4.7101449275362285E-2"/>
                  <c:y val="-5.0925925925925937E-2"/>
                </c:manualLayout>
              </c:layout>
              <c:showVal val="1"/>
            </c:dLbl>
            <c:dLbl>
              <c:idx val="3"/>
              <c:layout>
                <c:manualLayout>
                  <c:x val="-3.9855072463768293E-2"/>
                  <c:y val="-5.5555555555555455E-2"/>
                </c:manualLayout>
              </c:layout>
              <c:showVal val="1"/>
            </c:dLbl>
            <c:dLbl>
              <c:idx val="4"/>
              <c:layout>
                <c:manualLayout>
                  <c:x val="-3.9855072463768293E-2"/>
                  <c:y val="-5.5555555555555455E-2"/>
                </c:manualLayout>
              </c:layout>
              <c:showVal val="1"/>
            </c:dLbl>
            <c:txPr>
              <a:bodyPr/>
              <a:lstStyle/>
              <a:p>
                <a:pPr>
                  <a:defRPr sz="1400" b="1">
                    <a:solidFill>
                      <a:srgbClr val="FF0000"/>
                    </a:solidFill>
                    <a:latin typeface="Arial" pitchFamily="34" charset="0"/>
                    <a:cs typeface="Arial" pitchFamily="34" charset="0"/>
                  </a:defRPr>
                </a:pPr>
                <a:endParaRPr lang="en-US"/>
              </a:p>
            </c:txPr>
            <c:showVal val="1"/>
          </c:dLbls>
          <c:cat>
            <c:numRef>
              <c:f>'3'!$J$42:$N$42</c:f>
              <c:numCache>
                <c:formatCode>General</c:formatCode>
                <c:ptCount val="5"/>
                <c:pt idx="0">
                  <c:v>2012</c:v>
                </c:pt>
                <c:pt idx="1">
                  <c:v>2013</c:v>
                </c:pt>
                <c:pt idx="2">
                  <c:v>2014</c:v>
                </c:pt>
                <c:pt idx="3">
                  <c:v>2015</c:v>
                </c:pt>
                <c:pt idx="4">
                  <c:v>2016</c:v>
                </c:pt>
              </c:numCache>
            </c:numRef>
          </c:cat>
          <c:val>
            <c:numRef>
              <c:f>'3'!$J$44:$N$44</c:f>
              <c:numCache>
                <c:formatCode>General</c:formatCode>
                <c:ptCount val="5"/>
                <c:pt idx="0">
                  <c:v>54</c:v>
                </c:pt>
                <c:pt idx="1">
                  <c:v>58</c:v>
                </c:pt>
                <c:pt idx="2">
                  <c:v>62</c:v>
                </c:pt>
                <c:pt idx="3">
                  <c:v>45</c:v>
                </c:pt>
                <c:pt idx="4">
                  <c:v>62</c:v>
                </c:pt>
              </c:numCache>
            </c:numRef>
          </c:val>
        </c:ser>
        <c:dLbls>
          <c:showVal val="1"/>
        </c:dLbls>
        <c:marker val="1"/>
        <c:axId val="54578176"/>
        <c:axId val="54592256"/>
      </c:lineChart>
      <c:catAx>
        <c:axId val="54578176"/>
        <c:scaling>
          <c:orientation val="minMax"/>
        </c:scaling>
        <c:axPos val="b"/>
        <c:numFmt formatCode="General" sourceLinked="1"/>
        <c:majorTickMark val="none"/>
        <c:tickLblPos val="nextTo"/>
        <c:txPr>
          <a:bodyPr/>
          <a:lstStyle/>
          <a:p>
            <a:pPr>
              <a:defRPr sz="1400" b="1">
                <a:latin typeface="Arial" pitchFamily="34" charset="0"/>
                <a:cs typeface="Arial" pitchFamily="34" charset="0"/>
              </a:defRPr>
            </a:pPr>
            <a:endParaRPr lang="en-US"/>
          </a:p>
        </c:txPr>
        <c:crossAx val="54592256"/>
        <c:crosses val="autoZero"/>
        <c:auto val="1"/>
        <c:lblAlgn val="ctr"/>
        <c:lblOffset val="100"/>
      </c:catAx>
      <c:valAx>
        <c:axId val="54592256"/>
        <c:scaling>
          <c:orientation val="minMax"/>
        </c:scaling>
        <c:delete val="1"/>
        <c:axPos val="l"/>
        <c:numFmt formatCode="General" sourceLinked="1"/>
        <c:tickLblPos val="none"/>
        <c:crossAx val="54578176"/>
        <c:crosses val="autoZero"/>
        <c:crossBetween val="between"/>
      </c:valAx>
    </c:plotArea>
    <c:legend>
      <c:legendPos val="t"/>
      <c:layout>
        <c:manualLayout>
          <c:xMode val="edge"/>
          <c:yMode val="edge"/>
          <c:x val="0.16956521739130495"/>
          <c:y val="2.7777777777777981E-2"/>
          <c:w val="0.51956521739130435"/>
          <c:h val="0.18556904345290279"/>
        </c:manualLayout>
      </c:layout>
      <c:txPr>
        <a:bodyPr/>
        <a:lstStyle/>
        <a:p>
          <a:pPr>
            <a:defRPr sz="1400" b="1">
              <a:latin typeface="Arial" pitchFamily="34" charset="0"/>
              <a:cs typeface="Arial" pitchFamily="34" charset="0"/>
            </a:defRPr>
          </a:pPr>
          <a:endParaRPr lang="en-US"/>
        </a:p>
      </c:txPr>
    </c:legend>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6949152542372881E-2"/>
          <c:y val="0.12863796280784051"/>
          <c:w val="0.93785310734463279"/>
          <c:h val="0.71900402077399894"/>
        </c:manualLayout>
      </c:layout>
      <c:barChart>
        <c:barDir val="col"/>
        <c:grouping val="clustered"/>
        <c:ser>
          <c:idx val="0"/>
          <c:order val="0"/>
          <c:tx>
            <c:strRef>
              <c:f>'2.1-2.2'!$J$7</c:f>
              <c:strCache>
                <c:ptCount val="1"/>
                <c:pt idx="0">
                  <c:v>2015.02</c:v>
                </c:pt>
              </c:strCache>
            </c:strRef>
          </c:tx>
          <c:dLbls>
            <c:dLbl>
              <c:idx val="0"/>
              <c:layout>
                <c:manualLayout>
                  <c:x val="-2.4999999999999998E-2"/>
                  <c:y val="0"/>
                </c:manualLayout>
              </c:layout>
              <c:showVal val="1"/>
            </c:dLbl>
            <c:txPr>
              <a:bodyPr/>
              <a:lstStyle/>
              <a:p>
                <a:pPr>
                  <a:defRPr sz="1100">
                    <a:solidFill>
                      <a:schemeClr val="tx2"/>
                    </a:solidFill>
                  </a:defRPr>
                </a:pPr>
                <a:endParaRPr lang="en-US"/>
              </a:p>
            </c:txPr>
            <c:showVal val="1"/>
          </c:dLbls>
          <c:cat>
            <c:strRef>
              <c:f>'2.1-2.2'!$I$8:$I$12</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'2.1-2.2'!$J$8:$J$12</c:f>
              <c:numCache>
                <c:formatCode>#\ ##0.0</c:formatCode>
                <c:ptCount val="5"/>
                <c:pt idx="0">
                  <c:v>1714.7</c:v>
                </c:pt>
                <c:pt idx="1">
                  <c:v>193.3</c:v>
                </c:pt>
                <c:pt idx="2">
                  <c:v>567.1</c:v>
                </c:pt>
                <c:pt idx="3">
                  <c:v>230.2</c:v>
                </c:pt>
                <c:pt idx="4">
                  <c:v>44.4</c:v>
                </c:pt>
              </c:numCache>
            </c:numRef>
          </c:val>
        </c:ser>
        <c:ser>
          <c:idx val="1"/>
          <c:order val="1"/>
          <c:tx>
            <c:strRef>
              <c:f>'2.1-2.2'!$K$7</c:f>
              <c:strCache>
                <c:ptCount val="1"/>
                <c:pt idx="0">
                  <c:v>2016.02</c:v>
                </c:pt>
              </c:strCache>
            </c:strRef>
          </c:tx>
          <c:dLbls>
            <c:dLbl>
              <c:idx val="1"/>
              <c:layout>
                <c:manualLayout>
                  <c:x val="1.9444444444444445E-2"/>
                  <c:y val="8.3542188805347476E-3"/>
                </c:manualLayout>
              </c:layout>
              <c:showVal val="1"/>
            </c:dLbl>
            <c:dLbl>
              <c:idx val="3"/>
              <c:layout>
                <c:manualLayout>
                  <c:x val="2.5000000000000001E-2"/>
                  <c:y val="0"/>
                </c:manualLayout>
              </c:layout>
              <c:showVal val="1"/>
            </c:dLbl>
            <c:dLbl>
              <c:idx val="4"/>
              <c:layout>
                <c:manualLayout>
                  <c:x val="1.6666666666666583E-2"/>
                  <c:y val="4.1771094402673374E-3"/>
                </c:manualLayout>
              </c:layout>
              <c:showVal val="1"/>
            </c:dLbl>
            <c:txPr>
              <a:bodyPr/>
              <a:lstStyle/>
              <a:p>
                <a:pPr>
                  <a:defRPr sz="1100">
                    <a:solidFill>
                      <a:srgbClr val="FF0000"/>
                    </a:solidFill>
                  </a:defRPr>
                </a:pPr>
                <a:endParaRPr lang="en-US"/>
              </a:p>
            </c:txPr>
            <c:showVal val="1"/>
          </c:dLbls>
          <c:cat>
            <c:strRef>
              <c:f>'2.1-2.2'!$I$8:$I$12</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'2.1-2.2'!$K$8:$K$12</c:f>
              <c:numCache>
                <c:formatCode>#\ ##0.0</c:formatCode>
                <c:ptCount val="5"/>
                <c:pt idx="0">
                  <c:v>1885</c:v>
                </c:pt>
                <c:pt idx="1">
                  <c:v>212.9</c:v>
                </c:pt>
                <c:pt idx="2">
                  <c:v>769.7</c:v>
                </c:pt>
                <c:pt idx="3">
                  <c:v>268.39999999999969</c:v>
                </c:pt>
                <c:pt idx="4">
                  <c:v>49.9</c:v>
                </c:pt>
              </c:numCache>
            </c:numRef>
          </c:val>
        </c:ser>
        <c:dLbls>
          <c:showVal val="1"/>
        </c:dLbls>
        <c:overlap val="-25"/>
        <c:axId val="99307520"/>
        <c:axId val="99309056"/>
      </c:barChart>
      <c:catAx>
        <c:axId val="99307520"/>
        <c:scaling>
          <c:orientation val="minMax"/>
        </c:scaling>
        <c:axPos val="b"/>
        <c:majorTickMark val="none"/>
        <c:tickLblPos val="nextTo"/>
        <c:txPr>
          <a:bodyPr/>
          <a:lstStyle/>
          <a:p>
            <a:pPr>
              <a:defRPr sz="900"/>
            </a:pPr>
            <a:endParaRPr lang="en-US"/>
          </a:p>
        </c:txPr>
        <c:crossAx val="99309056"/>
        <c:crosses val="autoZero"/>
        <c:auto val="1"/>
        <c:lblAlgn val="ctr"/>
        <c:lblOffset val="100"/>
      </c:catAx>
      <c:valAx>
        <c:axId val="99309056"/>
        <c:scaling>
          <c:orientation val="minMax"/>
        </c:scaling>
        <c:delete val="1"/>
        <c:axPos val="l"/>
        <c:numFmt formatCode="#\ ##0.0" sourceLinked="1"/>
        <c:tickLblPos val="none"/>
        <c:crossAx val="99307520"/>
        <c:crosses val="autoZero"/>
        <c:crossBetween val="between"/>
      </c:valAx>
    </c:plotArea>
    <c:legend>
      <c:legendPos val="t"/>
      <c:layout/>
      <c:txPr>
        <a:bodyPr/>
        <a:lstStyle/>
        <a:p>
          <a:pPr>
            <a:defRPr sz="1200" b="1"/>
          </a:pPr>
          <a:endParaRPr lang="en-US"/>
        </a:p>
      </c:txPr>
    </c:legend>
    <c:plotVisOnly val="1"/>
  </c:chart>
  <c:spPr>
    <a:ln>
      <a:noFill/>
    </a:ln>
  </c:spPr>
  <c:txPr>
    <a:bodyPr/>
    <a:lstStyle/>
    <a:p>
      <a:pPr>
        <a:defRPr sz="1000">
          <a:latin typeface="Arial" pitchFamily="34" charset="0"/>
          <a:cs typeface="Arial"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'2.1-2.2'!$J$27</c:f>
              <c:strCache>
                <c:ptCount val="1"/>
                <c:pt idx="0">
                  <c:v>2015.02</c:v>
                </c:pt>
              </c:strCache>
            </c:strRef>
          </c:tx>
          <c:dLbls>
            <c:txPr>
              <a:bodyPr/>
              <a:lstStyle/>
              <a:p>
                <a:pPr>
                  <a:defRPr sz="1100">
                    <a:solidFill>
                      <a:schemeClr val="tx2"/>
                    </a:solidFill>
                    <a:latin typeface="Arial" pitchFamily="34" charset="0"/>
                    <a:cs typeface="Arial" pitchFamily="34" charset="0"/>
                  </a:defRPr>
                </a:pPr>
                <a:endParaRPr lang="en-US"/>
              </a:p>
            </c:txPr>
            <c:showVal val="1"/>
          </c:dLbls>
          <c:cat>
            <c:strRef>
              <c:f>'2.1-2.2'!$I$28:$I$32</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'2.1-2.2'!$J$28:$J$32</c:f>
              <c:numCache>
                <c:formatCode>#\ ##0.0</c:formatCode>
                <c:ptCount val="5"/>
                <c:pt idx="0">
                  <c:v>3578.6</c:v>
                </c:pt>
                <c:pt idx="1">
                  <c:v>206</c:v>
                </c:pt>
                <c:pt idx="2">
                  <c:v>493.1</c:v>
                </c:pt>
                <c:pt idx="3">
                  <c:v>195.4</c:v>
                </c:pt>
                <c:pt idx="4">
                  <c:v>49.6</c:v>
                </c:pt>
              </c:numCache>
            </c:numRef>
          </c:val>
        </c:ser>
        <c:ser>
          <c:idx val="1"/>
          <c:order val="1"/>
          <c:tx>
            <c:strRef>
              <c:f>'2.1-2.2'!$K$27</c:f>
              <c:strCache>
                <c:ptCount val="1"/>
                <c:pt idx="0">
                  <c:v>2016.02</c:v>
                </c:pt>
              </c:strCache>
            </c:strRef>
          </c:tx>
          <c:dLbls>
            <c:dLbl>
              <c:idx val="1"/>
              <c:layout>
                <c:manualLayout>
                  <c:x val="2.2222222222222251E-2"/>
                  <c:y val="0"/>
                </c:manualLayout>
              </c:layout>
              <c:showVal val="1"/>
            </c:dLbl>
            <c:dLbl>
              <c:idx val="2"/>
              <c:layout>
                <c:manualLayout>
                  <c:x val="2.7777777777777901E-2"/>
                  <c:y val="0"/>
                </c:manualLayout>
              </c:layout>
              <c:showVal val="1"/>
            </c:dLbl>
            <c:dLbl>
              <c:idx val="3"/>
              <c:layout>
                <c:manualLayout>
                  <c:x val="1.9444444444444445E-2"/>
                  <c:y val="3.9494470774091642E-3"/>
                </c:manualLayout>
              </c:layout>
              <c:showVal val="1"/>
            </c:dLbl>
            <c:txPr>
              <a:bodyPr/>
              <a:lstStyle/>
              <a:p>
                <a:pPr>
                  <a:defRPr sz="1100">
                    <a:solidFill>
                      <a:srgbClr val="FF0000"/>
                    </a:solidFill>
                    <a:latin typeface="Arial" pitchFamily="34" charset="0"/>
                    <a:cs typeface="Arial" pitchFamily="34" charset="0"/>
                  </a:defRPr>
                </a:pPr>
                <a:endParaRPr lang="en-US"/>
              </a:p>
            </c:txPr>
            <c:showVal val="1"/>
          </c:dLbls>
          <c:cat>
            <c:strRef>
              <c:f>'2.1-2.2'!$I$28:$I$32</c:f>
              <c:strCache>
                <c:ptCount val="5"/>
                <c:pt idx="0">
                  <c:v>Тэтгэврийн даатгалын сангийн</c:v>
                </c:pt>
                <c:pt idx="1">
                  <c:v>Тэтгэмжийн даатгалын сангийн </c:v>
                </c:pt>
                <c:pt idx="2">
                  <c:v>Эрүүл мэндийн даатгалын сангийн </c:v>
                </c:pt>
                <c:pt idx="3">
                  <c:v>ҮОМШӨ-ний даатгалын сангийн </c:v>
                </c:pt>
                <c:pt idx="4">
                  <c:v>Ажилгүйдлийн даатгалын сангийн </c:v>
                </c:pt>
              </c:strCache>
            </c:strRef>
          </c:cat>
          <c:val>
            <c:numRef>
              <c:f>'2.1-2.2'!$K$28:$K$32</c:f>
              <c:numCache>
                <c:formatCode>#\ ##0.0</c:formatCode>
                <c:ptCount val="5"/>
                <c:pt idx="0">
                  <c:v>3991.3</c:v>
                </c:pt>
                <c:pt idx="1">
                  <c:v>273.3</c:v>
                </c:pt>
                <c:pt idx="2">
                  <c:v>509</c:v>
                </c:pt>
                <c:pt idx="3">
                  <c:v>144.4</c:v>
                </c:pt>
                <c:pt idx="4">
                  <c:v>80.400000000000006</c:v>
                </c:pt>
              </c:numCache>
            </c:numRef>
          </c:val>
        </c:ser>
        <c:dLbls>
          <c:showVal val="1"/>
        </c:dLbls>
        <c:overlap val="-25"/>
        <c:axId val="99346688"/>
        <c:axId val="99422208"/>
      </c:barChart>
      <c:catAx>
        <c:axId val="99346688"/>
        <c:scaling>
          <c:orientation val="minMax"/>
        </c:scaling>
        <c:axPos val="b"/>
        <c:majorTickMark val="none"/>
        <c:tickLblPos val="nextTo"/>
        <c:txPr>
          <a:bodyPr/>
          <a:lstStyle/>
          <a:p>
            <a:pPr>
              <a:defRPr sz="900">
                <a:latin typeface="Arial" pitchFamily="34" charset="0"/>
                <a:cs typeface="Arial" pitchFamily="34" charset="0"/>
              </a:defRPr>
            </a:pPr>
            <a:endParaRPr lang="en-US"/>
          </a:p>
        </c:txPr>
        <c:crossAx val="99422208"/>
        <c:crosses val="autoZero"/>
        <c:auto val="1"/>
        <c:lblAlgn val="ctr"/>
        <c:lblOffset val="100"/>
      </c:catAx>
      <c:valAx>
        <c:axId val="99422208"/>
        <c:scaling>
          <c:orientation val="minMax"/>
        </c:scaling>
        <c:delete val="1"/>
        <c:axPos val="l"/>
        <c:numFmt formatCode="#\ ##0.0" sourceLinked="1"/>
        <c:tickLblPos val="none"/>
        <c:crossAx val="99346688"/>
        <c:crosses val="autoZero"/>
        <c:crossBetween val="between"/>
      </c:valAx>
    </c:plotArea>
    <c:legend>
      <c:legendPos val="t"/>
      <c:layout/>
      <c:txPr>
        <a:bodyPr/>
        <a:lstStyle/>
        <a:p>
          <a:pPr>
            <a:defRPr sz="1200" b="1">
              <a:latin typeface="Arial" pitchFamily="34" charset="0"/>
              <a:cs typeface="Arial" pitchFamily="34" charset="0"/>
            </a:defRPr>
          </a:pPr>
          <a:endParaRPr lang="en-US"/>
        </a:p>
      </c:txPr>
    </c:legend>
    <c:plotVisOnly val="1"/>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3.3333341286886489E-2"/>
          <c:y val="0.21242566198212595"/>
          <c:w val="0.93333331742622649"/>
          <c:h val="0.4225335559320908"/>
        </c:manualLayout>
      </c:layout>
      <c:bar3DChart>
        <c:barDir val="col"/>
        <c:grouping val="clustered"/>
        <c:ser>
          <c:idx val="0"/>
          <c:order val="0"/>
          <c:tx>
            <c:strRef>
              <c:f>'[1]2.3'!$J$6</c:f>
              <c:strCache>
                <c:ptCount val="1"/>
                <c:pt idx="0">
                  <c:v>2015.02</c:v>
                </c:pt>
              </c:strCache>
            </c:strRef>
          </c:tx>
          <c:dLbls>
            <c:dLbl>
              <c:idx val="0"/>
              <c:layout>
                <c:manualLayout>
                  <c:x val="-4.7027392434470482E-2"/>
                  <c:y val="-2.302636083533037E-2"/>
                </c:manualLayout>
              </c:layout>
              <c:showVal val="1"/>
            </c:dLbl>
            <c:dLbl>
              <c:idx val="1"/>
              <c:layout>
                <c:manualLayout>
                  <c:x val="-3.8694074969770252E-2"/>
                  <c:y val="-2.2883295194508012E-2"/>
                </c:manualLayout>
              </c:layout>
              <c:showVal val="1"/>
            </c:dLbl>
            <c:dLbl>
              <c:idx val="2"/>
              <c:layout>
                <c:manualLayout>
                  <c:x val="0"/>
                  <c:y val="-4.6242774566473945E-2"/>
                </c:manualLayout>
              </c:layout>
              <c:showVal val="1"/>
            </c:dLbl>
            <c:txPr>
              <a:bodyPr/>
              <a:lstStyle/>
              <a:p>
                <a:pPr>
                  <a:defRPr sz="1200" b="1">
                    <a:solidFill>
                      <a:schemeClr val="accent1"/>
                    </a:solidFill>
                    <a:latin typeface="Arial" pitchFamily="34" charset="0"/>
                    <a:cs typeface="Arial" pitchFamily="34" charset="0"/>
                  </a:defRPr>
                </a:pPr>
                <a:endParaRPr lang="en-US"/>
              </a:p>
            </c:txPr>
            <c:showVal val="1"/>
          </c:dLbls>
          <c:cat>
            <c:strRef>
              <c:f>'[1]2.3'!$I$7:$I$9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'[1]2.3'!$J$7:$J$9</c:f>
              <c:numCache>
                <c:formatCode>_(* #,##0_);_(* \(#,##0\);_(* "-"??_);_(@_)</c:formatCode>
                <c:ptCount val="3"/>
                <c:pt idx="0">
                  <c:v>1089</c:v>
                </c:pt>
                <c:pt idx="1">
                  <c:v>5854</c:v>
                </c:pt>
                <c:pt idx="2">
                  <c:v>2212</c:v>
                </c:pt>
              </c:numCache>
            </c:numRef>
          </c:val>
        </c:ser>
        <c:ser>
          <c:idx val="1"/>
          <c:order val="1"/>
          <c:tx>
            <c:strRef>
              <c:f>'[1]2.3'!$K$6</c:f>
              <c:strCache>
                <c:ptCount val="1"/>
                <c:pt idx="0">
                  <c:v>2016.02</c:v>
                </c:pt>
              </c:strCache>
            </c:strRef>
          </c:tx>
          <c:dLbls>
            <c:dLbl>
              <c:idx val="0"/>
              <c:layout>
                <c:manualLayout>
                  <c:x val="2.5000000000000001E-2"/>
                  <c:y val="-3.2370306312867012E-2"/>
                </c:manualLayout>
              </c:layout>
              <c:showVal val="1"/>
            </c:dLbl>
            <c:dLbl>
              <c:idx val="1"/>
              <c:layout>
                <c:manualLayout>
                  <c:x val="8.627579049595821E-2"/>
                  <c:y val="-3.7041748499974436E-2"/>
                </c:manualLayout>
              </c:layout>
              <c:showVal val="1"/>
            </c:dLbl>
            <c:dLbl>
              <c:idx val="2"/>
              <c:layout>
                <c:manualLayout>
                  <c:x val="4.4444444444444502E-2"/>
                  <c:y val="-3.6994219653180005E-2"/>
                </c:manualLayout>
              </c:layout>
              <c:showVal val="1"/>
            </c:dLbl>
            <c:txPr>
              <a:bodyPr/>
              <a:lstStyle/>
              <a:p>
                <a:pPr>
                  <a:defRPr sz="1200" b="1">
                    <a:solidFill>
                      <a:srgbClr val="FF0000"/>
                    </a:solidFill>
                    <a:latin typeface="Arial" pitchFamily="34" charset="0"/>
                    <a:cs typeface="Arial" pitchFamily="34" charset="0"/>
                  </a:defRPr>
                </a:pPr>
                <a:endParaRPr lang="en-US"/>
              </a:p>
            </c:txPr>
            <c:showVal val="1"/>
          </c:dLbls>
          <c:cat>
            <c:strRef>
              <c:f>'[1]2.3'!$I$7:$I$9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'[1]2.3'!$K$7:$K$9</c:f>
              <c:numCache>
                <c:formatCode>_(* #,##0_);_(* \(#,##0\);_(* "-"??_);_(@_)</c:formatCode>
                <c:ptCount val="3"/>
                <c:pt idx="0">
                  <c:v>1273</c:v>
                </c:pt>
                <c:pt idx="1">
                  <c:v>2725</c:v>
                </c:pt>
                <c:pt idx="2">
                  <c:v>3192</c:v>
                </c:pt>
              </c:numCache>
            </c:numRef>
          </c:val>
        </c:ser>
        <c:dLbls>
          <c:showVal val="1"/>
        </c:dLbls>
        <c:shape val="pyramid"/>
        <c:axId val="99633024"/>
        <c:axId val="99634560"/>
        <c:axId val="0"/>
      </c:bar3DChart>
      <c:catAx>
        <c:axId val="99633024"/>
        <c:scaling>
          <c:orientation val="minMax"/>
        </c:scaling>
        <c:axPos val="b"/>
        <c:majorTickMark val="none"/>
        <c:tickLblPos val="nextTo"/>
        <c:txPr>
          <a:bodyPr/>
          <a:lstStyle/>
          <a:p>
            <a:pPr>
              <a:defRPr sz="1050">
                <a:latin typeface="Arial" pitchFamily="34" charset="0"/>
                <a:cs typeface="Arial" pitchFamily="34" charset="0"/>
              </a:defRPr>
            </a:pPr>
            <a:endParaRPr lang="en-US"/>
          </a:p>
        </c:txPr>
        <c:crossAx val="99634560"/>
        <c:crosses val="autoZero"/>
        <c:auto val="1"/>
        <c:lblAlgn val="ctr"/>
        <c:lblOffset val="100"/>
      </c:catAx>
      <c:valAx>
        <c:axId val="99634560"/>
        <c:scaling>
          <c:orientation val="minMax"/>
        </c:scaling>
        <c:delete val="1"/>
        <c:axPos val="l"/>
        <c:numFmt formatCode="_(* #,##0_);_(* \(#,##0\);_(* &quot;-&quot;??_);_(@_)" sourceLinked="1"/>
        <c:tickLblPos val="none"/>
        <c:crossAx val="99633024"/>
        <c:crosses val="autoZero"/>
        <c:crossBetween val="between"/>
      </c:valAx>
    </c:plotArea>
    <c:legend>
      <c:legendPos val="t"/>
      <c:layout/>
      <c:txPr>
        <a:bodyPr/>
        <a:lstStyle/>
        <a:p>
          <a:pPr>
            <a:defRPr sz="1200" b="1">
              <a:latin typeface="Arial" pitchFamily="34" charset="0"/>
              <a:cs typeface="Arial" pitchFamily="34" charset="0"/>
            </a:defRPr>
          </a:pPr>
          <a:endParaRPr lang="en-US"/>
        </a:p>
      </c:txPr>
    </c:legend>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'[1]2.3'!$J$16</c:f>
              <c:strCache>
                <c:ptCount val="1"/>
                <c:pt idx="0">
                  <c:v>2015.02</c:v>
                </c:pt>
              </c:strCache>
            </c:strRef>
          </c:tx>
          <c:dLbls>
            <c:txPr>
              <a:bodyPr/>
              <a:lstStyle/>
              <a:p>
                <a:pPr>
                  <a:defRPr b="1">
                    <a:solidFill>
                      <a:schemeClr val="accent1"/>
                    </a:solidFill>
                  </a:defRPr>
                </a:pPr>
                <a:endParaRPr lang="en-US"/>
              </a:p>
            </c:txPr>
            <c:showVal val="1"/>
          </c:dLbls>
          <c:cat>
            <c:strRef>
              <c:f>'[1]2.3'!$I$17:$I$19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'[1]2.3'!$J$17:$J$19</c:f>
              <c:numCache>
                <c:formatCode>_(* #,##0.0_);_(* \(#,##0.0\);_(* "-"??_);_(@_)</c:formatCode>
                <c:ptCount val="3"/>
                <c:pt idx="0">
                  <c:v>254969</c:v>
                </c:pt>
                <c:pt idx="1">
                  <c:v>651998.5</c:v>
                </c:pt>
                <c:pt idx="2">
                  <c:v>93112.200000000012</c:v>
                </c:pt>
              </c:numCache>
            </c:numRef>
          </c:val>
        </c:ser>
        <c:ser>
          <c:idx val="1"/>
          <c:order val="1"/>
          <c:tx>
            <c:strRef>
              <c:f>'[1]2.3'!$K$16</c:f>
              <c:strCache>
                <c:ptCount val="1"/>
                <c:pt idx="0">
                  <c:v>2016.02</c:v>
                </c:pt>
              </c:strCache>
            </c:strRef>
          </c:tx>
          <c:dLbls>
            <c:dLbl>
              <c:idx val="0"/>
              <c:layout>
                <c:manualLayout>
                  <c:x val="9.8563218390804744E-2"/>
                  <c:y val="2.1710747694999692E-2"/>
                </c:manualLayout>
              </c:layout>
              <c:showVal val="1"/>
            </c:dLbl>
            <c:dLbl>
              <c:idx val="1"/>
              <c:layout>
                <c:manualLayout>
                  <c:x val="0.05"/>
                  <c:y val="-2.7700831024930792E-2"/>
                </c:manualLayout>
              </c:layout>
              <c:showVal val="1"/>
            </c:dLbl>
            <c:dLbl>
              <c:idx val="2"/>
              <c:layout>
                <c:manualLayout>
                  <c:x val="6.6666666666666569E-2"/>
                  <c:y val="-4.6168051708217915E-3"/>
                </c:manualLayout>
              </c:layout>
              <c:showVal val="1"/>
            </c:dLbl>
            <c:txPr>
              <a:bodyPr/>
              <a:lstStyle/>
              <a:p>
                <a:pPr>
                  <a:defRPr sz="1100" b="1">
                    <a:solidFill>
                      <a:srgbClr val="FF0000"/>
                    </a:solidFill>
                  </a:defRPr>
                </a:pPr>
                <a:endParaRPr lang="en-US"/>
              </a:p>
            </c:txPr>
            <c:showVal val="1"/>
          </c:dLbls>
          <c:cat>
            <c:strRef>
              <c:f>'[1]2.3'!$I$17:$I$19</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'[1]2.3'!$K$17:$K$19</c:f>
              <c:numCache>
                <c:formatCode>_(* #,##0.0_);_(* \(#,##0.0\);_(* "-"??_);_(@_)</c:formatCode>
                <c:ptCount val="3"/>
                <c:pt idx="0">
                  <c:v>271050.09999999998</c:v>
                </c:pt>
                <c:pt idx="1">
                  <c:v>207106.69999999998</c:v>
                </c:pt>
                <c:pt idx="2">
                  <c:v>126376.09999999999</c:v>
                </c:pt>
              </c:numCache>
            </c:numRef>
          </c:val>
        </c:ser>
        <c:dLbls>
          <c:showVal val="1"/>
        </c:dLbls>
        <c:shape val="pyramid"/>
        <c:axId val="99668736"/>
        <c:axId val="99670272"/>
        <c:axId val="0"/>
      </c:bar3DChart>
      <c:catAx>
        <c:axId val="99668736"/>
        <c:scaling>
          <c:orientation val="minMax"/>
        </c:scaling>
        <c:axPos val="b"/>
        <c:majorTickMark val="none"/>
        <c:tickLblPos val="nextTo"/>
        <c:txPr>
          <a:bodyPr/>
          <a:lstStyle/>
          <a:p>
            <a:pPr>
              <a:defRPr sz="1050"/>
            </a:pPr>
            <a:endParaRPr lang="en-US"/>
          </a:p>
        </c:txPr>
        <c:crossAx val="99670272"/>
        <c:crosses val="autoZero"/>
        <c:auto val="1"/>
        <c:lblAlgn val="ctr"/>
        <c:lblOffset val="100"/>
      </c:catAx>
      <c:valAx>
        <c:axId val="99670272"/>
        <c:scaling>
          <c:orientation val="minMax"/>
        </c:scaling>
        <c:delete val="1"/>
        <c:axPos val="l"/>
        <c:numFmt formatCode="_(* #,##0.0_);_(* \(#,##0.0\);_(* &quot;-&quot;??_);_(@_)" sourceLinked="1"/>
        <c:tickLblPos val="none"/>
        <c:crossAx val="99668736"/>
        <c:crosses val="autoZero"/>
        <c:crossBetween val="between"/>
      </c:valAx>
    </c:plotArea>
    <c:legend>
      <c:legendPos val="t"/>
      <c:layout/>
      <c:txPr>
        <a:bodyPr/>
        <a:lstStyle/>
        <a:p>
          <a:pPr>
            <a:defRPr sz="1200" b="1"/>
          </a:pPr>
          <a:endParaRPr lang="en-US"/>
        </a:p>
      </c:txPr>
    </c:legend>
    <c:plotVisOnly val="1"/>
  </c:chart>
  <c:spPr>
    <a:ln>
      <a:noFill/>
    </a:ln>
  </c:spPr>
  <c:txPr>
    <a:bodyPr/>
    <a:lstStyle/>
    <a:p>
      <a:pPr>
        <a:defRPr sz="1100">
          <a:latin typeface="Arial" pitchFamily="34" charset="0"/>
          <a:cs typeface="Arial"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'[1]5.1'!$M$35:$O$35</c:f>
              <c:strCache>
                <c:ptCount val="1"/>
                <c:pt idx="0">
                  <c:v>Бүртгэгдсэн гэмт хэрэг </c:v>
                </c:pt>
              </c:strCache>
            </c:strRef>
          </c:tx>
          <c:dLbls>
            <c:dLbl>
              <c:idx val="0"/>
              <c:layout>
                <c:manualLayout>
                  <c:x val="0.12222222222222524"/>
                  <c:y val="-2.7777777777778789E-2"/>
                </c:manualLayout>
              </c:layout>
              <c:showVal val="1"/>
            </c:dLbl>
            <c:dLbl>
              <c:idx val="1"/>
              <c:layout>
                <c:manualLayout>
                  <c:x val="0.12777777777777788"/>
                  <c:y val="-4.6296296296296523E-2"/>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numRef>
              <c:f>'[1]5.1'!$P$34:$Q$34</c:f>
              <c:numCache>
                <c:formatCode>0.00</c:formatCode>
                <c:ptCount val="2"/>
                <c:pt idx="0">
                  <c:v>2015.02</c:v>
                </c:pt>
                <c:pt idx="1">
                  <c:v>2016.02</c:v>
                </c:pt>
              </c:numCache>
            </c:numRef>
          </c:cat>
          <c:val>
            <c:numRef>
              <c:f>'[1]5.1'!$P$35:$Q$35</c:f>
              <c:numCache>
                <c:formatCode>General</c:formatCode>
                <c:ptCount val="2"/>
                <c:pt idx="0">
                  <c:v>99</c:v>
                </c:pt>
                <c:pt idx="1">
                  <c:v>101</c:v>
                </c:pt>
              </c:numCache>
            </c:numRef>
          </c:val>
        </c:ser>
        <c:dLbls>
          <c:showVal val="1"/>
        </c:dLbls>
        <c:shape val="cylinder"/>
        <c:axId val="99761152"/>
        <c:axId val="99771136"/>
        <c:axId val="0"/>
      </c:bar3DChart>
      <c:catAx>
        <c:axId val="99761152"/>
        <c:scaling>
          <c:orientation val="minMax"/>
        </c:scaling>
        <c:axPos val="b"/>
        <c:numFmt formatCode="0.00" sourceLinked="1"/>
        <c:majorTickMark val="none"/>
        <c:tickLblPos val="nextTo"/>
        <c:txPr>
          <a:bodyPr/>
          <a:lstStyle/>
          <a:p>
            <a:pPr>
              <a:defRPr sz="1400" b="1">
                <a:latin typeface="Arial" pitchFamily="34" charset="0"/>
                <a:cs typeface="Arial" pitchFamily="34" charset="0"/>
              </a:defRPr>
            </a:pPr>
            <a:endParaRPr lang="en-US"/>
          </a:p>
        </c:txPr>
        <c:crossAx val="99771136"/>
        <c:crosses val="autoZero"/>
        <c:auto val="1"/>
        <c:lblAlgn val="ctr"/>
        <c:lblOffset val="100"/>
      </c:catAx>
      <c:valAx>
        <c:axId val="99771136"/>
        <c:scaling>
          <c:orientation val="minMax"/>
        </c:scaling>
        <c:delete val="1"/>
        <c:axPos val="l"/>
        <c:numFmt formatCode="General" sourceLinked="1"/>
        <c:tickLblPos val="none"/>
        <c:crossAx val="99761152"/>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explosion val="25"/>
          <c:dLbls>
            <c:dLbl>
              <c:idx val="0"/>
              <c:layout>
                <c:manualLayout>
                  <c:x val="6.1282589676290466E-2"/>
                  <c:y val="4.9768518518518524E-2"/>
                </c:manualLayout>
              </c:layout>
              <c:showCatName val="1"/>
              <c:showPercent val="1"/>
            </c:dLbl>
            <c:dLbl>
              <c:idx val="1"/>
              <c:layout>
                <c:manualLayout>
                  <c:x val="-1.1242344706911676E-4"/>
                  <c:y val="-0.13683727034120741"/>
                </c:manualLayout>
              </c:layout>
              <c:showCatName val="1"/>
              <c:showPercent val="1"/>
            </c:dLbl>
            <c:dLbl>
              <c:idx val="2"/>
              <c:layout>
                <c:manualLayout>
                  <c:x val="-0.21523118985126954"/>
                  <c:y val="-1.7822251385243549E-3"/>
                </c:manualLayout>
              </c:layout>
              <c:showCatName val="1"/>
              <c:showPercent val="1"/>
            </c:dLbl>
            <c:dLbl>
              <c:idx val="3"/>
              <c:layout>
                <c:manualLayout>
                  <c:x val="2.3197506561679796E-2"/>
                  <c:y val="-7.6933508311461063E-2"/>
                </c:manualLayout>
              </c:layout>
              <c:showCatName val="1"/>
              <c:showPercent val="1"/>
            </c:dLbl>
            <c:txPr>
              <a:bodyPr/>
              <a:lstStyle/>
              <a:p>
                <a:pPr>
                  <a:defRPr sz="1100">
                    <a:latin typeface="Arial" pitchFamily="34" charset="0"/>
                    <a:cs typeface="Arial" pitchFamily="34" charset="0"/>
                  </a:defRPr>
                </a:pPr>
                <a:endParaRPr lang="en-US"/>
              </a:p>
            </c:txPr>
            <c:showCatName val="1"/>
            <c:showPercent val="1"/>
            <c:showLeaderLines val="1"/>
          </c:dLbls>
          <c:cat>
            <c:strRef>
              <c:f>'[1]5.1'!$M$51:$M$54</c:f>
              <c:strCache>
                <c:ptCount val="4"/>
                <c:pt idx="0">
                  <c:v>06.00 -14.00</c:v>
                </c:pt>
                <c:pt idx="1">
                  <c:v>14.00 -19.00</c:v>
                </c:pt>
                <c:pt idx="2">
                  <c:v>19.00 - 22.00</c:v>
                </c:pt>
                <c:pt idx="3">
                  <c:v>22.00 - 06.00</c:v>
                </c:pt>
              </c:strCache>
            </c:strRef>
          </c:cat>
          <c:val>
            <c:numRef>
              <c:f>'[1]5.1'!$N$51:$N$54</c:f>
              <c:numCache>
                <c:formatCode>0.0</c:formatCode>
                <c:ptCount val="4"/>
                <c:pt idx="0">
                  <c:v>12.871287128712869</c:v>
                </c:pt>
                <c:pt idx="1">
                  <c:v>26.7326732673267</c:v>
                </c:pt>
                <c:pt idx="2">
                  <c:v>17.82178217821782</c:v>
                </c:pt>
                <c:pt idx="3">
                  <c:v>42.574257425742388</c:v>
                </c:pt>
              </c:numCache>
            </c:numRef>
          </c:val>
        </c:ser>
        <c:dLbls>
          <c:showCatName val="1"/>
          <c:showPercent val="1"/>
        </c:dLbls>
        <c:firstSliceAng val="0"/>
      </c:pieChart>
    </c:plotArea>
    <c:plotVisOnly val="1"/>
  </c:chart>
  <c:spPr>
    <a:ln>
      <a:no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'[1]5.1'!$M$16:$P$16</c:f>
              <c:strCache>
                <c:ptCount val="1"/>
                <c:pt idx="0">
                  <c:v>нас барсан хүний тоо</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numRef>
              <c:f>'[1]5.1'!$Q$15:$R$15</c:f>
              <c:numCache>
                <c:formatCode>0.00</c:formatCode>
                <c:ptCount val="2"/>
                <c:pt idx="0">
                  <c:v>2015.02</c:v>
                </c:pt>
                <c:pt idx="1">
                  <c:v>2016.02</c:v>
                </c:pt>
              </c:numCache>
            </c:numRef>
          </c:cat>
          <c:val>
            <c:numRef>
              <c:f>'[1]5.1'!$Q$16:$R$16</c:f>
              <c:numCache>
                <c:formatCode>General</c:formatCode>
                <c:ptCount val="2"/>
                <c:pt idx="0">
                  <c:v>8</c:v>
                </c:pt>
                <c:pt idx="1">
                  <c:v>1</c:v>
                </c:pt>
              </c:numCache>
            </c:numRef>
          </c:val>
        </c:ser>
        <c:ser>
          <c:idx val="1"/>
          <c:order val="1"/>
          <c:tx>
            <c:strRef>
              <c:f>'[1]5.1'!$M$17:$P$17</c:f>
              <c:strCache>
                <c:ptCount val="1"/>
                <c:pt idx="0">
                  <c:v>гэмтэж бэртсэн хүний тоо</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numRef>
              <c:f>'[1]5.1'!$Q$15:$R$15</c:f>
              <c:numCache>
                <c:formatCode>0.00</c:formatCode>
                <c:ptCount val="2"/>
                <c:pt idx="0">
                  <c:v>2015.02</c:v>
                </c:pt>
                <c:pt idx="1">
                  <c:v>2016.02</c:v>
                </c:pt>
              </c:numCache>
            </c:numRef>
          </c:cat>
          <c:val>
            <c:numRef>
              <c:f>'[1]5.1'!$Q$17:$R$17</c:f>
              <c:numCache>
                <c:formatCode>General</c:formatCode>
                <c:ptCount val="2"/>
                <c:pt idx="0">
                  <c:v>30</c:v>
                </c:pt>
                <c:pt idx="1">
                  <c:v>38</c:v>
                </c:pt>
              </c:numCache>
            </c:numRef>
          </c:val>
        </c:ser>
        <c:dLbls>
          <c:showVal val="1"/>
        </c:dLbls>
        <c:axId val="99912704"/>
        <c:axId val="99922688"/>
      </c:barChart>
      <c:catAx>
        <c:axId val="99912704"/>
        <c:scaling>
          <c:orientation val="minMax"/>
        </c:scaling>
        <c:axPos val="b"/>
        <c:numFmt formatCode="0.00" sourceLinked="1"/>
        <c:majorTickMark val="none"/>
        <c:tickLblPos val="nextTo"/>
        <c:txPr>
          <a:bodyPr/>
          <a:lstStyle/>
          <a:p>
            <a:pPr>
              <a:defRPr sz="1200" b="1">
                <a:latin typeface="Arial" pitchFamily="34" charset="0"/>
                <a:cs typeface="Arial" pitchFamily="34" charset="0"/>
              </a:defRPr>
            </a:pPr>
            <a:endParaRPr lang="en-US"/>
          </a:p>
        </c:txPr>
        <c:crossAx val="99922688"/>
        <c:crosses val="autoZero"/>
        <c:auto val="1"/>
        <c:lblAlgn val="ctr"/>
        <c:lblOffset val="100"/>
      </c:catAx>
      <c:valAx>
        <c:axId val="99922688"/>
        <c:scaling>
          <c:orientation val="minMax"/>
        </c:scaling>
        <c:delete val="1"/>
        <c:axPos val="l"/>
        <c:numFmt formatCode="General" sourceLinked="1"/>
        <c:tickLblPos val="none"/>
        <c:crossAx val="99912704"/>
        <c:crosses val="autoZero"/>
        <c:crossBetween val="between"/>
      </c:valAx>
    </c:plotArea>
    <c:legend>
      <c:legendPos val="t"/>
      <c:layout>
        <c:manualLayout>
          <c:xMode val="edge"/>
          <c:yMode val="edge"/>
          <c:x val="0"/>
          <c:y val="3.0303030303030311E-2"/>
          <c:w val="0.48035714285714287"/>
          <c:h val="0.16935883014623201"/>
        </c:manualLayout>
      </c:layout>
      <c:txPr>
        <a:bodyPr/>
        <a:lstStyle/>
        <a:p>
          <a:pPr>
            <a:defRPr sz="1200" b="0">
              <a:latin typeface="Arial" pitchFamily="34" charset="0"/>
              <a:cs typeface="Arial" pitchFamily="34" charset="0"/>
            </a:defRPr>
          </a:pPr>
          <a:endParaRPr lang="en-US"/>
        </a:p>
      </c:txPr>
    </c:legend>
    <c:plotVisOnly val="1"/>
  </c:chart>
  <c:spPr>
    <a:ln>
      <a:no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2544420753375976E-2"/>
          <c:y val="0.24894837720011653"/>
          <c:w val="0.93745557924662359"/>
          <c:h val="0.63165328817494404"/>
        </c:manualLayout>
      </c:layout>
      <c:barChart>
        <c:barDir val="col"/>
        <c:grouping val="clustered"/>
        <c:ser>
          <c:idx val="0"/>
          <c:order val="0"/>
          <c:tx>
            <c:strRef>
              <c:f>'[1]5.1'!$M$43:$O$43</c:f>
              <c:strCache>
                <c:ptCount val="1"/>
                <c:pt idx="0">
                  <c:v>учирсан хохирол </c:v>
                </c:pt>
              </c:strCache>
            </c:strRef>
          </c:tx>
          <c:dLbls>
            <c:txPr>
              <a:bodyPr/>
              <a:lstStyle/>
              <a:p>
                <a:pPr>
                  <a:defRPr sz="1200" b="1">
                    <a:solidFill>
                      <a:schemeClr val="tx2"/>
                    </a:solidFill>
                    <a:latin typeface="Arial" pitchFamily="34" charset="0"/>
                    <a:cs typeface="Arial" pitchFamily="34" charset="0"/>
                  </a:defRPr>
                </a:pPr>
                <a:endParaRPr lang="en-US"/>
              </a:p>
            </c:txPr>
            <c:showVal val="1"/>
          </c:dLbls>
          <c:cat>
            <c:numRef>
              <c:f>'[1]5.1'!$P$42:$Q$42</c:f>
              <c:numCache>
                <c:formatCode>0.00</c:formatCode>
                <c:ptCount val="2"/>
                <c:pt idx="0">
                  <c:v>2015.02</c:v>
                </c:pt>
                <c:pt idx="1">
                  <c:v>2016.02</c:v>
                </c:pt>
              </c:numCache>
            </c:numRef>
          </c:cat>
          <c:val>
            <c:numRef>
              <c:f>'[1]5.1'!$P$43:$Q$43</c:f>
              <c:numCache>
                <c:formatCode>General</c:formatCode>
                <c:ptCount val="2"/>
                <c:pt idx="0">
                  <c:v>71.7</c:v>
                </c:pt>
                <c:pt idx="1">
                  <c:v>141.30000000000001</c:v>
                </c:pt>
              </c:numCache>
            </c:numRef>
          </c:val>
        </c:ser>
        <c:ser>
          <c:idx val="1"/>
          <c:order val="1"/>
          <c:tx>
            <c:strRef>
              <c:f>'[1]5.1'!$M$44:$O$44</c:f>
              <c:strCache>
                <c:ptCount val="1"/>
                <c:pt idx="0">
                  <c:v>нөхөн төлөгдсөн </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numRef>
              <c:f>'[1]5.1'!$P$42:$Q$42</c:f>
              <c:numCache>
                <c:formatCode>0.00</c:formatCode>
                <c:ptCount val="2"/>
                <c:pt idx="0">
                  <c:v>2015.02</c:v>
                </c:pt>
                <c:pt idx="1">
                  <c:v>2016.02</c:v>
                </c:pt>
              </c:numCache>
            </c:numRef>
          </c:cat>
          <c:val>
            <c:numRef>
              <c:f>'[1]5.1'!$P$44:$Q$44</c:f>
              <c:numCache>
                <c:formatCode>General</c:formatCode>
                <c:ptCount val="2"/>
                <c:pt idx="0">
                  <c:v>42.4</c:v>
                </c:pt>
                <c:pt idx="1">
                  <c:v>65.7</c:v>
                </c:pt>
              </c:numCache>
            </c:numRef>
          </c:val>
        </c:ser>
        <c:dLbls>
          <c:showVal val="1"/>
        </c:dLbls>
        <c:overlap val="-25"/>
        <c:axId val="99964416"/>
        <c:axId val="99965952"/>
      </c:barChart>
      <c:catAx>
        <c:axId val="99964416"/>
        <c:scaling>
          <c:orientation val="minMax"/>
        </c:scaling>
        <c:axPos val="b"/>
        <c:numFmt formatCode="0.00" sourceLinked="1"/>
        <c:majorTickMark val="none"/>
        <c:tickLblPos val="nextTo"/>
        <c:txPr>
          <a:bodyPr/>
          <a:lstStyle/>
          <a:p>
            <a:pPr>
              <a:defRPr sz="1200" b="1">
                <a:latin typeface="Arial" pitchFamily="34" charset="0"/>
                <a:cs typeface="Arial" pitchFamily="34" charset="0"/>
              </a:defRPr>
            </a:pPr>
            <a:endParaRPr lang="en-US"/>
          </a:p>
        </c:txPr>
        <c:crossAx val="99965952"/>
        <c:crosses val="autoZero"/>
        <c:auto val="1"/>
        <c:lblAlgn val="ctr"/>
        <c:lblOffset val="100"/>
      </c:catAx>
      <c:valAx>
        <c:axId val="99965952"/>
        <c:scaling>
          <c:orientation val="minMax"/>
        </c:scaling>
        <c:delete val="1"/>
        <c:axPos val="l"/>
        <c:numFmt formatCode="General" sourceLinked="1"/>
        <c:tickLblPos val="none"/>
        <c:crossAx val="99964416"/>
        <c:crosses val="autoZero"/>
        <c:crossBetween val="between"/>
      </c:valAx>
    </c:plotArea>
    <c:legend>
      <c:legendPos val="t"/>
      <c:layout>
        <c:manualLayout>
          <c:xMode val="edge"/>
          <c:yMode val="edge"/>
          <c:x val="1.7993465102576461E-2"/>
          <c:y val="2.9411764705882353E-2"/>
          <c:w val="0.4504073597943114"/>
          <c:h val="0.17782306623436775"/>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1111111111111125E-2"/>
          <c:y val="0.17597112860892389"/>
          <c:w val="0.98888888888888893"/>
          <c:h val="0.5581013310836147"/>
        </c:manualLayout>
      </c:layout>
      <c:lineChart>
        <c:grouping val="standard"/>
        <c:ser>
          <c:idx val="0"/>
          <c:order val="0"/>
          <c:tx>
            <c:strRef>
              <c:f>Sheet1!$A$2</c:f>
              <c:strCache>
                <c:ptCount val="1"/>
                <c:pt idx="0">
                  <c:v>Category 1</c:v>
                </c:pt>
              </c:strCache>
            </c:strRef>
          </c:tx>
          <c:spPr>
            <a:ln w="38100">
              <a:solidFill>
                <a:srgbClr val="2CA46B"/>
              </a:solidFill>
              <a:tailEnd type="stealth"/>
            </a:ln>
          </c:spPr>
          <c:marker>
            <c:symbol val="none"/>
          </c:marker>
          <c:dLbls>
            <c:txPr>
              <a:bodyPr/>
              <a:lstStyle/>
              <a:p>
                <a:pPr>
                  <a:defRPr>
                    <a:solidFill>
                      <a:schemeClr val="accent6">
                        <a:lumMod val="75000"/>
                      </a:schemeClr>
                    </a:solidFill>
                  </a:defRPr>
                </a:pPr>
                <a:endParaRPr lang="en-US"/>
              </a:p>
            </c:txPr>
            <c:dLblPos val="t"/>
            <c:showVal val="1"/>
          </c:dLbls>
          <c:cat>
            <c:strRef>
              <c:f>Sheet1!$B$1:$H$1</c:f>
              <c:strCache>
                <c:ptCount val="7"/>
                <c:pt idx="0">
                  <c:v>2010.02</c:v>
                </c:pt>
                <c:pt idx="1">
                  <c:v>2011.02</c:v>
                </c:pt>
                <c:pt idx="2">
                  <c:v>2012.02</c:v>
                </c:pt>
                <c:pt idx="3">
                  <c:v>2013.02</c:v>
                </c:pt>
                <c:pt idx="4">
                  <c:v>2014.02</c:v>
                </c:pt>
                <c:pt idx="5">
                  <c:v>2015.02</c:v>
                </c:pt>
                <c:pt idx="6">
                  <c:v>2016.02</c:v>
                </c:pt>
              </c:strCache>
            </c:strRef>
          </c:cat>
          <c:val>
            <c:numRef>
              <c:f>Sheet1!$B$2:$H$2</c:f>
              <c:numCache>
                <c:formatCode>General</c:formatCode>
                <c:ptCount val="7"/>
                <c:pt idx="0">
                  <c:v>17899</c:v>
                </c:pt>
                <c:pt idx="1">
                  <c:v>511</c:v>
                </c:pt>
                <c:pt idx="2">
                  <c:v>1411</c:v>
                </c:pt>
                <c:pt idx="3">
                  <c:v>452</c:v>
                </c:pt>
                <c:pt idx="4">
                  <c:v>728</c:v>
                </c:pt>
                <c:pt idx="5">
                  <c:v>150</c:v>
                </c:pt>
                <c:pt idx="6">
                  <c:v>21496</c:v>
                </c:pt>
              </c:numCache>
            </c:numRef>
          </c:val>
          <c:smooth val="1"/>
        </c:ser>
        <c:dLbls>
          <c:showVal val="1"/>
        </c:dLbls>
        <c:marker val="1"/>
        <c:axId val="167705216"/>
        <c:axId val="167707008"/>
      </c:lineChart>
      <c:catAx>
        <c:axId val="167705216"/>
        <c:scaling>
          <c:orientation val="minMax"/>
        </c:scaling>
        <c:axPos val="b"/>
        <c:tickLblPos val="nextTo"/>
        <c:txPr>
          <a:bodyPr/>
          <a:lstStyle/>
          <a:p>
            <a:pPr>
              <a:defRPr sz="1600" b="0">
                <a:solidFill>
                  <a:schemeClr val="accent1">
                    <a:lumMod val="50000"/>
                  </a:schemeClr>
                </a:solidFill>
              </a:defRPr>
            </a:pPr>
            <a:endParaRPr lang="en-US"/>
          </a:p>
        </c:txPr>
        <c:crossAx val="167707008"/>
        <c:crosses val="autoZero"/>
        <c:auto val="1"/>
        <c:lblAlgn val="ctr"/>
        <c:lblOffset val="100"/>
      </c:catAx>
      <c:valAx>
        <c:axId val="167707008"/>
        <c:scaling>
          <c:orientation val="minMax"/>
        </c:scaling>
        <c:delete val="1"/>
        <c:axPos val="l"/>
        <c:numFmt formatCode="General" sourceLinked="1"/>
        <c:tickLblPos val="none"/>
        <c:crossAx val="167705216"/>
        <c:crosses val="autoZero"/>
        <c:crossBetween val="between"/>
      </c:valAx>
    </c:plotArea>
    <c:plotVisOnly val="1"/>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9689685372082517E-4"/>
          <c:y val="6.9853628761521153E-2"/>
          <c:w val="0.95204587310494271"/>
          <c:h val="0.77606035426476261"/>
        </c:manualLayout>
      </c:layout>
      <c:barChart>
        <c:barDir val="col"/>
        <c:grouping val="clustered"/>
        <c:ser>
          <c:idx val="0"/>
          <c:order val="0"/>
          <c:tx>
            <c:strRef>
              <c:f>'[1]10.1-10.3'!$K$10</c:f>
              <c:strCache>
                <c:ptCount val="1"/>
                <c:pt idx="0">
                  <c:v>2015.02</c:v>
                </c:pt>
              </c:strCache>
            </c:strRef>
          </c:tx>
          <c:dLbls>
            <c:txPr>
              <a:bodyPr/>
              <a:lstStyle/>
              <a:p>
                <a:pPr>
                  <a:defRPr sz="1200" b="1">
                    <a:solidFill>
                      <a:schemeClr val="tx2">
                        <a:lumMod val="75000"/>
                      </a:schemeClr>
                    </a:solidFill>
                    <a:latin typeface="Arial Mon" pitchFamily="34" charset="0"/>
                  </a:defRPr>
                </a:pPr>
                <a:endParaRPr lang="en-US"/>
              </a:p>
            </c:txPr>
            <c:showVal val="1"/>
          </c:dLbls>
          <c:cat>
            <c:strRef>
              <c:f>'[1]10.1-10.3'!$L$9:$M$9</c:f>
              <c:strCache>
                <c:ptCount val="2"/>
                <c:pt idx="0">
                  <c:v>Нийт бүтээгдэхүүн </c:v>
                </c:pt>
                <c:pt idx="1">
                  <c:v>Нийт борлуулалт</c:v>
                </c:pt>
              </c:strCache>
            </c:strRef>
          </c:cat>
          <c:val>
            <c:numRef>
              <c:f>'[1]10.1-10.3'!$L$10:$M$10</c:f>
              <c:numCache>
                <c:formatCode>General</c:formatCode>
                <c:ptCount val="2"/>
                <c:pt idx="0">
                  <c:v>3039.5</c:v>
                </c:pt>
                <c:pt idx="1">
                  <c:v>2423.5</c:v>
                </c:pt>
              </c:numCache>
            </c:numRef>
          </c:val>
        </c:ser>
        <c:ser>
          <c:idx val="1"/>
          <c:order val="1"/>
          <c:tx>
            <c:strRef>
              <c:f>'[1]10.1-10.3'!$K$11</c:f>
              <c:strCache>
                <c:ptCount val="1"/>
                <c:pt idx="0">
                  <c:v>2016.02</c:v>
                </c:pt>
              </c:strCache>
            </c:strRef>
          </c:tx>
          <c:dLbls>
            <c:txPr>
              <a:bodyPr/>
              <a:lstStyle/>
              <a:p>
                <a:pPr>
                  <a:defRPr sz="1200" b="1">
                    <a:solidFill>
                      <a:schemeClr val="accent2">
                        <a:lumMod val="75000"/>
                      </a:schemeClr>
                    </a:solidFill>
                    <a:latin typeface="Arial Mon" pitchFamily="34" charset="0"/>
                  </a:defRPr>
                </a:pPr>
                <a:endParaRPr lang="en-US"/>
              </a:p>
            </c:txPr>
            <c:showVal val="1"/>
          </c:dLbls>
          <c:cat>
            <c:strRef>
              <c:f>'[1]10.1-10.3'!$L$9:$M$9</c:f>
              <c:strCache>
                <c:ptCount val="2"/>
                <c:pt idx="0">
                  <c:v>Нийт бүтээгдэхүүн </c:v>
                </c:pt>
                <c:pt idx="1">
                  <c:v>Нийт борлуулалт</c:v>
                </c:pt>
              </c:strCache>
            </c:strRef>
          </c:cat>
          <c:val>
            <c:numRef>
              <c:f>'[1]10.1-10.3'!$L$11:$M$11</c:f>
              <c:numCache>
                <c:formatCode>General</c:formatCode>
                <c:ptCount val="2"/>
                <c:pt idx="0">
                  <c:v>3152.5</c:v>
                </c:pt>
                <c:pt idx="1">
                  <c:v>2201.7000000000003</c:v>
                </c:pt>
              </c:numCache>
            </c:numRef>
          </c:val>
        </c:ser>
        <c:dLbls>
          <c:showVal val="1"/>
        </c:dLbls>
        <c:overlap val="-25"/>
        <c:axId val="99521280"/>
        <c:axId val="99522816"/>
      </c:barChart>
      <c:catAx>
        <c:axId val="99521280"/>
        <c:scaling>
          <c:orientation val="minMax"/>
        </c:scaling>
        <c:axPos val="b"/>
        <c:numFmt formatCode="0.00" sourceLinked="1"/>
        <c:majorTickMark val="none"/>
        <c:tickLblPos val="nextTo"/>
        <c:txPr>
          <a:bodyPr/>
          <a:lstStyle/>
          <a:p>
            <a:pPr>
              <a:defRPr sz="1400" b="1">
                <a:latin typeface="Arial Mon" pitchFamily="34" charset="0"/>
              </a:defRPr>
            </a:pPr>
            <a:endParaRPr lang="en-US"/>
          </a:p>
        </c:txPr>
        <c:crossAx val="99522816"/>
        <c:crosses val="autoZero"/>
        <c:auto val="1"/>
        <c:lblAlgn val="ctr"/>
        <c:lblOffset val="100"/>
      </c:catAx>
      <c:valAx>
        <c:axId val="99522816"/>
        <c:scaling>
          <c:orientation val="minMax"/>
        </c:scaling>
        <c:delete val="1"/>
        <c:axPos val="l"/>
        <c:numFmt formatCode="General" sourceLinked="1"/>
        <c:tickLblPos val="none"/>
        <c:crossAx val="99521280"/>
        <c:crosses val="autoZero"/>
        <c:crossBetween val="between"/>
      </c:valAx>
    </c:plotArea>
    <c:legend>
      <c:legendPos val="t"/>
      <c:legendEntry>
        <c:idx val="0"/>
        <c:txPr>
          <a:bodyPr/>
          <a:lstStyle/>
          <a:p>
            <a:pPr>
              <a:defRPr sz="1400" b="1">
                <a:solidFill>
                  <a:schemeClr val="tx2">
                    <a:lumMod val="75000"/>
                  </a:schemeClr>
                </a:solidFill>
                <a:latin typeface="Arial Mon" pitchFamily="34" charset="0"/>
              </a:defRPr>
            </a:pPr>
            <a:endParaRPr lang="en-US"/>
          </a:p>
        </c:txPr>
      </c:legendEntry>
      <c:legendEntry>
        <c:idx val="1"/>
        <c:txPr>
          <a:bodyPr/>
          <a:lstStyle/>
          <a:p>
            <a:pPr>
              <a:defRPr sz="1400" b="1">
                <a:solidFill>
                  <a:schemeClr val="accent2">
                    <a:lumMod val="75000"/>
                  </a:schemeClr>
                </a:solidFill>
                <a:latin typeface="Arial Mon" pitchFamily="34" charset="0"/>
              </a:defRPr>
            </a:pPr>
            <a:endParaRPr lang="en-US"/>
          </a:p>
        </c:txPr>
      </c:legendEntry>
      <c:layout/>
      <c:txPr>
        <a:bodyPr/>
        <a:lstStyle/>
        <a:p>
          <a:pPr>
            <a:defRPr sz="1400" b="1">
              <a:latin typeface="Arial Mon" pitchFamily="34" charset="0"/>
            </a:defRPr>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'1'!$L$38</c:f>
              <c:strCache>
                <c:ptCount val="1"/>
                <c:pt idx="0">
                  <c:v>Эрэгтэй </c:v>
                </c:pt>
              </c:strCache>
            </c:strRef>
          </c:tx>
          <c:dLbls>
            <c:txPr>
              <a:bodyPr/>
              <a:lstStyle/>
              <a:p>
                <a:pPr>
                  <a:defRPr sz="1100" b="1">
                    <a:solidFill>
                      <a:schemeClr val="accent1"/>
                    </a:solidFill>
                    <a:latin typeface="Arial" pitchFamily="34" charset="0"/>
                    <a:cs typeface="Arial" pitchFamily="34" charset="0"/>
                  </a:defRPr>
                </a:pPr>
                <a:endParaRPr lang="en-US"/>
              </a:p>
            </c:txPr>
            <c:showVal val="1"/>
          </c:dLbls>
          <c:cat>
            <c:numRef>
              <c:f>'1'!$M$37:$P$37</c:f>
              <c:numCache>
                <c:formatCode>0.00</c:formatCode>
                <c:ptCount val="4"/>
                <c:pt idx="0">
                  <c:v>2013.02</c:v>
                </c:pt>
                <c:pt idx="1">
                  <c:v>2014.02</c:v>
                </c:pt>
                <c:pt idx="2">
                  <c:v>2015.02</c:v>
                </c:pt>
                <c:pt idx="3">
                  <c:v>2016.02</c:v>
                </c:pt>
              </c:numCache>
            </c:numRef>
          </c:cat>
          <c:val>
            <c:numRef>
              <c:f>'1'!$M$38:$P$38</c:f>
              <c:numCache>
                <c:formatCode>#\ ##0</c:formatCode>
                <c:ptCount val="4"/>
                <c:pt idx="0">
                  <c:v>512</c:v>
                </c:pt>
                <c:pt idx="1">
                  <c:v>626</c:v>
                </c:pt>
                <c:pt idx="2">
                  <c:v>494</c:v>
                </c:pt>
                <c:pt idx="3">
                  <c:v>579</c:v>
                </c:pt>
              </c:numCache>
            </c:numRef>
          </c:val>
        </c:ser>
        <c:ser>
          <c:idx val="1"/>
          <c:order val="1"/>
          <c:tx>
            <c:strRef>
              <c:f>'1'!$L$39</c:f>
              <c:strCache>
                <c:ptCount val="1"/>
                <c:pt idx="0">
                  <c:v>Эмэгтэй</c:v>
                </c:pt>
              </c:strCache>
            </c:strRef>
          </c:tx>
          <c:dLbls>
            <c:txPr>
              <a:bodyPr/>
              <a:lstStyle/>
              <a:p>
                <a:pPr>
                  <a:defRPr sz="1100" b="1">
                    <a:solidFill>
                      <a:srgbClr val="FF0000"/>
                    </a:solidFill>
                    <a:latin typeface="Arial" pitchFamily="34" charset="0"/>
                    <a:cs typeface="Arial" pitchFamily="34" charset="0"/>
                  </a:defRPr>
                </a:pPr>
                <a:endParaRPr lang="en-US"/>
              </a:p>
            </c:txPr>
            <c:showVal val="1"/>
          </c:dLbls>
          <c:cat>
            <c:numRef>
              <c:f>'1'!$M$37:$P$37</c:f>
              <c:numCache>
                <c:formatCode>0.00</c:formatCode>
                <c:ptCount val="4"/>
                <c:pt idx="0">
                  <c:v>2013.02</c:v>
                </c:pt>
                <c:pt idx="1">
                  <c:v>2014.02</c:v>
                </c:pt>
                <c:pt idx="2">
                  <c:v>2015.02</c:v>
                </c:pt>
                <c:pt idx="3">
                  <c:v>2016.02</c:v>
                </c:pt>
              </c:numCache>
            </c:numRef>
          </c:cat>
          <c:val>
            <c:numRef>
              <c:f>'1'!$M$39:$P$39</c:f>
              <c:numCache>
                <c:formatCode>#\ ##0</c:formatCode>
                <c:ptCount val="4"/>
                <c:pt idx="0">
                  <c:v>425</c:v>
                </c:pt>
                <c:pt idx="1">
                  <c:v>762</c:v>
                </c:pt>
                <c:pt idx="2">
                  <c:v>778</c:v>
                </c:pt>
                <c:pt idx="3">
                  <c:v>761</c:v>
                </c:pt>
              </c:numCache>
            </c:numRef>
          </c:val>
        </c:ser>
        <c:dLbls>
          <c:showVal val="1"/>
        </c:dLbls>
        <c:overlap val="-25"/>
        <c:axId val="55060736"/>
        <c:axId val="55107584"/>
      </c:barChart>
      <c:catAx>
        <c:axId val="55060736"/>
        <c:scaling>
          <c:orientation val="minMax"/>
        </c:scaling>
        <c:axPos val="b"/>
        <c:numFmt formatCode="0.00" sourceLinked="1"/>
        <c:majorTickMark val="none"/>
        <c:tickLblPos val="nextTo"/>
        <c:txPr>
          <a:bodyPr/>
          <a:lstStyle/>
          <a:p>
            <a:pPr>
              <a:defRPr sz="1200" b="0">
                <a:latin typeface="Arial" pitchFamily="34" charset="0"/>
                <a:cs typeface="Arial" pitchFamily="34" charset="0"/>
              </a:defRPr>
            </a:pPr>
            <a:endParaRPr lang="en-US"/>
          </a:p>
        </c:txPr>
        <c:crossAx val="55107584"/>
        <c:crosses val="autoZero"/>
        <c:auto val="1"/>
        <c:lblAlgn val="ctr"/>
        <c:lblOffset val="100"/>
      </c:catAx>
      <c:valAx>
        <c:axId val="55107584"/>
        <c:scaling>
          <c:orientation val="minMax"/>
        </c:scaling>
        <c:delete val="1"/>
        <c:axPos val="l"/>
        <c:numFmt formatCode="#\ ##0" sourceLinked="1"/>
        <c:tickLblPos val="none"/>
        <c:crossAx val="55060736"/>
        <c:crosses val="autoZero"/>
        <c:crossBetween val="between"/>
      </c:valAx>
    </c:plotArea>
    <c:legend>
      <c:legendPos val="t"/>
      <c:layout/>
      <c:txPr>
        <a:bodyPr/>
        <a:lstStyle/>
        <a:p>
          <a:pPr>
            <a:defRPr sz="1200" b="0">
              <a:latin typeface="Arial" pitchFamily="34" charset="0"/>
              <a:cs typeface="Arial" pitchFamily="34" charset="0"/>
            </a:defRPr>
          </a:pPr>
          <a:endParaRPr lang="en-US"/>
        </a:p>
      </c:txPr>
    </c:legend>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386025200458232"/>
          <c:y val="2.6496594467747603E-2"/>
          <c:w val="0.58935645063597819"/>
          <c:h val="0.7812222951297757"/>
        </c:manualLayout>
      </c:layout>
      <c:barChart>
        <c:barDir val="bar"/>
        <c:grouping val="clustered"/>
        <c:ser>
          <c:idx val="0"/>
          <c:order val="0"/>
          <c:tx>
            <c:strRef>
              <c:f>'[1]10.1-10.3'!$M$32</c:f>
              <c:strCache>
                <c:ptCount val="1"/>
                <c:pt idx="0">
                  <c:v>2015.02</c:v>
                </c:pt>
              </c:strCache>
            </c:strRef>
          </c:tx>
          <c:dLbls>
            <c:dLbl>
              <c:idx val="0"/>
              <c:layout>
                <c:manualLayout>
                  <c:x val="0"/>
                  <c:y val="9.2592592592593247E-3"/>
                </c:manualLayout>
              </c:layout>
              <c:showVal val="1"/>
            </c:dLbl>
            <c:txPr>
              <a:bodyPr/>
              <a:lstStyle/>
              <a:p>
                <a:pPr>
                  <a:defRPr sz="1200" b="1">
                    <a:solidFill>
                      <a:schemeClr val="accent1">
                        <a:lumMod val="75000"/>
                      </a:schemeClr>
                    </a:solidFill>
                    <a:latin typeface="Arial Mon" pitchFamily="34" charset="0"/>
                  </a:defRPr>
                </a:pPr>
                <a:endParaRPr lang="en-US"/>
              </a:p>
            </c:txPr>
            <c:showVal val="1"/>
          </c:dLbls>
          <c:cat>
            <c:strRef>
              <c:f>'[1]10.1-10.3'!$L$33:$L$36</c:f>
              <c:strCache>
                <c:ptCount val="4"/>
                <c:pt idx="0">
                  <c:v>УҮГ</c:v>
                </c:pt>
                <c:pt idx="1">
                  <c:v>Компани</c:v>
                </c:pt>
                <c:pt idx="2">
                  <c:v>Өрхийн аж ахуй</c:v>
                </c:pt>
                <c:pt idx="3">
                  <c:v>Хоршоо</c:v>
                </c:pt>
              </c:strCache>
            </c:strRef>
          </c:cat>
          <c:val>
            <c:numRef>
              <c:f>'[1]10.1-10.3'!$M$33:$M$36</c:f>
              <c:numCache>
                <c:formatCode>General</c:formatCode>
                <c:ptCount val="4"/>
                <c:pt idx="0">
                  <c:v>94.8</c:v>
                </c:pt>
                <c:pt idx="1">
                  <c:v>1.7</c:v>
                </c:pt>
                <c:pt idx="2">
                  <c:v>3.2</c:v>
                </c:pt>
                <c:pt idx="3">
                  <c:v>0.30000000000000021</c:v>
                </c:pt>
              </c:numCache>
            </c:numRef>
          </c:val>
        </c:ser>
        <c:ser>
          <c:idx val="1"/>
          <c:order val="1"/>
          <c:tx>
            <c:strRef>
              <c:f>'[1]10.1-10.3'!$N$32</c:f>
              <c:strCache>
                <c:ptCount val="1"/>
                <c:pt idx="0">
                  <c:v>2016.02</c:v>
                </c:pt>
              </c:strCache>
            </c:strRef>
          </c:tx>
          <c:dLbls>
            <c:dLbl>
              <c:idx val="0"/>
              <c:layout>
                <c:manualLayout>
                  <c:x val="0"/>
                  <c:y val="-9.2592592592593247E-3"/>
                </c:manualLayout>
              </c:layout>
              <c:showVal val="1"/>
            </c:dLbl>
            <c:txPr>
              <a:bodyPr/>
              <a:lstStyle/>
              <a:p>
                <a:pPr>
                  <a:defRPr sz="1200" b="1">
                    <a:solidFill>
                      <a:schemeClr val="accent2">
                        <a:lumMod val="75000"/>
                      </a:schemeClr>
                    </a:solidFill>
                    <a:latin typeface="Arial Mon" pitchFamily="34" charset="0"/>
                  </a:defRPr>
                </a:pPr>
                <a:endParaRPr lang="en-US"/>
              </a:p>
            </c:txPr>
            <c:showVal val="1"/>
          </c:dLbls>
          <c:cat>
            <c:strRef>
              <c:f>'[1]10.1-10.3'!$L$33:$L$36</c:f>
              <c:strCache>
                <c:ptCount val="4"/>
                <c:pt idx="0">
                  <c:v>УҮГ</c:v>
                </c:pt>
                <c:pt idx="1">
                  <c:v>Компани</c:v>
                </c:pt>
                <c:pt idx="2">
                  <c:v>Өрхийн аж ахуй</c:v>
                </c:pt>
                <c:pt idx="3">
                  <c:v>Хоршоо</c:v>
                </c:pt>
              </c:strCache>
            </c:strRef>
          </c:cat>
          <c:val>
            <c:numRef>
              <c:f>'[1]10.1-10.3'!$N$33:$N$36</c:f>
              <c:numCache>
                <c:formatCode>General</c:formatCode>
                <c:ptCount val="4"/>
                <c:pt idx="0">
                  <c:v>94.5</c:v>
                </c:pt>
                <c:pt idx="1">
                  <c:v>0.9</c:v>
                </c:pt>
                <c:pt idx="2">
                  <c:v>4.0999999999999996</c:v>
                </c:pt>
                <c:pt idx="3">
                  <c:v>0.5</c:v>
                </c:pt>
              </c:numCache>
            </c:numRef>
          </c:val>
        </c:ser>
        <c:dLbls>
          <c:showVal val="1"/>
        </c:dLbls>
        <c:overlap val="-25"/>
        <c:axId val="99738368"/>
        <c:axId val="99739904"/>
      </c:barChart>
      <c:catAx>
        <c:axId val="99738368"/>
        <c:scaling>
          <c:orientation val="minMax"/>
        </c:scaling>
        <c:axPos val="l"/>
        <c:majorTickMark val="none"/>
        <c:tickLblPos val="nextTo"/>
        <c:txPr>
          <a:bodyPr/>
          <a:lstStyle/>
          <a:p>
            <a:pPr>
              <a:defRPr sz="1400" b="1">
                <a:latin typeface="Arial Mon" pitchFamily="34" charset="0"/>
              </a:defRPr>
            </a:pPr>
            <a:endParaRPr lang="en-US"/>
          </a:p>
        </c:txPr>
        <c:crossAx val="99739904"/>
        <c:crosses val="autoZero"/>
        <c:auto val="1"/>
        <c:lblAlgn val="ctr"/>
        <c:lblOffset val="100"/>
      </c:catAx>
      <c:valAx>
        <c:axId val="99739904"/>
        <c:scaling>
          <c:orientation val="minMax"/>
        </c:scaling>
        <c:delete val="1"/>
        <c:axPos val="b"/>
        <c:numFmt formatCode="General" sourceLinked="1"/>
        <c:majorTickMark val="none"/>
        <c:tickLblPos val="none"/>
        <c:crossAx val="99738368"/>
        <c:crosses val="autoZero"/>
        <c:crossBetween val="between"/>
      </c:valAx>
    </c:plotArea>
    <c:legend>
      <c:legendPos val="t"/>
      <c:legendEntry>
        <c:idx val="0"/>
        <c:txPr>
          <a:bodyPr/>
          <a:lstStyle/>
          <a:p>
            <a:pPr>
              <a:defRPr sz="1200" b="1">
                <a:solidFill>
                  <a:schemeClr val="accent2">
                    <a:lumMod val="75000"/>
                  </a:schemeClr>
                </a:solidFill>
                <a:latin typeface="Arial Mon" pitchFamily="34" charset="0"/>
              </a:defRPr>
            </a:pPr>
            <a:endParaRPr lang="en-US"/>
          </a:p>
        </c:txPr>
      </c:legendEntry>
      <c:legendEntry>
        <c:idx val="1"/>
        <c:txPr>
          <a:bodyPr/>
          <a:lstStyle/>
          <a:p>
            <a:pPr>
              <a:defRPr sz="1200" b="1">
                <a:solidFill>
                  <a:schemeClr val="accent1">
                    <a:lumMod val="75000"/>
                  </a:schemeClr>
                </a:solidFill>
                <a:latin typeface="Arial Mon" pitchFamily="34" charset="0"/>
              </a:defRPr>
            </a:pPr>
            <a:endParaRPr lang="en-US"/>
          </a:p>
        </c:txPr>
      </c:legendEntry>
      <c:layout>
        <c:manualLayout>
          <c:xMode val="edge"/>
          <c:yMode val="edge"/>
          <c:x val="0.4072321887599103"/>
          <c:y val="0.89719626168224087"/>
          <c:w val="0.30466488080742643"/>
          <c:h val="7.9983319842029388E-2"/>
        </c:manualLayout>
      </c:layout>
    </c:legend>
    <c:plotVisOnly val="1"/>
  </c:chart>
  <c:spPr>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7450441422094995"/>
          <c:y val="6.2016272965879311E-2"/>
          <c:w val="0.64771784776902885"/>
          <c:h val="0.72002362204724413"/>
        </c:manualLayout>
      </c:layout>
      <c:barChart>
        <c:barDir val="bar"/>
        <c:grouping val="clustered"/>
        <c:ser>
          <c:idx val="0"/>
          <c:order val="0"/>
          <c:tx>
            <c:strRef>
              <c:f>'[1]10.1-10.3'!$M$55</c:f>
              <c:strCache>
                <c:ptCount val="1"/>
                <c:pt idx="0">
                  <c:v>2015.02</c:v>
                </c:pt>
              </c:strCache>
            </c:strRef>
          </c:tx>
          <c:dLbls>
            <c:txPr>
              <a:bodyPr/>
              <a:lstStyle/>
              <a:p>
                <a:pPr>
                  <a:defRPr sz="1200" b="1">
                    <a:solidFill>
                      <a:schemeClr val="accent1">
                        <a:lumMod val="75000"/>
                      </a:schemeClr>
                    </a:solidFill>
                    <a:latin typeface="Arial Mon" pitchFamily="34" charset="0"/>
                  </a:defRPr>
                </a:pPr>
                <a:endParaRPr lang="en-US"/>
              </a:p>
            </c:txPr>
            <c:showVal val="1"/>
          </c:dLbls>
          <c:cat>
            <c:strRef>
              <c:f>'[1]10.1-10.3'!$L$56:$L$59</c:f>
              <c:strCache>
                <c:ptCount val="4"/>
                <c:pt idx="0">
                  <c:v>УҮГ</c:v>
                </c:pt>
                <c:pt idx="1">
                  <c:v>Компани</c:v>
                </c:pt>
                <c:pt idx="2">
                  <c:v>Өрхийн аж ахуй</c:v>
                </c:pt>
                <c:pt idx="3">
                  <c:v>Хоршоо</c:v>
                </c:pt>
              </c:strCache>
            </c:strRef>
          </c:cat>
          <c:val>
            <c:numRef>
              <c:f>'[1]10.1-10.3'!$M$56:$M$59</c:f>
              <c:numCache>
                <c:formatCode>General</c:formatCode>
                <c:ptCount val="4"/>
                <c:pt idx="0">
                  <c:v>91.3</c:v>
                </c:pt>
                <c:pt idx="1">
                  <c:v>2.8</c:v>
                </c:pt>
                <c:pt idx="2">
                  <c:v>5.5</c:v>
                </c:pt>
                <c:pt idx="3">
                  <c:v>0.4</c:v>
                </c:pt>
              </c:numCache>
            </c:numRef>
          </c:val>
        </c:ser>
        <c:ser>
          <c:idx val="1"/>
          <c:order val="1"/>
          <c:tx>
            <c:strRef>
              <c:f>'[1]10.1-10.3'!$N$55</c:f>
              <c:strCache>
                <c:ptCount val="1"/>
                <c:pt idx="0">
                  <c:v>2016.02</c:v>
                </c:pt>
              </c:strCache>
            </c:strRef>
          </c:tx>
          <c:dLbls>
            <c:txPr>
              <a:bodyPr/>
              <a:lstStyle/>
              <a:p>
                <a:pPr>
                  <a:defRPr sz="1200" b="1">
                    <a:solidFill>
                      <a:schemeClr val="accent2">
                        <a:lumMod val="75000"/>
                      </a:schemeClr>
                    </a:solidFill>
                    <a:latin typeface="Arial Mon" pitchFamily="34" charset="0"/>
                  </a:defRPr>
                </a:pPr>
                <a:endParaRPr lang="en-US"/>
              </a:p>
            </c:txPr>
            <c:showVal val="1"/>
          </c:dLbls>
          <c:cat>
            <c:strRef>
              <c:f>'[1]10.1-10.3'!$L$56:$L$59</c:f>
              <c:strCache>
                <c:ptCount val="4"/>
                <c:pt idx="0">
                  <c:v>УҮГ</c:v>
                </c:pt>
                <c:pt idx="1">
                  <c:v>Компани</c:v>
                </c:pt>
                <c:pt idx="2">
                  <c:v>Өрхийн аж ахуй</c:v>
                </c:pt>
                <c:pt idx="3">
                  <c:v>Хоршоо</c:v>
                </c:pt>
              </c:strCache>
            </c:strRef>
          </c:cat>
          <c:val>
            <c:numRef>
              <c:f>'[1]10.1-10.3'!$N$56:$N$59</c:f>
              <c:numCache>
                <c:formatCode>General</c:formatCode>
                <c:ptCount val="4"/>
                <c:pt idx="0">
                  <c:v>89.5</c:v>
                </c:pt>
                <c:pt idx="1">
                  <c:v>1.8</c:v>
                </c:pt>
                <c:pt idx="2">
                  <c:v>7.8</c:v>
                </c:pt>
                <c:pt idx="3">
                  <c:v>0.9</c:v>
                </c:pt>
              </c:numCache>
            </c:numRef>
          </c:val>
        </c:ser>
        <c:dLbls>
          <c:showVal val="1"/>
        </c:dLbls>
        <c:overlap val="-25"/>
        <c:axId val="100127104"/>
        <c:axId val="100128640"/>
      </c:barChart>
      <c:catAx>
        <c:axId val="100127104"/>
        <c:scaling>
          <c:orientation val="minMax"/>
        </c:scaling>
        <c:axPos val="l"/>
        <c:majorTickMark val="none"/>
        <c:tickLblPos val="nextTo"/>
        <c:txPr>
          <a:bodyPr/>
          <a:lstStyle/>
          <a:p>
            <a:pPr>
              <a:defRPr sz="1200" b="1">
                <a:latin typeface="Arial Mon" pitchFamily="34" charset="0"/>
              </a:defRPr>
            </a:pPr>
            <a:endParaRPr lang="en-US"/>
          </a:p>
        </c:txPr>
        <c:crossAx val="100128640"/>
        <c:crosses val="autoZero"/>
        <c:auto val="1"/>
        <c:lblAlgn val="ctr"/>
        <c:lblOffset val="100"/>
      </c:catAx>
      <c:valAx>
        <c:axId val="100128640"/>
        <c:scaling>
          <c:orientation val="minMax"/>
        </c:scaling>
        <c:delete val="1"/>
        <c:axPos val="b"/>
        <c:numFmt formatCode="General" sourceLinked="1"/>
        <c:majorTickMark val="none"/>
        <c:tickLblPos val="none"/>
        <c:crossAx val="100127104"/>
        <c:crosses val="autoZero"/>
        <c:crossBetween val="between"/>
      </c:valAx>
    </c:plotArea>
    <c:legend>
      <c:legendPos val="t"/>
      <c:legendEntry>
        <c:idx val="0"/>
        <c:txPr>
          <a:bodyPr/>
          <a:lstStyle/>
          <a:p>
            <a:pPr>
              <a:defRPr sz="1200" b="1">
                <a:solidFill>
                  <a:schemeClr val="accent2">
                    <a:lumMod val="75000"/>
                  </a:schemeClr>
                </a:solidFill>
                <a:latin typeface="Arial Mon" pitchFamily="34" charset="0"/>
              </a:defRPr>
            </a:pPr>
            <a:endParaRPr lang="en-US"/>
          </a:p>
        </c:txPr>
      </c:legendEntry>
      <c:legendEntry>
        <c:idx val="1"/>
        <c:txPr>
          <a:bodyPr/>
          <a:lstStyle/>
          <a:p>
            <a:pPr>
              <a:defRPr sz="1200" b="1">
                <a:solidFill>
                  <a:schemeClr val="tx2"/>
                </a:solidFill>
                <a:latin typeface="Arial Mon" pitchFamily="34" charset="0"/>
              </a:defRPr>
            </a:pPr>
            <a:endParaRPr lang="en-US"/>
          </a:p>
        </c:txPr>
      </c:legendEntry>
      <c:layout>
        <c:manualLayout>
          <c:xMode val="edge"/>
          <c:yMode val="edge"/>
          <c:x val="0.37918563588642357"/>
          <c:y val="0.87702099737532868"/>
          <c:w val="0.23607277499403473"/>
          <c:h val="0.12297900262467192"/>
        </c:manualLayout>
      </c:layout>
      <c:txPr>
        <a:bodyPr/>
        <a:lstStyle/>
        <a:p>
          <a:pPr>
            <a:defRPr sz="1200" b="1">
              <a:latin typeface="Arial Mon" pitchFamily="34" charset="0"/>
            </a:defRPr>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'1.1'!$L$19</c:f>
              <c:strCache>
                <c:ptCount val="1"/>
                <c:pt idx="0">
                  <c:v>Эрэгтэй </c:v>
                </c:pt>
              </c:strCache>
            </c:strRef>
          </c:tx>
          <c:dLbls>
            <c:txPr>
              <a:bodyPr/>
              <a:lstStyle/>
              <a:p>
                <a:pPr>
                  <a:defRPr sz="1200" b="1">
                    <a:solidFill>
                      <a:schemeClr val="accent1"/>
                    </a:solidFill>
                    <a:latin typeface="Arial" pitchFamily="34" charset="0"/>
                    <a:cs typeface="Arial" pitchFamily="34" charset="0"/>
                  </a:defRPr>
                </a:pPr>
                <a:endParaRPr lang="en-US"/>
              </a:p>
            </c:txPr>
            <c:showVal val="1"/>
          </c:dLbls>
          <c:cat>
            <c:strRef>
              <c:f>'1.1'!$K$20:$K$22</c:f>
              <c:strCache>
                <c:ptCount val="3"/>
                <c:pt idx="0">
                  <c:v>15-24</c:v>
                </c:pt>
                <c:pt idx="1">
                  <c:v>25-34</c:v>
                </c:pt>
                <c:pt idx="2">
                  <c:v>55-60+</c:v>
                </c:pt>
              </c:strCache>
            </c:strRef>
          </c:cat>
          <c:val>
            <c:numRef>
              <c:f>'1.1'!$L$20:$L$22</c:f>
              <c:numCache>
                <c:formatCode>General</c:formatCode>
                <c:ptCount val="3"/>
                <c:pt idx="0">
                  <c:v>3</c:v>
                </c:pt>
                <c:pt idx="1">
                  <c:v>4</c:v>
                </c:pt>
                <c:pt idx="2">
                  <c:v>1</c:v>
                </c:pt>
              </c:numCache>
            </c:numRef>
          </c:val>
        </c:ser>
        <c:ser>
          <c:idx val="1"/>
          <c:order val="1"/>
          <c:tx>
            <c:strRef>
              <c:f>'1.1'!$M$19</c:f>
              <c:strCache>
                <c:ptCount val="1"/>
                <c:pt idx="0">
                  <c:v>Эмэгтэй </c:v>
                </c:pt>
              </c:strCache>
            </c:strRef>
          </c:tx>
          <c:dLbls>
            <c:txPr>
              <a:bodyPr/>
              <a:lstStyle/>
              <a:p>
                <a:pPr>
                  <a:defRPr sz="1200" b="1">
                    <a:solidFill>
                      <a:srgbClr val="FF0000"/>
                    </a:solidFill>
                    <a:latin typeface="Arial" pitchFamily="34" charset="0"/>
                    <a:cs typeface="Arial" pitchFamily="34" charset="0"/>
                  </a:defRPr>
                </a:pPr>
                <a:endParaRPr lang="en-US"/>
              </a:p>
            </c:txPr>
            <c:showVal val="1"/>
          </c:dLbls>
          <c:cat>
            <c:strRef>
              <c:f>'1.1'!$K$20:$K$22</c:f>
              <c:strCache>
                <c:ptCount val="3"/>
                <c:pt idx="0">
                  <c:v>15-24</c:v>
                </c:pt>
                <c:pt idx="1">
                  <c:v>25-34</c:v>
                </c:pt>
                <c:pt idx="2">
                  <c:v>55-60+</c:v>
                </c:pt>
              </c:strCache>
            </c:strRef>
          </c:cat>
          <c:val>
            <c:numRef>
              <c:f>'1.1'!$M$20:$M$22</c:f>
              <c:numCache>
                <c:formatCode>General</c:formatCode>
                <c:ptCount val="3"/>
                <c:pt idx="0">
                  <c:v>0</c:v>
                </c:pt>
                <c:pt idx="1">
                  <c:v>4</c:v>
                </c:pt>
                <c:pt idx="2">
                  <c:v>0</c:v>
                </c:pt>
              </c:numCache>
            </c:numRef>
          </c:val>
        </c:ser>
        <c:dLbls>
          <c:showVal val="1"/>
        </c:dLbls>
        <c:axId val="61023360"/>
        <c:axId val="61024896"/>
      </c:barChart>
      <c:catAx>
        <c:axId val="61023360"/>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61024896"/>
        <c:crosses val="autoZero"/>
        <c:auto val="1"/>
        <c:lblAlgn val="ctr"/>
        <c:lblOffset val="100"/>
      </c:catAx>
      <c:valAx>
        <c:axId val="61024896"/>
        <c:scaling>
          <c:orientation val="minMax"/>
        </c:scaling>
        <c:delete val="1"/>
        <c:axPos val="b"/>
        <c:numFmt formatCode="General" sourceLinked="1"/>
        <c:tickLblPos val="none"/>
        <c:crossAx val="61023360"/>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9305214921905279"/>
          <c:y val="0.18535133108361454"/>
          <c:w val="0.25574537557805277"/>
          <c:h val="0.61378890138732667"/>
        </c:manualLayout>
      </c:layout>
      <c:pieChart>
        <c:varyColors val="1"/>
        <c:ser>
          <c:idx val="0"/>
          <c:order val="0"/>
          <c:explosion val="25"/>
          <c:dLbls>
            <c:dLbl>
              <c:idx val="0"/>
              <c:layout>
                <c:manualLayout>
                  <c:x val="0.24223784526934139"/>
                  <c:y val="-3.3700787401574811E-2"/>
                </c:manualLayout>
              </c:layout>
              <c:showVal val="1"/>
              <c:showCatName val="1"/>
            </c:dLbl>
            <c:dLbl>
              <c:idx val="1"/>
              <c:layout>
                <c:manualLayout>
                  <c:x val="0.11950287464066994"/>
                  <c:y val="0.14150725644588544"/>
                </c:manualLayout>
              </c:layout>
              <c:showVal val="1"/>
              <c:showCatName val="1"/>
            </c:dLbl>
            <c:dLbl>
              <c:idx val="2"/>
              <c:layout>
                <c:manualLayout>
                  <c:x val="0.12480283714535681"/>
                  <c:y val="4.0387525088775689E-2"/>
                </c:manualLayout>
              </c:layout>
              <c:showVal val="1"/>
              <c:showCatName val="1"/>
            </c:dLbl>
            <c:dLbl>
              <c:idx val="3"/>
              <c:layout>
                <c:manualLayout>
                  <c:x val="-5.9080525893167493E-2"/>
                  <c:y val="5.2111402741324003E-2"/>
                </c:manualLayout>
              </c:layout>
              <c:showVal val="1"/>
              <c:showCatName val="1"/>
            </c:dLbl>
            <c:dLbl>
              <c:idx val="4"/>
              <c:layout>
                <c:manualLayout>
                  <c:x val="-7.5343903929817532E-2"/>
                  <c:y val="5.1933143773694138E-2"/>
                </c:manualLayout>
              </c:layout>
              <c:showVal val="1"/>
              <c:showCatName val="1"/>
            </c:dLbl>
            <c:dLbl>
              <c:idx val="5"/>
              <c:layout>
                <c:manualLayout>
                  <c:x val="-0.10320991126109239"/>
                  <c:y val="0.20681179558437554"/>
                </c:manualLayout>
              </c:layout>
              <c:showVal val="1"/>
              <c:showCatName val="1"/>
            </c:dLbl>
            <c:dLbl>
              <c:idx val="6"/>
              <c:layout>
                <c:manualLayout>
                  <c:x val="-0.2406917885264343"/>
                  <c:y val="-4.6066079975297228E-2"/>
                </c:manualLayout>
              </c:layout>
              <c:showVal val="1"/>
              <c:showCatName val="1"/>
            </c:dLbl>
            <c:dLbl>
              <c:idx val="7"/>
              <c:layout>
                <c:manualLayout>
                  <c:x val="-4.0118110236220486E-2"/>
                  <c:y val="-3.6876254438783403E-2"/>
                </c:manualLayout>
              </c:layout>
              <c:showVal val="1"/>
              <c:showCatName val="1"/>
            </c:dLbl>
            <c:txPr>
              <a:bodyPr/>
              <a:lstStyle/>
              <a:p>
                <a:pPr>
                  <a:defRPr sz="1100" b="1">
                    <a:latin typeface="Arial" pitchFamily="34" charset="0"/>
                    <a:cs typeface="Arial" pitchFamily="34" charset="0"/>
                  </a:defRPr>
                </a:pPr>
                <a:endParaRPr lang="en-US"/>
              </a:p>
            </c:txPr>
            <c:showVal val="1"/>
            <c:showCatName val="1"/>
            <c:showLeaderLines val="1"/>
          </c:dLbls>
          <c:cat>
            <c:strRef>
              <c:f>'1'!$K$24:$K$31</c:f>
              <c:strCache>
                <c:ptCount val="8"/>
                <c:pt idx="0">
                  <c:v>Магистр,доктор</c:v>
                </c:pt>
                <c:pt idx="1">
                  <c:v>Дээд боловсролтой </c:v>
                </c:pt>
                <c:pt idx="2">
                  <c:v>Тусгай дунд </c:v>
                </c:pt>
                <c:pt idx="3">
                  <c:v>Техник мэргэжлийн </c:v>
                </c:pt>
                <c:pt idx="4">
                  <c:v>Бүрэн дунд </c:v>
                </c:pt>
                <c:pt idx="5">
                  <c:v>Бүрэн бус дунд </c:v>
                </c:pt>
                <c:pt idx="6">
                  <c:v>Бага </c:v>
                </c:pt>
                <c:pt idx="7">
                  <c:v>Боловсролгүй </c:v>
                </c:pt>
              </c:strCache>
            </c:strRef>
          </c:cat>
          <c:val>
            <c:numRef>
              <c:f>'1'!$L$24:$L$31</c:f>
              <c:numCache>
                <c:formatCode>0.0</c:formatCode>
                <c:ptCount val="8"/>
                <c:pt idx="0">
                  <c:v>0.74626865671641784</c:v>
                </c:pt>
                <c:pt idx="1">
                  <c:v>25.298507462686565</c:v>
                </c:pt>
                <c:pt idx="2">
                  <c:v>12.985074626865691</c:v>
                </c:pt>
                <c:pt idx="3">
                  <c:v>11.119402985074627</c:v>
                </c:pt>
                <c:pt idx="4">
                  <c:v>35.373134328358212</c:v>
                </c:pt>
                <c:pt idx="5">
                  <c:v>11.268656716417922</c:v>
                </c:pt>
                <c:pt idx="6">
                  <c:v>2.5373134328358207</c:v>
                </c:pt>
                <c:pt idx="7">
                  <c:v>0.67164179104477895</c:v>
                </c:pt>
              </c:numCache>
            </c:numRef>
          </c:val>
        </c:ser>
        <c:dLbls>
          <c:showVal val="1"/>
          <c:showCatName val="1"/>
        </c:dLbls>
        <c:firstSliceAng val="0"/>
      </c:pieChart>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26923597025016904"/>
          <c:y val="5.6628056628056367E-2"/>
          <c:w val="0.49282263445882912"/>
          <c:h val="0.92138632936840337"/>
        </c:manualLayout>
      </c:layout>
      <c:barChart>
        <c:barDir val="bar"/>
        <c:grouping val="clustered"/>
        <c:ser>
          <c:idx val="0"/>
          <c:order val="0"/>
          <c:dLbls>
            <c:txPr>
              <a:bodyPr/>
              <a:lstStyle/>
              <a:p>
                <a:pPr>
                  <a:defRPr sz="1100" b="1">
                    <a:solidFill>
                      <a:schemeClr val="tx2"/>
                    </a:solidFill>
                    <a:latin typeface="Arial" pitchFamily="34" charset="0"/>
                    <a:cs typeface="Arial" pitchFamily="34" charset="0"/>
                  </a:defRPr>
                </a:pPr>
                <a:endParaRPr lang="en-US"/>
              </a:p>
            </c:txPr>
            <c:showVal val="1"/>
          </c:dLbls>
          <c:cat>
            <c:strRef>
              <c:f>'1'!$K$65:$K$78</c:f>
              <c:strCache>
                <c:ptCount val="14"/>
                <c:pt idx="0">
                  <c:v>Сайншанд </c:v>
                </c:pt>
                <c:pt idx="1">
                  <c:v>Замын - Үүд </c:v>
                </c:pt>
                <c:pt idx="2">
                  <c:v>Өргөн </c:v>
                </c:pt>
                <c:pt idx="3">
                  <c:v>Мандах </c:v>
                </c:pt>
                <c:pt idx="4">
                  <c:v>Айраг </c:v>
                </c:pt>
                <c:pt idx="5">
                  <c:v>Даланжаргалан </c:v>
                </c:pt>
                <c:pt idx="6">
                  <c:v>Хатанбулаг </c:v>
                </c:pt>
                <c:pt idx="7">
                  <c:v>Сайхандулаан </c:v>
                </c:pt>
                <c:pt idx="8">
                  <c:v>Хөвсгөл </c:v>
                </c:pt>
                <c:pt idx="9">
                  <c:v>Иххэт </c:v>
                </c:pt>
                <c:pt idx="10">
                  <c:v>Дэлгэрэх </c:v>
                </c:pt>
                <c:pt idx="11">
                  <c:v>Улаанбадрах </c:v>
                </c:pt>
                <c:pt idx="12">
                  <c:v>Алтанширээ </c:v>
                </c:pt>
                <c:pt idx="13">
                  <c:v>Эрдэнэ </c:v>
                </c:pt>
              </c:strCache>
            </c:strRef>
          </c:cat>
          <c:val>
            <c:numRef>
              <c:f>'1'!$L$65:$L$78</c:f>
              <c:numCache>
                <c:formatCode>General</c:formatCode>
                <c:ptCount val="14"/>
                <c:pt idx="0">
                  <c:v>628</c:v>
                </c:pt>
                <c:pt idx="1">
                  <c:v>225</c:v>
                </c:pt>
                <c:pt idx="2">
                  <c:v>76</c:v>
                </c:pt>
                <c:pt idx="3">
                  <c:v>71</c:v>
                </c:pt>
                <c:pt idx="4">
                  <c:v>71</c:v>
                </c:pt>
                <c:pt idx="5">
                  <c:v>67</c:v>
                </c:pt>
                <c:pt idx="6">
                  <c:v>48</c:v>
                </c:pt>
                <c:pt idx="7">
                  <c:v>32</c:v>
                </c:pt>
                <c:pt idx="8">
                  <c:v>32</c:v>
                </c:pt>
                <c:pt idx="9">
                  <c:v>25</c:v>
                </c:pt>
                <c:pt idx="10">
                  <c:v>22</c:v>
                </c:pt>
                <c:pt idx="11">
                  <c:v>17</c:v>
                </c:pt>
                <c:pt idx="12">
                  <c:v>13</c:v>
                </c:pt>
                <c:pt idx="13">
                  <c:v>13</c:v>
                </c:pt>
              </c:numCache>
            </c:numRef>
          </c:val>
        </c:ser>
        <c:dLbls>
          <c:showVal val="1"/>
        </c:dLbls>
        <c:overlap val="-25"/>
        <c:axId val="54515584"/>
        <c:axId val="54517120"/>
      </c:barChart>
      <c:catAx>
        <c:axId val="54515584"/>
        <c:scaling>
          <c:orientation val="minMax"/>
        </c:scaling>
        <c:axPos val="l"/>
        <c:majorTickMark val="none"/>
        <c:tickLblPos val="nextTo"/>
        <c:txPr>
          <a:bodyPr/>
          <a:lstStyle/>
          <a:p>
            <a:pPr>
              <a:defRPr sz="1100">
                <a:latin typeface="Arial" pitchFamily="34" charset="0"/>
                <a:cs typeface="Arial" pitchFamily="34" charset="0"/>
              </a:defRPr>
            </a:pPr>
            <a:endParaRPr lang="en-US"/>
          </a:p>
        </c:txPr>
        <c:crossAx val="54517120"/>
        <c:crosses val="autoZero"/>
        <c:auto val="1"/>
        <c:lblAlgn val="ctr"/>
        <c:lblOffset val="100"/>
      </c:catAx>
      <c:valAx>
        <c:axId val="54517120"/>
        <c:scaling>
          <c:orientation val="minMax"/>
        </c:scaling>
        <c:delete val="1"/>
        <c:axPos val="b"/>
        <c:numFmt formatCode="General" sourceLinked="1"/>
        <c:tickLblPos val="none"/>
        <c:crossAx val="54515584"/>
        <c:crosses val="autoZero"/>
        <c:crossBetween val="between"/>
      </c:valAx>
    </c:plotArea>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dLbls>
            <c:txPr>
              <a:bodyPr/>
              <a:lstStyle/>
              <a:p>
                <a:pPr>
                  <a:defRPr sz="1200" b="1">
                    <a:solidFill>
                      <a:schemeClr val="tx2"/>
                    </a:solidFill>
                    <a:latin typeface="Arial" pitchFamily="34" charset="0"/>
                    <a:cs typeface="Arial" pitchFamily="34" charset="0"/>
                  </a:defRPr>
                </a:pPr>
                <a:endParaRPr lang="en-US"/>
              </a:p>
            </c:txPr>
            <c:showVal val="1"/>
          </c:dLbls>
          <c:cat>
            <c:strRef>
              <c:f>'1'!$K$109:$K$114</c:f>
              <c:strCache>
                <c:ptCount val="6"/>
                <c:pt idx="0">
                  <c:v>Энгийн ажил мэргэжил </c:v>
                </c:pt>
                <c:pt idx="1">
                  <c:v>Худалдаа, үйлчилгээний ажилтан </c:v>
                </c:pt>
                <c:pt idx="2">
                  <c:v>ХАА, ой загас агнуурын ажилтан </c:v>
                </c:pt>
                <c:pt idx="3">
                  <c:v>Контор, үйлчилгээний ажилтан </c:v>
                </c:pt>
                <c:pt idx="4">
                  <c:v>мэргэжилтэн </c:v>
                </c:pt>
                <c:pt idx="5">
                  <c:v>зэвсэгт хүчний ажил мэргэжил </c:v>
                </c:pt>
              </c:strCache>
            </c:strRef>
          </c:cat>
          <c:val>
            <c:numRef>
              <c:f>'1'!$L$109:$L$114</c:f>
              <c:numCache>
                <c:formatCode>General</c:formatCode>
                <c:ptCount val="6"/>
                <c:pt idx="0">
                  <c:v>29</c:v>
                </c:pt>
                <c:pt idx="1">
                  <c:v>21</c:v>
                </c:pt>
                <c:pt idx="2">
                  <c:v>6</c:v>
                </c:pt>
                <c:pt idx="3">
                  <c:v>3</c:v>
                </c:pt>
                <c:pt idx="4">
                  <c:v>2</c:v>
                </c:pt>
                <c:pt idx="5">
                  <c:v>1</c:v>
                </c:pt>
              </c:numCache>
            </c:numRef>
          </c:val>
        </c:ser>
        <c:dLbls>
          <c:showVal val="1"/>
        </c:dLbls>
        <c:overlap val="-25"/>
        <c:axId val="99117696"/>
        <c:axId val="99123584"/>
      </c:barChart>
      <c:catAx>
        <c:axId val="99117696"/>
        <c:scaling>
          <c:orientation val="minMax"/>
        </c:scaling>
        <c:axPos val="l"/>
        <c:majorTickMark val="none"/>
        <c:tickLblPos val="nextTo"/>
        <c:txPr>
          <a:bodyPr/>
          <a:lstStyle/>
          <a:p>
            <a:pPr>
              <a:defRPr sz="1100">
                <a:latin typeface="Arial" pitchFamily="34" charset="0"/>
                <a:cs typeface="Arial" pitchFamily="34" charset="0"/>
              </a:defRPr>
            </a:pPr>
            <a:endParaRPr lang="en-US"/>
          </a:p>
        </c:txPr>
        <c:crossAx val="99123584"/>
        <c:crosses val="autoZero"/>
        <c:auto val="1"/>
        <c:lblAlgn val="ctr"/>
        <c:lblOffset val="100"/>
      </c:catAx>
      <c:valAx>
        <c:axId val="99123584"/>
        <c:scaling>
          <c:orientation val="minMax"/>
        </c:scaling>
        <c:delete val="1"/>
        <c:axPos val="b"/>
        <c:numFmt formatCode="General" sourceLinked="1"/>
        <c:tickLblPos val="none"/>
        <c:crossAx val="99117696"/>
        <c:crosses val="autoZero"/>
        <c:crossBetween val="between"/>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'3'!$I$7:$J$7</c:f>
              <c:strCache>
                <c:ptCount val="1"/>
                <c:pt idx="0">
                  <c:v> Амбулаторийн үзлэг</c:v>
                </c:pt>
              </c:strCache>
            </c:strRef>
          </c:tx>
          <c:dLbls>
            <c:dLbl>
              <c:idx val="0"/>
              <c:layout>
                <c:manualLayout>
                  <c:x val="0"/>
                  <c:y val="-6.0115606936417966E-2"/>
                </c:manualLayout>
              </c:layout>
              <c:showVal val="1"/>
            </c:dLbl>
            <c:dLbl>
              <c:idx val="1"/>
              <c:layout>
                <c:manualLayout>
                  <c:x val="2.7777777777779249E-3"/>
                  <c:y val="-5.0867052023121924E-2"/>
                </c:manualLayout>
              </c:layout>
              <c:showVal val="1"/>
            </c:dLbl>
            <c:txPr>
              <a:bodyPr/>
              <a:lstStyle/>
              <a:p>
                <a:pPr>
                  <a:defRPr sz="1200" b="1">
                    <a:solidFill>
                      <a:schemeClr val="tx2"/>
                    </a:solidFill>
                    <a:latin typeface="Arial" pitchFamily="34" charset="0"/>
                    <a:cs typeface="Arial" pitchFamily="34" charset="0"/>
                  </a:defRPr>
                </a:pPr>
                <a:endParaRPr lang="en-US"/>
              </a:p>
            </c:txPr>
            <c:showVal val="1"/>
          </c:dLbls>
          <c:cat>
            <c:numRef>
              <c:f>'3'!$K$6:$L$6</c:f>
              <c:numCache>
                <c:formatCode>0.00</c:formatCode>
                <c:ptCount val="2"/>
                <c:pt idx="0">
                  <c:v>2015.02</c:v>
                </c:pt>
                <c:pt idx="1">
                  <c:v>2016.02</c:v>
                </c:pt>
              </c:numCache>
            </c:numRef>
          </c:cat>
          <c:val>
            <c:numRef>
              <c:f>'3'!$K$7:$L$7</c:f>
              <c:numCache>
                <c:formatCode>General</c:formatCode>
                <c:ptCount val="2"/>
                <c:pt idx="0">
                  <c:v>53.9</c:v>
                </c:pt>
                <c:pt idx="1">
                  <c:v>59.3</c:v>
                </c:pt>
              </c:numCache>
            </c:numRef>
          </c:val>
        </c:ser>
        <c:ser>
          <c:idx val="1"/>
          <c:order val="1"/>
          <c:tx>
            <c:strRef>
              <c:f>'3'!$I$8:$J$8</c:f>
              <c:strCache>
                <c:ptCount val="1"/>
                <c:pt idx="0">
                  <c:v>Эмчлүүлсэн хүний тоо</c:v>
                </c:pt>
              </c:strCache>
            </c:strRef>
          </c:tx>
          <c:dLbls>
            <c:dLbl>
              <c:idx val="0"/>
              <c:layout>
                <c:manualLayout>
                  <c:x val="0"/>
                  <c:y val="-7.3988439306358483E-2"/>
                </c:manualLayout>
              </c:layout>
              <c:showVal val="1"/>
            </c:dLbl>
            <c:dLbl>
              <c:idx val="1"/>
              <c:layout>
                <c:manualLayout>
                  <c:x val="1.6666666666666583E-2"/>
                  <c:y val="-5.0867052023121924E-2"/>
                </c:manualLayout>
              </c:layout>
              <c:showVal val="1"/>
            </c:dLbl>
            <c:txPr>
              <a:bodyPr/>
              <a:lstStyle/>
              <a:p>
                <a:pPr>
                  <a:defRPr sz="1200" b="1">
                    <a:solidFill>
                      <a:schemeClr val="accent2"/>
                    </a:solidFill>
                    <a:latin typeface="Arial" pitchFamily="34" charset="0"/>
                    <a:cs typeface="Arial" pitchFamily="34" charset="0"/>
                  </a:defRPr>
                </a:pPr>
                <a:endParaRPr lang="en-US"/>
              </a:p>
            </c:txPr>
            <c:showVal val="1"/>
          </c:dLbls>
          <c:cat>
            <c:numRef>
              <c:f>'3'!$K$6:$L$6</c:f>
              <c:numCache>
                <c:formatCode>0.00</c:formatCode>
                <c:ptCount val="2"/>
                <c:pt idx="0">
                  <c:v>2015.02</c:v>
                </c:pt>
                <c:pt idx="1">
                  <c:v>2016.02</c:v>
                </c:pt>
              </c:numCache>
            </c:numRef>
          </c:cat>
          <c:val>
            <c:numRef>
              <c:f>'3'!$K$8:$L$8</c:f>
              <c:numCache>
                <c:formatCode>0.0</c:formatCode>
                <c:ptCount val="2"/>
                <c:pt idx="0">
                  <c:v>2.5</c:v>
                </c:pt>
                <c:pt idx="1">
                  <c:v>2.7</c:v>
                </c:pt>
              </c:numCache>
            </c:numRef>
          </c:val>
        </c:ser>
        <c:dLbls>
          <c:showVal val="1"/>
        </c:dLbls>
        <c:shape val="cylinder"/>
        <c:axId val="99186560"/>
        <c:axId val="99188096"/>
        <c:axId val="0"/>
      </c:bar3DChart>
      <c:catAx>
        <c:axId val="99186560"/>
        <c:scaling>
          <c:orientation val="minMax"/>
        </c:scaling>
        <c:axPos val="b"/>
        <c:numFmt formatCode="0.00" sourceLinked="1"/>
        <c:majorTickMark val="none"/>
        <c:tickLblPos val="nextTo"/>
        <c:txPr>
          <a:bodyPr/>
          <a:lstStyle/>
          <a:p>
            <a:pPr>
              <a:defRPr sz="1200" b="1">
                <a:latin typeface="Arial" pitchFamily="34" charset="0"/>
                <a:cs typeface="Arial" pitchFamily="34" charset="0"/>
              </a:defRPr>
            </a:pPr>
            <a:endParaRPr lang="en-US"/>
          </a:p>
        </c:txPr>
        <c:crossAx val="99188096"/>
        <c:crosses val="autoZero"/>
        <c:auto val="1"/>
        <c:lblAlgn val="ctr"/>
        <c:lblOffset val="100"/>
      </c:catAx>
      <c:valAx>
        <c:axId val="99188096"/>
        <c:scaling>
          <c:orientation val="minMax"/>
        </c:scaling>
        <c:delete val="1"/>
        <c:axPos val="l"/>
        <c:numFmt formatCode="General" sourceLinked="1"/>
        <c:tickLblPos val="none"/>
        <c:crossAx val="99186560"/>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722222222222259"/>
          <c:y val="5.0925925925925923E-2"/>
          <c:w val="0.65833333333333466"/>
          <c:h val="0.82153543307086663"/>
        </c:manualLayout>
      </c:layout>
      <c:barChart>
        <c:barDir val="col"/>
        <c:grouping val="clustered"/>
        <c:ser>
          <c:idx val="0"/>
          <c:order val="0"/>
          <c:tx>
            <c:strRef>
              <c:f>'3'!$E$65</c:f>
              <c:strCache>
                <c:ptCount val="1"/>
                <c:pt idx="0">
                  <c:v>амьд төрсөн хүүхэдл </c:v>
                </c:pt>
              </c:strCache>
            </c:strRef>
          </c:tx>
          <c:dLbls>
            <c:txPr>
              <a:bodyPr/>
              <a:lstStyle/>
              <a:p>
                <a:pPr>
                  <a:defRPr sz="1400" b="1">
                    <a:solidFill>
                      <a:schemeClr val="tx2"/>
                    </a:solidFill>
                    <a:latin typeface="Arial" pitchFamily="34" charset="0"/>
                    <a:cs typeface="Arial" pitchFamily="34" charset="0"/>
                  </a:defRPr>
                </a:pPr>
                <a:endParaRPr lang="en-US"/>
              </a:p>
            </c:txPr>
            <c:showVal val="1"/>
          </c:dLbls>
          <c:cat>
            <c:numRef>
              <c:f>'3'!$F$64:$G$64</c:f>
              <c:numCache>
                <c:formatCode>General</c:formatCode>
                <c:ptCount val="2"/>
                <c:pt idx="0">
                  <c:v>2015.02</c:v>
                </c:pt>
                <c:pt idx="1">
                  <c:v>2016.02</c:v>
                </c:pt>
              </c:numCache>
            </c:numRef>
          </c:cat>
          <c:val>
            <c:numRef>
              <c:f>'3'!$F$65:$G$65</c:f>
              <c:numCache>
                <c:formatCode>0.0</c:formatCode>
                <c:ptCount val="2"/>
                <c:pt idx="0" formatCode="General">
                  <c:v>8.4</c:v>
                </c:pt>
                <c:pt idx="1">
                  <c:v>8</c:v>
                </c:pt>
              </c:numCache>
            </c:numRef>
          </c:val>
        </c:ser>
        <c:dLbls>
          <c:showVal val="1"/>
        </c:dLbls>
        <c:overlap val="-25"/>
        <c:axId val="99240960"/>
        <c:axId val="99250944"/>
      </c:barChart>
      <c:catAx>
        <c:axId val="99240960"/>
        <c:scaling>
          <c:orientation val="minMax"/>
        </c:scaling>
        <c:axPos val="b"/>
        <c:numFmt formatCode="General" sourceLinked="1"/>
        <c:majorTickMark val="none"/>
        <c:tickLblPos val="nextTo"/>
        <c:txPr>
          <a:bodyPr/>
          <a:lstStyle/>
          <a:p>
            <a:pPr>
              <a:defRPr sz="1200" b="1">
                <a:latin typeface="Arial" pitchFamily="34" charset="0"/>
                <a:cs typeface="Arial" pitchFamily="34" charset="0"/>
              </a:defRPr>
            </a:pPr>
            <a:endParaRPr lang="en-US"/>
          </a:p>
        </c:txPr>
        <c:crossAx val="99250944"/>
        <c:crosses val="autoZero"/>
        <c:auto val="1"/>
        <c:lblAlgn val="ctr"/>
        <c:lblOffset val="100"/>
      </c:catAx>
      <c:valAx>
        <c:axId val="99250944"/>
        <c:scaling>
          <c:orientation val="minMax"/>
        </c:scaling>
        <c:delete val="1"/>
        <c:axPos val="l"/>
        <c:numFmt formatCode="General" sourceLinked="1"/>
        <c:tickLblPos val="none"/>
        <c:crossAx val="99240960"/>
        <c:crosses val="autoZero"/>
        <c:crossBetween val="between"/>
      </c:valAx>
    </c:plotArea>
    <c:plotVisOnly val="1"/>
  </c:chart>
  <c:spPr>
    <a:ln>
      <a:no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dLbls>
            <c:dLbl>
              <c:idx val="0"/>
              <c:layout>
                <c:manualLayout>
                  <c:x val="3.6111111111111212E-2"/>
                  <c:y val="-5.0867052023121924E-2"/>
                </c:manualLayout>
              </c:layout>
              <c:showVal val="1"/>
            </c:dLbl>
            <c:dLbl>
              <c:idx val="1"/>
              <c:layout>
                <c:manualLayout>
                  <c:x val="3.0555555555555582E-2"/>
                  <c:y val="-5.0867052023121924E-2"/>
                </c:manualLayout>
              </c:layout>
              <c:showVal val="1"/>
            </c:dLbl>
            <c:txPr>
              <a:bodyPr/>
              <a:lstStyle/>
              <a:p>
                <a:pPr>
                  <a:defRPr sz="1400" b="1">
                    <a:solidFill>
                      <a:schemeClr val="tx2"/>
                    </a:solidFill>
                    <a:latin typeface="Arial" pitchFamily="34" charset="0"/>
                    <a:cs typeface="Arial" pitchFamily="34" charset="0"/>
                  </a:defRPr>
                </a:pPr>
                <a:endParaRPr lang="en-US"/>
              </a:p>
            </c:txPr>
            <c:showVal val="1"/>
          </c:dLbls>
          <c:cat>
            <c:numRef>
              <c:f>'3'!$N$12:$O$12</c:f>
              <c:numCache>
                <c:formatCode>0.00</c:formatCode>
                <c:ptCount val="2"/>
                <c:pt idx="0">
                  <c:v>2015.02</c:v>
                </c:pt>
                <c:pt idx="1">
                  <c:v>2016.02</c:v>
                </c:pt>
              </c:numCache>
            </c:numRef>
          </c:cat>
          <c:val>
            <c:numRef>
              <c:f>'3'!$N$13:$O$13</c:f>
              <c:numCache>
                <c:formatCode>General</c:formatCode>
                <c:ptCount val="2"/>
                <c:pt idx="0">
                  <c:v>114</c:v>
                </c:pt>
                <c:pt idx="1">
                  <c:v>352</c:v>
                </c:pt>
              </c:numCache>
            </c:numRef>
          </c:val>
        </c:ser>
        <c:dLbls>
          <c:showVal val="1"/>
        </c:dLbls>
        <c:shape val="cylinder"/>
        <c:axId val="99283712"/>
        <c:axId val="99285248"/>
        <c:axId val="0"/>
      </c:bar3DChart>
      <c:catAx>
        <c:axId val="99283712"/>
        <c:scaling>
          <c:orientation val="minMax"/>
        </c:scaling>
        <c:axPos val="b"/>
        <c:numFmt formatCode="0.00" sourceLinked="1"/>
        <c:majorTickMark val="none"/>
        <c:tickLblPos val="nextTo"/>
        <c:txPr>
          <a:bodyPr/>
          <a:lstStyle/>
          <a:p>
            <a:pPr>
              <a:defRPr sz="1400" b="1">
                <a:latin typeface="Arial" pitchFamily="34" charset="0"/>
                <a:cs typeface="Arial" pitchFamily="34" charset="0"/>
              </a:defRPr>
            </a:pPr>
            <a:endParaRPr lang="en-US"/>
          </a:p>
        </c:txPr>
        <c:crossAx val="99285248"/>
        <c:crosses val="autoZero"/>
        <c:auto val="1"/>
        <c:lblAlgn val="ctr"/>
        <c:lblOffset val="100"/>
      </c:catAx>
      <c:valAx>
        <c:axId val="99285248"/>
        <c:scaling>
          <c:orientation val="minMax"/>
        </c:scaling>
        <c:delete val="1"/>
        <c:axPos val="l"/>
        <c:numFmt formatCode="General" sourceLinked="1"/>
        <c:tickLblPos val="none"/>
        <c:crossAx val="99283712"/>
        <c:crosses val="autoZero"/>
        <c:crossBetween val="between"/>
      </c:valAx>
    </c:plotArea>
    <c:plotVisOnly val="1"/>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0.65517</cdr:x>
      <cdr:y>0.14286</cdr:y>
    </cdr:from>
    <cdr:to>
      <cdr:x>1</cdr:x>
      <cdr:y>0.35714</cdr:y>
    </cdr:to>
    <cdr:sp macro="" textlink="">
      <cdr:nvSpPr>
        <cdr:cNvPr id="3" name="TextBox 2"/>
        <cdr:cNvSpPr txBox="1"/>
      </cdr:nvSpPr>
      <cdr:spPr>
        <a:xfrm xmlns:a="http://schemas.openxmlformats.org/drawingml/2006/main">
          <a:off x="2895600" y="304800"/>
          <a:ext cx="1524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tx2"/>
              </a:solidFill>
              <a:latin typeface="Arial" pitchFamily="34" charset="0"/>
              <a:cs typeface="Arial" pitchFamily="34" charset="0"/>
            </a:rPr>
            <a:t>8 </a:t>
          </a:r>
          <a:r>
            <a:rPr lang="mn-MN" sz="1100" b="1" dirty="0" smtClean="0">
              <a:solidFill>
                <a:schemeClr val="tx2"/>
              </a:solidFill>
              <a:latin typeface="Arial" pitchFamily="34" charset="0"/>
              <a:cs typeface="Arial" pitchFamily="34" charset="0"/>
            </a:rPr>
            <a:t>нь буюу  66,6 </a:t>
          </a:r>
          <a:r>
            <a:rPr lang="en-US" sz="1100" b="1" dirty="0" smtClean="0">
              <a:solidFill>
                <a:schemeClr val="tx2"/>
              </a:solidFill>
              <a:latin typeface="Arial" pitchFamily="34" charset="0"/>
              <a:cs typeface="Arial" pitchFamily="34" charset="0"/>
            </a:rPr>
            <a:t>% </a:t>
          </a:r>
          <a:r>
            <a:rPr lang="mn-MN" sz="1100" b="1" dirty="0" smtClean="0">
              <a:solidFill>
                <a:schemeClr val="tx2"/>
              </a:solidFill>
              <a:latin typeface="Arial" pitchFamily="34" charset="0"/>
              <a:cs typeface="Arial" pitchFamily="34" charset="0"/>
            </a:rPr>
            <a:t>нь 25-34 насныхан </a:t>
          </a:r>
          <a:endParaRPr lang="en-US" sz="1100" b="1" dirty="0">
            <a:solidFill>
              <a:schemeClr val="tx2"/>
            </a:solidFill>
            <a:latin typeface="Arial" pitchFamily="34" charset="0"/>
            <a:cs typeface="Arial" pitchFamily="34" charset="0"/>
          </a:endParaRPr>
        </a:p>
      </cdr:txBody>
    </cdr:sp>
  </cdr:relSizeAnchor>
  <cdr:relSizeAnchor xmlns:cdr="http://schemas.openxmlformats.org/drawingml/2006/chartDrawing">
    <cdr:from>
      <cdr:x>0.86207</cdr:x>
      <cdr:y>0.86667</cdr:y>
    </cdr:from>
    <cdr:to>
      <cdr:x>1</cdr:x>
      <cdr:y>1</cdr:y>
    </cdr:to>
    <cdr:sp macro="" textlink="">
      <cdr:nvSpPr>
        <cdr:cNvPr id="4" name="TextBox 3"/>
        <cdr:cNvSpPr txBox="1"/>
      </cdr:nvSpPr>
      <cdr:spPr>
        <a:xfrm xmlns:a="http://schemas.openxmlformats.org/drawingml/2006/main">
          <a:off x="3810000" y="19812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tx2"/>
              </a:solidFill>
              <a:latin typeface="Arial" pitchFamily="34" charset="0"/>
              <a:cs typeface="Arial" pitchFamily="34" charset="0"/>
            </a:rPr>
            <a:t>12</a:t>
          </a:r>
          <a:endParaRPr lang="en-US" sz="1800" b="1" dirty="0">
            <a:solidFill>
              <a:schemeClr val="tx2"/>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0.79592</cdr:x>
      <cdr:y>0.02778</cdr:y>
    </cdr:from>
    <cdr:to>
      <cdr:x>0.81633</cdr:x>
      <cdr:y>0.08333</cdr:y>
    </cdr:to>
    <cdr:sp macro="" textlink="">
      <cdr:nvSpPr>
        <cdr:cNvPr id="2" name="Up Arrow 1"/>
        <cdr:cNvSpPr/>
      </cdr:nvSpPr>
      <cdr:spPr>
        <a:xfrm xmlns:a="http://schemas.openxmlformats.org/drawingml/2006/main">
          <a:off x="2971800" y="76200"/>
          <a:ext cx="76200" cy="152400"/>
        </a:xfrm>
        <a:prstGeom xmlns:a="http://schemas.openxmlformats.org/drawingml/2006/main" prst="upArrow">
          <a:avLst/>
        </a:prstGeom>
        <a:solidFill xmlns:a="http://schemas.openxmlformats.org/drawingml/2006/main">
          <a:schemeClr val="accent2"/>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0.79592</cdr:x>
      <cdr:y>0.13889</cdr:y>
    </cdr:from>
    <cdr:to>
      <cdr:x>0.81633</cdr:x>
      <cdr:y>0.19444</cdr:y>
    </cdr:to>
    <cdr:sp macro="" textlink="">
      <cdr:nvSpPr>
        <cdr:cNvPr id="3" name="Up Arrow 2"/>
        <cdr:cNvSpPr/>
      </cdr:nvSpPr>
      <cdr:spPr>
        <a:xfrm xmlns:a="http://schemas.openxmlformats.org/drawingml/2006/main">
          <a:off x="2971800" y="381000"/>
          <a:ext cx="76200" cy="152400"/>
        </a:xfrm>
        <a:prstGeom xmlns:a="http://schemas.openxmlformats.org/drawingml/2006/main" prst="upArrow">
          <a:avLst/>
        </a:prstGeom>
        <a:solidFill xmlns:a="http://schemas.openxmlformats.org/drawingml/2006/main">
          <a:schemeClr val="accent2"/>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0.81633</cdr:x>
      <cdr:y>0.02778</cdr:y>
    </cdr:from>
    <cdr:to>
      <cdr:x>1</cdr:x>
      <cdr:y>0.11111</cdr:y>
    </cdr:to>
    <cdr:sp macro="" textlink="">
      <cdr:nvSpPr>
        <cdr:cNvPr id="4" name="TextBox 3"/>
        <cdr:cNvSpPr txBox="1"/>
      </cdr:nvSpPr>
      <cdr:spPr>
        <a:xfrm xmlns:a="http://schemas.openxmlformats.org/drawingml/2006/main">
          <a:off x="3048000" y="76200"/>
          <a:ext cx="685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n-MN" sz="1200" b="1" dirty="0" smtClean="0">
              <a:solidFill>
                <a:srgbClr val="FF0000"/>
              </a:solidFill>
              <a:latin typeface="Arial" pitchFamily="34" charset="0"/>
              <a:cs typeface="Arial" pitchFamily="34" charset="0"/>
            </a:rPr>
            <a:t>10.0</a:t>
          </a:r>
          <a:r>
            <a:rPr lang="en-US" sz="1200" b="1" dirty="0" smtClean="0">
              <a:solidFill>
                <a:srgbClr val="FF0000"/>
              </a:solidFill>
              <a:latin typeface="Arial" pitchFamily="34" charset="0"/>
              <a:cs typeface="Arial" pitchFamily="34" charset="0"/>
            </a:rPr>
            <a:t>%</a:t>
          </a:r>
          <a:endParaRPr lang="en-US" sz="1200" b="1" dirty="0">
            <a:solidFill>
              <a:srgbClr val="FF0000"/>
            </a:solidFill>
            <a:latin typeface="Arial" pitchFamily="34" charset="0"/>
            <a:cs typeface="Arial" pitchFamily="34" charset="0"/>
          </a:endParaRPr>
        </a:p>
      </cdr:txBody>
    </cdr:sp>
  </cdr:relSizeAnchor>
  <cdr:relSizeAnchor xmlns:cdr="http://schemas.openxmlformats.org/drawingml/2006/chartDrawing">
    <cdr:from>
      <cdr:x>0.81633</cdr:x>
      <cdr:y>0.13889</cdr:y>
    </cdr:from>
    <cdr:to>
      <cdr:x>1</cdr:x>
      <cdr:y>0.25</cdr:y>
    </cdr:to>
    <cdr:sp macro="" textlink="">
      <cdr:nvSpPr>
        <cdr:cNvPr id="5" name="TextBox 4"/>
        <cdr:cNvSpPr txBox="1"/>
      </cdr:nvSpPr>
      <cdr:spPr>
        <a:xfrm xmlns:a="http://schemas.openxmlformats.org/drawingml/2006/main">
          <a:off x="3048000" y="3810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latin typeface="Arial" pitchFamily="34" charset="0"/>
              <a:cs typeface="Arial" pitchFamily="34" charset="0"/>
            </a:rPr>
            <a:t>8%</a:t>
          </a:r>
          <a:endParaRPr lang="en-US" sz="1200" b="1" dirty="0">
            <a:solidFill>
              <a:srgbClr val="FF0000"/>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0.81132</cdr:x>
      <cdr:y>0.08571</cdr:y>
    </cdr:from>
    <cdr:to>
      <cdr:x>0.83019</cdr:x>
      <cdr:y>0.14286</cdr:y>
    </cdr:to>
    <cdr:sp macro="" textlink="">
      <cdr:nvSpPr>
        <cdr:cNvPr id="2" name="Down Arrow 1"/>
        <cdr:cNvSpPr/>
      </cdr:nvSpPr>
      <cdr:spPr>
        <a:xfrm xmlns:a="http://schemas.openxmlformats.org/drawingml/2006/main">
          <a:off x="3276600" y="228600"/>
          <a:ext cx="76200" cy="152400"/>
        </a:xfrm>
        <a:prstGeom xmlns:a="http://schemas.openxmlformats.org/drawingml/2006/main" prst="downArrow">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solidFill>
              <a:srgbClr val="00B050"/>
            </a:solidFill>
          </a:endParaRPr>
        </a:p>
      </cdr:txBody>
    </cdr:sp>
  </cdr:relSizeAnchor>
  <cdr:relSizeAnchor xmlns:cdr="http://schemas.openxmlformats.org/drawingml/2006/chartDrawing">
    <cdr:from>
      <cdr:x>0.83019</cdr:x>
      <cdr:y>0.05714</cdr:y>
    </cdr:from>
    <cdr:to>
      <cdr:x>0.98113</cdr:x>
      <cdr:y>0.17143</cdr:y>
    </cdr:to>
    <cdr:sp macro="" textlink="">
      <cdr:nvSpPr>
        <cdr:cNvPr id="3" name="TextBox 2"/>
        <cdr:cNvSpPr txBox="1"/>
      </cdr:nvSpPr>
      <cdr:spPr>
        <a:xfrm xmlns:a="http://schemas.openxmlformats.org/drawingml/2006/main">
          <a:off x="3352800" y="1524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n-MN" sz="1200" b="1" dirty="0" smtClean="0">
              <a:solidFill>
                <a:srgbClr val="00B050"/>
              </a:solidFill>
              <a:latin typeface="Arial" pitchFamily="34" charset="0"/>
              <a:cs typeface="Arial" pitchFamily="34" charset="0"/>
            </a:rPr>
            <a:t>4.8</a:t>
          </a:r>
          <a:r>
            <a:rPr lang="en-US" sz="1200" b="1" dirty="0" smtClean="0">
              <a:solidFill>
                <a:srgbClr val="00B050"/>
              </a:solidFill>
              <a:latin typeface="Arial" pitchFamily="34" charset="0"/>
              <a:cs typeface="Arial" pitchFamily="34" charset="0"/>
            </a:rPr>
            <a:t> %</a:t>
          </a:r>
          <a:endParaRPr lang="en-US" sz="1200" b="1" dirty="0">
            <a:solidFill>
              <a:srgbClr val="00B050"/>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0.84286</cdr:x>
      <cdr:y>0.10345</cdr:y>
    </cdr:from>
    <cdr:to>
      <cdr:x>0.85981</cdr:x>
      <cdr:y>0.17241</cdr:y>
    </cdr:to>
    <cdr:sp macro="" textlink="">
      <cdr:nvSpPr>
        <cdr:cNvPr id="2" name="Up Arrow 1"/>
        <cdr:cNvSpPr/>
      </cdr:nvSpPr>
      <cdr:spPr>
        <a:xfrm xmlns:a="http://schemas.openxmlformats.org/drawingml/2006/main">
          <a:off x="4495800" y="228600"/>
          <a:ext cx="90411" cy="152388"/>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0.85714</cdr:x>
      <cdr:y>0.06897</cdr:y>
    </cdr:from>
    <cdr:to>
      <cdr:x>1</cdr:x>
      <cdr:y>0.31034</cdr:y>
    </cdr:to>
    <cdr:sp macro="" textlink="">
      <cdr:nvSpPr>
        <cdr:cNvPr id="3" name="TextBox 2"/>
        <cdr:cNvSpPr txBox="1"/>
      </cdr:nvSpPr>
      <cdr:spPr>
        <a:xfrm xmlns:a="http://schemas.openxmlformats.org/drawingml/2006/main">
          <a:off x="4572000" y="152410"/>
          <a:ext cx="762000" cy="533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0000"/>
              </a:solidFill>
              <a:latin typeface="Arial" pitchFamily="34" charset="0"/>
              <a:cs typeface="Arial" pitchFamily="34" charset="0"/>
            </a:rPr>
            <a:t>3</a:t>
          </a:r>
          <a:r>
            <a:rPr lang="mn-MN" sz="1400" b="1" dirty="0" smtClean="0">
              <a:solidFill>
                <a:srgbClr val="FF0000"/>
              </a:solidFill>
              <a:latin typeface="Arial" pitchFamily="34" charset="0"/>
              <a:cs typeface="Arial" pitchFamily="34" charset="0"/>
            </a:rPr>
            <a:t> </a:t>
          </a:r>
          <a:r>
            <a:rPr lang="mn-MN" b="1" dirty="0" smtClean="0">
              <a:solidFill>
                <a:srgbClr val="FF0000"/>
              </a:solidFill>
              <a:latin typeface="Arial" pitchFamily="34" charset="0"/>
              <a:cs typeface="Arial" pitchFamily="34" charset="0"/>
            </a:rPr>
            <a:t>дахин</a:t>
          </a:r>
          <a:endParaRPr lang="en-US" sz="1600" b="1" dirty="0">
            <a:solidFill>
              <a:srgbClr val="FF0000"/>
            </a:solidFill>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0.78</cdr:x>
      <cdr:y>0.85714</cdr:y>
    </cdr:from>
    <cdr:to>
      <cdr:x>0.8</cdr:x>
      <cdr:y>0.92857</cdr:y>
    </cdr:to>
    <cdr:sp macro="" textlink="">
      <cdr:nvSpPr>
        <cdr:cNvPr id="2" name="Up Arrow 1"/>
        <cdr:cNvSpPr/>
      </cdr:nvSpPr>
      <cdr:spPr>
        <a:xfrm xmlns:a="http://schemas.openxmlformats.org/drawingml/2006/main">
          <a:off x="2971799" y="1828800"/>
          <a:ext cx="76200" cy="152400"/>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cdr:x>
      <cdr:y>0.82143</cdr:y>
    </cdr:from>
    <cdr:to>
      <cdr:x>0.98</cdr:x>
      <cdr:y>0.96429</cdr:y>
    </cdr:to>
    <cdr:sp macro="" textlink="">
      <cdr:nvSpPr>
        <cdr:cNvPr id="3" name="TextBox 2"/>
        <cdr:cNvSpPr txBox="1"/>
      </cdr:nvSpPr>
      <cdr:spPr>
        <a:xfrm xmlns:a="http://schemas.openxmlformats.org/drawingml/2006/main">
          <a:off x="3047999" y="17526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latin typeface="Arial" pitchFamily="34" charset="0"/>
              <a:cs typeface="Arial" pitchFamily="34" charset="0"/>
            </a:rPr>
            <a:t>2.0%</a:t>
          </a:r>
          <a:endParaRPr lang="en-US" sz="1200" b="1" dirty="0">
            <a:solidFill>
              <a:srgbClr val="FF0000"/>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cdr:x>
      <cdr:y>0.11429</cdr:y>
    </cdr:from>
    <cdr:to>
      <cdr:x>0.51786</cdr:x>
      <cdr:y>0.17143</cdr:y>
    </cdr:to>
    <cdr:sp macro="" textlink="">
      <cdr:nvSpPr>
        <cdr:cNvPr id="3" name="Up Arrow 2"/>
        <cdr:cNvSpPr/>
      </cdr:nvSpPr>
      <cdr:spPr>
        <a:xfrm xmlns:a="http://schemas.openxmlformats.org/drawingml/2006/main">
          <a:off x="2133600" y="304800"/>
          <a:ext cx="76200" cy="152400"/>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0.53571</cdr:x>
      <cdr:y>0.08571</cdr:y>
    </cdr:from>
    <cdr:to>
      <cdr:x>0.71429</cdr:x>
      <cdr:y>0.2</cdr:y>
    </cdr:to>
    <cdr:sp macro="" textlink="">
      <cdr:nvSpPr>
        <cdr:cNvPr id="4" name="TextBox 3"/>
        <cdr:cNvSpPr txBox="1"/>
      </cdr:nvSpPr>
      <cdr:spPr>
        <a:xfrm xmlns:a="http://schemas.openxmlformats.org/drawingml/2006/main">
          <a:off x="2286000" y="2286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FF0000"/>
              </a:solidFill>
              <a:latin typeface="Arial" pitchFamily="34" charset="0"/>
              <a:cs typeface="Arial" pitchFamily="34" charset="0"/>
            </a:rPr>
            <a:t>26.7 %</a:t>
          </a:r>
          <a:endParaRPr lang="en-US" sz="1200" b="1" dirty="0">
            <a:solidFill>
              <a:srgbClr val="FF0000"/>
            </a:solidFill>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0.58824</cdr:x>
      <cdr:y>0</cdr:y>
    </cdr:from>
    <cdr:to>
      <cdr:x>1</cdr:x>
      <cdr:y>0.17647</cdr:y>
    </cdr:to>
    <cdr:sp macro="" textlink="">
      <cdr:nvSpPr>
        <cdr:cNvPr id="2" name="TextBox 1"/>
        <cdr:cNvSpPr txBox="1"/>
      </cdr:nvSpPr>
      <cdr:spPr>
        <a:xfrm xmlns:a="http://schemas.openxmlformats.org/drawingml/2006/main">
          <a:off x="2286000" y="0"/>
          <a:ext cx="1600200" cy="457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b="1" dirty="0" smtClean="0">
              <a:solidFill>
                <a:schemeClr val="accent1"/>
              </a:solidFill>
              <a:latin typeface="Arial" pitchFamily="34" charset="0"/>
              <a:cs typeface="Arial" pitchFamily="34" charset="0"/>
            </a:rPr>
            <a:t>65.7 </a:t>
          </a:r>
          <a:r>
            <a:rPr lang="mn-MN" sz="1050" b="1" dirty="0" smtClean="0">
              <a:solidFill>
                <a:schemeClr val="accent1"/>
              </a:solidFill>
              <a:latin typeface="Arial" pitchFamily="34" charset="0"/>
              <a:cs typeface="Arial" pitchFamily="34" charset="0"/>
            </a:rPr>
            <a:t>буюу </a:t>
          </a:r>
          <a:r>
            <a:rPr lang="en-US" sz="1050" b="1" dirty="0" smtClean="0">
              <a:solidFill>
                <a:schemeClr val="accent1"/>
              </a:solidFill>
              <a:latin typeface="Arial" pitchFamily="34" charset="0"/>
              <a:cs typeface="Arial" pitchFamily="34" charset="0"/>
            </a:rPr>
            <a:t>46.5 % </a:t>
          </a:r>
          <a:r>
            <a:rPr lang="mn-MN" sz="1050" b="1" dirty="0" smtClean="0">
              <a:solidFill>
                <a:schemeClr val="accent1"/>
              </a:solidFill>
              <a:latin typeface="Arial" pitchFamily="34" charset="0"/>
              <a:cs typeface="Arial" pitchFamily="34" charset="0"/>
            </a:rPr>
            <a:t>нь нөхөн төлөгдсөн </a:t>
          </a:r>
          <a:endParaRPr lang="en-US" sz="1050" b="1" dirty="0">
            <a:solidFill>
              <a:schemeClr val="accent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3/21/2016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3/21/2016</a:t>
            </a:fld>
            <a:endParaRPr lang="en-US"/>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85800" y="4414838"/>
            <a:ext cx="5486400" cy="4184650"/>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mn-MN" altLang="en-US" dirty="0" smtClean="0"/>
              <a:t>Нүүр солих</a:t>
            </a:r>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ахуйн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нэгжийн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хариуцлагын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хэлбэрээр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авч</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үзвэл</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улсын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газар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94,</a:t>
            </a:r>
            <a:r>
              <a:rPr lang="en-US" sz="1200" dirty="0" smtClean="0">
                <a:latin typeface="Arial" pitchFamily="34" charset="0"/>
                <a:cs typeface="Arial" pitchFamily="34" charset="0"/>
              </a:rPr>
              <a:t>8 </a:t>
            </a:r>
            <a:r>
              <a:rPr lang="en-US" sz="1200" dirty="0" err="1" smtClean="0">
                <a:latin typeface="Arial" pitchFamily="34" charset="0"/>
                <a:cs typeface="Arial" pitchFamily="34" charset="0"/>
              </a:rPr>
              <a:t>хувь</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компани</a:t>
            </a:r>
            <a:r>
              <a:rPr lang="en-US" sz="1200" dirty="0" smtClean="0">
                <a:latin typeface="Arial" pitchFamily="34" charset="0"/>
                <a:cs typeface="Arial" pitchFamily="34" charset="0"/>
              </a:rPr>
              <a:t> 1.7 </a:t>
            </a:r>
            <a:r>
              <a:rPr lang="en-US" sz="1200" dirty="0" err="1" smtClean="0">
                <a:latin typeface="Arial" pitchFamily="34" charset="0"/>
                <a:cs typeface="Arial" pitchFamily="34" charset="0"/>
              </a:rPr>
              <a:t>хувь</a:t>
            </a:r>
            <a:r>
              <a:rPr lang="en-US" sz="1200" dirty="0" smtClean="0">
                <a:latin typeface="Arial" pitchFamily="34" charset="0"/>
                <a:cs typeface="Arial" pitchFamily="34" charset="0"/>
              </a:rPr>
              <a:t>, </a:t>
            </a:r>
            <a:r>
              <a:rPr lang="ru-RU" sz="1200" dirty="0" smtClean="0">
                <a:latin typeface="Arial" pitchFamily="34" charset="0"/>
                <a:cs typeface="Arial" pitchFamily="34" charset="0"/>
              </a:rPr>
              <a:t>хоршоо</a:t>
            </a:r>
            <a:r>
              <a:rPr lang="mn-MN" sz="1200" dirty="0" smtClean="0">
                <a:latin typeface="Arial" pitchFamily="34" charset="0"/>
                <a:cs typeface="Arial" pitchFamily="34" charset="0"/>
              </a:rPr>
              <a:t> 0</a:t>
            </a:r>
            <a:r>
              <a:rPr lang="en-US" sz="1200" dirty="0" smtClean="0">
                <a:latin typeface="Arial" pitchFamily="34" charset="0"/>
                <a:cs typeface="Arial" pitchFamily="34" charset="0"/>
              </a:rPr>
              <a:t>.3 </a:t>
            </a:r>
            <a:r>
              <a:rPr lang="ru-RU" sz="1200" dirty="0" smtClean="0">
                <a:latin typeface="Arial" pitchFamily="34" charset="0"/>
                <a:cs typeface="Arial" pitchFamily="34" charset="0"/>
              </a:rPr>
              <a:t>хувь</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өрхийн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ахуй</a:t>
            </a:r>
            <a:r>
              <a:rPr lang="en-US" sz="1200" dirty="0" smtClean="0">
                <a:latin typeface="Arial" pitchFamily="34" charset="0"/>
                <a:cs typeface="Arial" pitchFamily="34" charset="0"/>
              </a:rPr>
              <a:t> </a:t>
            </a:r>
            <a:r>
              <a:rPr lang="mn-MN" sz="1200" dirty="0" smtClean="0">
                <a:latin typeface="Arial" pitchFamily="34" charset="0"/>
                <a:cs typeface="Arial" pitchFamily="34" charset="0"/>
              </a:rPr>
              <a:t>3,</a:t>
            </a:r>
            <a:r>
              <a:rPr lang="en-US" sz="1200" dirty="0" smtClean="0">
                <a:latin typeface="Arial" pitchFamily="34" charset="0"/>
                <a:cs typeface="Arial" pitchFamily="34" charset="0"/>
              </a:rPr>
              <a:t>2 </a:t>
            </a:r>
            <a:r>
              <a:rPr lang="en-US" sz="1200" dirty="0" err="1" smtClean="0">
                <a:latin typeface="Arial" pitchFamily="34" charset="0"/>
                <a:cs typeface="Arial" pitchFamily="34" charset="0"/>
              </a:rPr>
              <a:t>хувийг</a:t>
            </a:r>
            <a:r>
              <a:rPr lang="en-US" sz="1200" dirty="0" smtClean="0">
                <a:latin typeface="Arial" pitchFamily="34" charset="0"/>
                <a:cs typeface="Arial" pitchFamily="34" charset="0"/>
              </a:rPr>
              <a:t>  </a:t>
            </a:r>
            <a:r>
              <a:rPr lang="ru-RU" sz="1200" dirty="0" smtClean="0">
                <a:latin typeface="Arial" pitchFamily="34" charset="0"/>
                <a:cs typeface="Arial" pitchFamily="34" charset="0"/>
              </a:rPr>
              <a:t>тус тус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үйлдвэрлэжээ</a:t>
            </a:r>
            <a:r>
              <a:rPr lang="en-US" sz="12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err="1" smtClean="0">
                <a:latin typeface="Arial" pitchFamily="34" charset="0"/>
                <a:cs typeface="Arial" pitchFamily="34" charset="0"/>
              </a:rPr>
              <a:t>Аж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ахуйн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нэгжийн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хариуцлагын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хэлбэрээр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авч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үзвэл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улсын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үйлдвэрийн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газар</a:t>
            </a:r>
            <a:r>
              <a:rPr lang="en-US" sz="1600" dirty="0" smtClean="0">
                <a:latin typeface="Arial" pitchFamily="34" charset="0"/>
                <a:cs typeface="Arial" pitchFamily="34" charset="0"/>
              </a:rPr>
              <a:t> </a:t>
            </a:r>
            <a:r>
              <a:rPr lang="mn-MN" sz="1600" dirty="0" smtClean="0">
                <a:latin typeface="Arial" pitchFamily="34" charset="0"/>
                <a:cs typeface="Arial" pitchFamily="34" charset="0"/>
              </a:rPr>
              <a:t>94,</a:t>
            </a:r>
            <a:r>
              <a:rPr lang="en-US" sz="1600" dirty="0" smtClean="0">
                <a:latin typeface="Arial" pitchFamily="34" charset="0"/>
                <a:cs typeface="Arial" pitchFamily="34" charset="0"/>
              </a:rPr>
              <a:t>8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компани</a:t>
            </a:r>
            <a:r>
              <a:rPr lang="en-US" sz="1600" dirty="0" smtClean="0">
                <a:latin typeface="Arial" pitchFamily="34" charset="0"/>
                <a:cs typeface="Arial" pitchFamily="34" charset="0"/>
              </a:rPr>
              <a:t> 1.7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ru-RU" sz="1600" dirty="0" smtClean="0">
                <a:latin typeface="Arial" pitchFamily="34" charset="0"/>
                <a:cs typeface="Arial" pitchFamily="34" charset="0"/>
              </a:rPr>
              <a:t>хоршоо</a:t>
            </a:r>
            <a:r>
              <a:rPr lang="mn-MN" sz="1600" dirty="0" smtClean="0">
                <a:latin typeface="Arial" pitchFamily="34" charset="0"/>
                <a:cs typeface="Arial" pitchFamily="34" charset="0"/>
              </a:rPr>
              <a:t> 0</a:t>
            </a:r>
            <a:r>
              <a:rPr lang="en-US" sz="1600" dirty="0" smtClean="0">
                <a:latin typeface="Arial" pitchFamily="34" charset="0"/>
                <a:cs typeface="Arial" pitchFamily="34" charset="0"/>
              </a:rPr>
              <a:t>.3 </a:t>
            </a:r>
            <a:r>
              <a:rPr lang="ru-RU" sz="1600" dirty="0"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өрхийн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ахуй</a:t>
            </a:r>
            <a:r>
              <a:rPr lang="en-US" sz="1600" dirty="0" smtClean="0">
                <a:latin typeface="Arial" pitchFamily="34" charset="0"/>
                <a:cs typeface="Arial" pitchFamily="34" charset="0"/>
              </a:rPr>
              <a:t> </a:t>
            </a:r>
            <a:r>
              <a:rPr lang="mn-MN" sz="1600" dirty="0" smtClean="0">
                <a:latin typeface="Arial" pitchFamily="34" charset="0"/>
                <a:cs typeface="Arial" pitchFamily="34" charset="0"/>
              </a:rPr>
              <a:t>3,</a:t>
            </a:r>
            <a:r>
              <a:rPr lang="en-US" sz="1600" dirty="0" smtClean="0">
                <a:latin typeface="Arial" pitchFamily="34" charset="0"/>
                <a:cs typeface="Arial" pitchFamily="34" charset="0"/>
              </a:rPr>
              <a:t>2 </a:t>
            </a:r>
            <a:r>
              <a:rPr lang="en-US" sz="1600" dirty="0" err="1" smtClean="0">
                <a:latin typeface="Arial" pitchFamily="34" charset="0"/>
                <a:cs typeface="Arial" pitchFamily="34" charset="0"/>
              </a:rPr>
              <a:t>хувийг</a:t>
            </a:r>
            <a:r>
              <a:rPr lang="en-US" sz="1600" dirty="0" smtClean="0">
                <a:latin typeface="Arial" pitchFamily="34" charset="0"/>
                <a:cs typeface="Arial" pitchFamily="34" charset="0"/>
              </a:rPr>
              <a:t>  </a:t>
            </a:r>
            <a:r>
              <a:rPr lang="ru-RU" sz="1600" dirty="0" smtClean="0">
                <a:latin typeface="Arial" pitchFamily="34" charset="0"/>
                <a:cs typeface="Arial" pitchFamily="34" charset="0"/>
              </a:rPr>
              <a:t>тус тус</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үйлдвэрлэжээ</a:t>
            </a:r>
            <a:r>
              <a:rPr lang="en-US" sz="16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mn-lt"/>
                <a:ea typeface="+mn-ea"/>
                <a:cs typeface="+mn-cs"/>
              </a:rPr>
              <a:t>Эрүүл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газраас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эрхлэн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гаргадаг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мэдээгээр</a:t>
            </a:r>
            <a:r>
              <a:rPr lang="en-US" sz="1200" kern="1200" dirty="0" smtClean="0">
                <a:solidFill>
                  <a:schemeClr val="tx1"/>
                </a:solidFill>
                <a:latin typeface="+mn-lt"/>
                <a:ea typeface="+mn-ea"/>
                <a:cs typeface="+mn-cs"/>
              </a:rPr>
              <a:t> 2016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эхний 2 </a:t>
            </a:r>
            <a:r>
              <a:rPr lang="en-US" sz="1200" kern="1200" dirty="0" err="1" smtClean="0">
                <a:solidFill>
                  <a:schemeClr val="tx1"/>
                </a:solidFill>
                <a:latin typeface="+mn-lt"/>
                <a:ea typeface="+mn-ea"/>
                <a:cs typeface="+mn-cs"/>
              </a:rPr>
              <a:t>сард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249</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хүүхэд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шинээр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мэндэлж</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62</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баржээ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амын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цэвэр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өсөлт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187  </a:t>
            </a:r>
            <a:r>
              <a:rPr lang="en-US" sz="1200" kern="1200" dirty="0" err="1" smtClean="0">
                <a:solidFill>
                  <a:schemeClr val="tx1"/>
                </a:solidFill>
                <a:latin typeface="+mn-lt"/>
                <a:ea typeface="+mn-ea"/>
                <a:cs typeface="+mn-cs"/>
              </a:rPr>
              <a:t>болж</a:t>
            </a:r>
            <a:r>
              <a:rPr lang="en-US" sz="1200" kern="1200" dirty="0" smtClean="0">
                <a:solidFill>
                  <a:schemeClr val="tx1"/>
                </a:solidFill>
                <a:latin typeface="+mn-lt"/>
                <a:ea typeface="+mn-ea"/>
                <a:cs typeface="+mn-cs"/>
              </a:rPr>
              <a:t>  2015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үеийнхээс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3</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хувиар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буюу 6-аар буурчээ.</a:t>
            </a:r>
            <a:r>
              <a:rPr lang="en-US" sz="1200" kern="1200" dirty="0" smtClean="0">
                <a:solidFill>
                  <a:schemeClr val="tx1"/>
                </a:solidFill>
                <a:latin typeface="+mn-lt"/>
                <a:ea typeface="+mn-ea"/>
                <a:cs typeface="+mn-cs"/>
              </a:rPr>
              <a:t> 1000 </a:t>
            </a:r>
            <a:r>
              <a:rPr lang="en-US" sz="1200" kern="1200" dirty="0" err="1" smtClean="0">
                <a:solidFill>
                  <a:schemeClr val="tx1"/>
                </a:solidFill>
                <a:latin typeface="+mn-lt"/>
                <a:ea typeface="+mn-ea"/>
                <a:cs typeface="+mn-cs"/>
              </a:rPr>
              <a:t>хүнд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ногдох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1,0 </a:t>
            </a:r>
            <a:r>
              <a:rPr lang="en-US" sz="1200" kern="1200" dirty="0" err="1" smtClean="0">
                <a:solidFill>
                  <a:schemeClr val="tx1"/>
                </a:solidFill>
                <a:latin typeface="+mn-lt"/>
                <a:ea typeface="+mn-ea"/>
                <a:cs typeface="+mn-cs"/>
              </a:rPr>
              <a:t>байгаа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ө</a:t>
            </a:r>
            <a:r>
              <a:rPr lang="mn-MN" sz="1200" kern="1200" dirty="0" smtClean="0">
                <a:solidFill>
                  <a:schemeClr val="tx1"/>
                </a:solidFill>
                <a:latin typeface="+mn-lt"/>
                <a:ea typeface="+mn-ea"/>
                <a:cs typeface="+mn-cs"/>
              </a:rPr>
              <a:t>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үетэй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харьцуулахад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en-US" sz="1200" kern="1200" dirty="0" smtClean="0">
                <a:solidFill>
                  <a:schemeClr val="tx1"/>
                </a:solidFill>
                <a:latin typeface="+mn-lt"/>
                <a:ea typeface="+mn-ea"/>
                <a:cs typeface="+mn-cs"/>
              </a:rPr>
              <a:t> 0.</a:t>
            </a:r>
            <a:r>
              <a:rPr lang="mn-MN" sz="1200" kern="1200" dirty="0" smtClean="0">
                <a:solidFill>
                  <a:schemeClr val="tx1"/>
                </a:solidFill>
                <a:latin typeface="+mn-lt"/>
                <a:ea typeface="+mn-ea"/>
                <a:cs typeface="+mn-cs"/>
              </a:rPr>
              <a:t>1 пунктээр,</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0,3 пунктээр тус тус нэмэгдсэн </a:t>
            </a:r>
            <a:r>
              <a:rPr lang="en-US" sz="1200" kern="1200" dirty="0" err="1" smtClean="0">
                <a:solidFill>
                  <a:schemeClr val="tx1"/>
                </a:solidFill>
                <a:latin typeface="+mn-lt"/>
                <a:ea typeface="+mn-ea"/>
                <a:cs typeface="+mn-cs"/>
              </a:rPr>
              <a:t>байна</a:t>
            </a:r>
            <a:r>
              <a:rPr lang="en-US" sz="1200" kern="1200" dirty="0" smtClean="0">
                <a:solidFill>
                  <a:schemeClr val="tx1"/>
                </a:solidFill>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dirty="0" smtClean="0">
                <a:solidFill>
                  <a:schemeClr val="tx1"/>
                </a:solidFill>
                <a:latin typeface="+mn-lt"/>
                <a:ea typeface="+mn-ea"/>
                <a:cs typeface="+mn-cs"/>
              </a:rPr>
              <a:t>  Оны эхний 2 сард н</a:t>
            </a:r>
            <a:r>
              <a:rPr lang="en-US" sz="1200" kern="1200" dirty="0" err="1" smtClean="0">
                <a:solidFill>
                  <a:schemeClr val="tx1"/>
                </a:solidFill>
                <a:latin typeface="+mn-lt"/>
                <a:ea typeface="+mn-ea"/>
                <a:cs typeface="+mn-cs"/>
              </a:rPr>
              <a:t>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mn-MN" sz="1200" kern="1200" dirty="0" smtClean="0">
                <a:solidFill>
                  <a:schemeClr val="tx1"/>
                </a:solidFill>
                <a:latin typeface="+mn-lt"/>
                <a:ea typeface="+mn-ea"/>
                <a:cs typeface="+mn-cs"/>
              </a:rPr>
              <a:t> 7190</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иргэнд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604,5 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a:t>
            </a:r>
            <a:r>
              <a:rPr lang="mn-MN" sz="1200" kern="1200" dirty="0" smtClean="0">
                <a:solidFill>
                  <a:schemeClr val="tx1"/>
                </a:solidFill>
                <a:latin typeface="+mn-lt"/>
                <a:ea typeface="+mn-ea"/>
                <a:cs typeface="+mn-cs"/>
              </a:rPr>
              <a:t>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тэтгэвэр, тэтгэмж, тусламж </a:t>
            </a:r>
            <a:r>
              <a:rPr lang="en-US" sz="1200" kern="1200" dirty="0" err="1" smtClean="0">
                <a:solidFill>
                  <a:schemeClr val="tx1"/>
                </a:solidFill>
                <a:latin typeface="+mn-lt"/>
                <a:ea typeface="+mn-ea"/>
                <a:cs typeface="+mn-cs"/>
              </a:rPr>
              <a:t>олго</a:t>
            </a:r>
            <a:r>
              <a:rPr lang="mn-MN" sz="1200" kern="1200" dirty="0" smtClean="0">
                <a:solidFill>
                  <a:schemeClr val="tx1"/>
                </a:solidFill>
                <a:latin typeface="+mn-lt"/>
                <a:ea typeface="+mn-ea"/>
                <a:cs typeface="+mn-cs"/>
              </a:rPr>
              <a:t>жээ. </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u-ES" sz="1200" kern="1200" dirty="0" smtClean="0">
                <a:solidFill>
                  <a:schemeClr val="tx1"/>
                </a:solidFill>
                <a:latin typeface="+mn-lt"/>
                <a:ea typeface="+mn-ea"/>
                <a:cs typeface="+mn-cs"/>
              </a:rPr>
              <a:t>Аймгийн Цагдаагийн газраас ирүүлсэн </a:t>
            </a:r>
            <a:r>
              <a:rPr lang="mn-MN" sz="1200" kern="1200" dirty="0" smtClean="0">
                <a:solidFill>
                  <a:schemeClr val="tx1"/>
                </a:solidFill>
                <a:latin typeface="+mn-lt"/>
                <a:ea typeface="+mn-ea"/>
                <a:cs typeface="+mn-cs"/>
              </a:rPr>
              <a:t>мэдээгээр </a:t>
            </a:r>
            <a:r>
              <a:rPr lang="eu-ES" sz="1200" kern="1200" dirty="0" smtClean="0">
                <a:solidFill>
                  <a:schemeClr val="tx1"/>
                </a:solidFill>
                <a:latin typeface="+mn-lt"/>
                <a:ea typeface="+mn-ea"/>
                <a:cs typeface="+mn-cs"/>
              </a:rPr>
              <a:t>оны</a:t>
            </a:r>
            <a:r>
              <a:rPr lang="mn-MN" sz="1200" kern="1200" dirty="0" smtClean="0">
                <a:solidFill>
                  <a:schemeClr val="tx1"/>
                </a:solidFill>
                <a:latin typeface="+mn-lt"/>
                <a:ea typeface="+mn-ea"/>
                <a:cs typeface="+mn-cs"/>
              </a:rPr>
              <a:t> эхний 2 сард 101 </a:t>
            </a:r>
            <a:r>
              <a:rPr lang="eu-ES" sz="1200" kern="1200" dirty="0" smtClean="0">
                <a:solidFill>
                  <a:schemeClr val="tx1"/>
                </a:solidFill>
                <a:latin typeface="+mn-lt"/>
                <a:ea typeface="+mn-ea"/>
                <a:cs typeface="+mn-cs"/>
              </a:rPr>
              <a:t>хэрэг бүртгэгдэж, гэмт хэргийн улмаас </a:t>
            </a:r>
            <a:r>
              <a:rPr lang="mn-MN" sz="1200" kern="1200" dirty="0" smtClean="0">
                <a:solidFill>
                  <a:schemeClr val="tx1"/>
                </a:solidFill>
                <a:latin typeface="+mn-lt"/>
                <a:ea typeface="+mn-ea"/>
                <a:cs typeface="+mn-cs"/>
              </a:rPr>
              <a:t>38 </a:t>
            </a:r>
            <a:r>
              <a:rPr lang="eu-ES" sz="1200" kern="1200" dirty="0" smtClean="0">
                <a:solidFill>
                  <a:schemeClr val="tx1"/>
                </a:solidFill>
                <a:latin typeface="+mn-lt"/>
                <a:ea typeface="+mn-ea"/>
                <a:cs typeface="+mn-cs"/>
              </a:rPr>
              <a:t>хүн гэмтэж бэртсэн байна. Бүртгэгдсэн гэмт хэргийн тоо өмнөх оны мөн </a:t>
            </a:r>
            <a:r>
              <a:rPr lang="mn-MN" sz="1200" kern="1200" dirty="0" smtClean="0">
                <a:solidFill>
                  <a:schemeClr val="tx1"/>
                </a:solidFill>
                <a:latin typeface="+mn-lt"/>
                <a:ea typeface="+mn-ea"/>
                <a:cs typeface="+mn-cs"/>
              </a:rPr>
              <a:t>үеэс  2,0 хувь буюу 2-оор өссөн байна.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A32D7AC-1866-4664-BB6A-137D3293FA11}" type="slidenum">
              <a:rPr lang="en-US" altLang="en-US" smtClean="0">
                <a:cs typeface="Arial" charset="0"/>
              </a:rPr>
              <a:pPr/>
              <a:t>9</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3/21/2016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3/21/2016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3/21/2016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3/21/2016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3/21/2016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3/21/2016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3/21/2016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3/21/2016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3/21/2016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3/21/2016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3/21/2016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a14="http://schemas.microsoft.com/office/drawing/2010/main" xmlns=""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6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a:t>
            </a:r>
            <a:r>
              <a:rPr lang="mn-MN" altLang="en-US" sz="3000" b="1" dirty="0" smtClean="0">
                <a:solidFill>
                  <a:srgbClr val="002060"/>
                </a:solidFill>
                <a:latin typeface="Arial Unicode MS" pitchFamily="34" charset="-128"/>
                <a:ea typeface="Arial Unicode MS" pitchFamily="34" charset="-128"/>
                <a:cs typeface="Arial Unicode MS" pitchFamily="34" charset="-128"/>
              </a:rPr>
              <a:t>2 </a:t>
            </a:r>
            <a:r>
              <a:rPr lang="mn-MN" altLang="en-US" sz="3000" b="1" dirty="0">
                <a:solidFill>
                  <a:srgbClr val="002060"/>
                </a:solidFill>
                <a:latin typeface="Arial Unicode MS" pitchFamily="34" charset="-128"/>
                <a:ea typeface="Arial Unicode MS" pitchFamily="34" charset="-128"/>
                <a:cs typeface="Arial Unicode MS" pitchFamily="34" charset="-128"/>
              </a:rPr>
              <a:t>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a:t>
            </a:r>
            <a:r>
              <a:rPr lang="mn-MN" altLang="en-US" sz="3000" b="1" dirty="0" smtClean="0">
                <a:solidFill>
                  <a:srgbClr val="002060"/>
                </a:solidFill>
                <a:latin typeface="Arial Unicode MS" pitchFamily="34" charset="-128"/>
                <a:ea typeface="Arial Unicode MS" pitchFamily="34" charset="-128"/>
                <a:cs typeface="Arial Unicode MS" pitchFamily="34" charset="-128"/>
              </a:rPr>
              <a:t>2016.</a:t>
            </a:r>
            <a:r>
              <a:rPr lang="en-US" altLang="en-US" sz="3000" b="1" dirty="0" smtClean="0">
                <a:solidFill>
                  <a:srgbClr val="002060"/>
                </a:solidFill>
                <a:latin typeface="Arial Unicode MS" pitchFamily="34" charset="-128"/>
                <a:ea typeface="Arial Unicode MS" pitchFamily="34" charset="-128"/>
                <a:cs typeface="Arial Unicode MS" pitchFamily="34" charset="-128"/>
              </a:rPr>
              <a:t>0</a:t>
            </a:r>
            <a:r>
              <a:rPr lang="mn-MN" altLang="en-US" sz="3000" b="1" dirty="0" smtClean="0">
                <a:solidFill>
                  <a:srgbClr val="002060"/>
                </a:solidFill>
                <a:latin typeface="Arial Unicode MS" pitchFamily="34" charset="-128"/>
                <a:ea typeface="Arial Unicode MS" pitchFamily="34" charset="-128"/>
                <a:cs typeface="Arial Unicode MS" pitchFamily="34" charset="-128"/>
              </a:rPr>
              <a:t>3</a:t>
            </a:r>
            <a:r>
              <a:rPr lang="en-US" altLang="en-US" sz="3000" b="1" dirty="0" smtClean="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1</a:t>
            </a:r>
            <a:r>
              <a:rPr lang="en-US" altLang="en-US" sz="3000" b="1" dirty="0" smtClean="0">
                <a:solidFill>
                  <a:srgbClr val="002060"/>
                </a:solidFill>
                <a:latin typeface="Arial Unicode MS" pitchFamily="34" charset="-128"/>
                <a:ea typeface="Arial Unicode MS" pitchFamily="34" charset="-128"/>
                <a:cs typeface="Arial Unicode MS" pitchFamily="34" charset="-128"/>
              </a:rPr>
              <a:t>4</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990600" y="990600"/>
            <a:ext cx="29718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eaLnBrk="1" hangingPunct="1">
              <a:tabLst>
                <a:tab pos="171450" algn="r"/>
                <a:tab pos="2743200" algn="ctr"/>
                <a:tab pos="4286250" algn="r"/>
                <a:tab pos="5486400" algn="r"/>
              </a:tabLst>
            </a:pPr>
            <a:r>
              <a:rPr lang="mn-MN" sz="1400" dirty="0" smtClean="0"/>
              <a:t> </a:t>
            </a:r>
            <a:endParaRPr lang="eu-ES" sz="1400" dirty="0" smtClean="0">
              <a:solidFill>
                <a:schemeClr val="tx1"/>
              </a:solidFill>
              <a:latin typeface="Arial" pitchFamily="34" charset="0"/>
              <a:cs typeface="Arial" pitchFamily="34" charset="0"/>
            </a:endParaRPr>
          </a:p>
        </p:txBody>
      </p:sp>
      <p:sp>
        <p:nvSpPr>
          <p:cNvPr id="10244" name="Rectangle 13"/>
          <p:cNvSpPr>
            <a:spLocks noChangeArrowheads="1"/>
          </p:cNvSpPr>
          <p:nvPr/>
        </p:nvSpPr>
        <p:spPr bwMode="auto">
          <a:xfrm>
            <a:off x="1600200" y="2667000"/>
            <a:ext cx="5410200" cy="369888"/>
          </a:xfrm>
          <a:prstGeom prst="rect">
            <a:avLst/>
          </a:prstGeom>
          <a:noFill/>
          <a:ln w="9525">
            <a:noFill/>
            <a:miter lim="800000"/>
            <a:headEnd/>
            <a:tailEnd/>
          </a:ln>
        </p:spPr>
        <p:txBody>
          <a:bodyPr>
            <a:spAutoFit/>
          </a:bodyPr>
          <a:lstStyle/>
          <a:p>
            <a:r>
              <a:rPr lang="mn-MN" dirty="0">
                <a:latin typeface="Times New Roman" pitchFamily="18" charset="0"/>
                <a:cs typeface="Times New Roman" pitchFamily="18" charset="0"/>
              </a:rPr>
              <a:t>Хэрэглээний </a:t>
            </a:r>
            <a:r>
              <a:rPr lang="mn-MN" dirty="0" smtClean="0">
                <a:latin typeface="Times New Roman" pitchFamily="18" charset="0"/>
                <a:cs typeface="Times New Roman" pitchFamily="18" charset="0"/>
              </a:rPr>
              <a:t>үнийн индекс, 2016 оны</a:t>
            </a:r>
            <a:r>
              <a:rPr lang="en-US" dirty="0" smtClean="0">
                <a:latin typeface="Times New Roman" pitchFamily="18" charset="0"/>
                <a:cs typeface="Times New Roman" pitchFamily="18" charset="0"/>
              </a:rPr>
              <a:t> </a:t>
            </a:r>
            <a:r>
              <a:rPr lang="mn-MN" dirty="0" smtClean="0">
                <a:latin typeface="Times New Roman" pitchFamily="18" charset="0"/>
                <a:cs typeface="Times New Roman" pitchFamily="18" charset="0"/>
              </a:rPr>
              <a:t>2-р сард</a:t>
            </a:r>
            <a:endParaRPr lang="en-US" dirty="0">
              <a:latin typeface="Times New Roman" pitchFamily="18" charset="0"/>
              <a:cs typeface="Times New Roman" pitchFamily="18"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9" name="Rounded Rectangle 8"/>
          <p:cNvSpPr/>
          <p:nvPr/>
        </p:nvSpPr>
        <p:spPr>
          <a:xfrm>
            <a:off x="4267200" y="990600"/>
            <a:ext cx="4724400" cy="1676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lvl="1" algn="just" eaLnBrk="1" hangingPunct="1">
              <a:buFontTx/>
              <a:buChar char="-"/>
              <a:tabLst>
                <a:tab pos="171450" algn="r"/>
                <a:tab pos="2743200" algn="ctr"/>
                <a:tab pos="4286250" algn="r"/>
                <a:tab pos="5486400" algn="r"/>
              </a:tabLst>
            </a:pPr>
            <a:endParaRPr lang="eu-ES" sz="1400" dirty="0" smtClean="0">
              <a:solidFill>
                <a:schemeClr val="tx1"/>
              </a:solidFill>
              <a:latin typeface="Arial" pitchFamily="34" charset="0"/>
              <a:cs typeface="Arial" pitchFamily="34" charset="0"/>
            </a:endParaRPr>
          </a:p>
        </p:txBody>
      </p:sp>
      <p:sp>
        <p:nvSpPr>
          <p:cNvPr id="11" name="Notched Right Arrow 10"/>
          <p:cNvSpPr/>
          <p:nvPr/>
        </p:nvSpPr>
        <p:spPr>
          <a:xfrm>
            <a:off x="4038600" y="1676400"/>
            <a:ext cx="5334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0241" name="Rectangle 1"/>
          <p:cNvSpPr>
            <a:spLocks noChangeArrowheads="1"/>
          </p:cNvSpPr>
          <p:nvPr/>
        </p:nvSpPr>
        <p:spPr bwMode="auto">
          <a:xfrm>
            <a:off x="1066800" y="1066800"/>
            <a:ext cx="2743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Хэрэглээний үнийн индекс 2016 оны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дугаар </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сард</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Өмнөх сарынхаас 1.7 хувиар, </a:t>
            </a:r>
          </a:p>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mn-MN"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mn-MN" sz="1400" dirty="0" smtClean="0">
                <a:latin typeface="Arial" pitchFamily="34" charset="0"/>
                <a:ea typeface="Times New Roman" pitchFamily="18" charset="0"/>
                <a:cs typeface="Arial" pitchFamily="34" charset="0"/>
              </a:rPr>
              <a:t>Ө</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мнөх оны мөн үеэс 2.3 хувиар өслөө</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u-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4343400" y="1066800"/>
            <a:ext cx="4495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1450" algn="r"/>
                <a:tab pos="2743200" algn="ctr"/>
                <a:tab pos="4286250" algn="r"/>
                <a:tab pos="5486400" algn="r"/>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Ерөнхий</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индекс</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өмнөх</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сарынхаас</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 хувиар өсөхөд: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хүнсний бараа, ундаа, усны бүлэг 4.7 хувь, хувцас бөс бараа, гуталын бүлэг 1.7 хувь, гэр ахуйн тавилга, барааны бүлэг 0.1 хувь, Бусад бараа үйлчилгээ 0.1 хувиар  өсч, орон сууц, ус цахилгаан түлш 1.6 хувь, Тээвэр 0.9 хувь, зочид буудал зоогийн газар дотуур байр 2.5 хувиар буурсан нь  нөлөөлжээ.   </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5" cstate="print"/>
          <a:srcRect/>
          <a:stretch>
            <a:fillRect/>
          </a:stretch>
        </p:blipFill>
        <p:spPr bwMode="auto">
          <a:xfrm>
            <a:off x="1295400" y="3124200"/>
            <a:ext cx="7620000" cy="304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Хөдөө аж ахуй</a:t>
            </a:r>
          </a:p>
        </p:txBody>
      </p:sp>
      <p:sp>
        <p:nvSpPr>
          <p:cNvPr id="12292" name="TextBox 14"/>
          <p:cNvSpPr txBox="1">
            <a:spLocks noChangeArrowheads="1"/>
          </p:cNvSpPr>
          <p:nvPr/>
        </p:nvSpPr>
        <p:spPr bwMode="auto">
          <a:xfrm>
            <a:off x="1371600" y="990600"/>
            <a:ext cx="7391400" cy="338554"/>
          </a:xfrm>
          <a:prstGeom prst="rect">
            <a:avLst/>
          </a:prstGeom>
          <a:noFill/>
          <a:ln w="9525">
            <a:noFill/>
            <a:miter lim="800000"/>
            <a:headEnd/>
            <a:tailEnd/>
          </a:ln>
        </p:spPr>
        <p:txBody>
          <a:bodyPr wrap="square">
            <a:spAutoFit/>
          </a:bodyPr>
          <a:lstStyle/>
          <a:p>
            <a:pPr algn="ctr"/>
            <a:r>
              <a:rPr lang="mn-MN" altLang="en-US" sz="1600" b="1" dirty="0">
                <a:latin typeface="Arial" charset="0"/>
              </a:rPr>
              <a:t>Бойжиж буй төлийн тоо, </a:t>
            </a:r>
            <a:r>
              <a:rPr lang="mn-MN" altLang="en-US" sz="1600" b="1" dirty="0" smtClean="0">
                <a:latin typeface="Arial" charset="0"/>
              </a:rPr>
              <a:t>201</a:t>
            </a:r>
            <a:r>
              <a:rPr lang="en-US" altLang="en-US" sz="1600" b="1" dirty="0" smtClean="0">
                <a:latin typeface="Arial" charset="0"/>
              </a:rPr>
              <a:t>1</a:t>
            </a:r>
            <a:r>
              <a:rPr lang="mn-MN" altLang="en-US" sz="1600" b="1" dirty="0" smtClean="0">
                <a:latin typeface="Arial" charset="0"/>
              </a:rPr>
              <a:t>-201</a:t>
            </a:r>
            <a:r>
              <a:rPr lang="en-US" altLang="en-US" sz="1600" b="1" dirty="0" smtClean="0">
                <a:latin typeface="Arial" charset="0"/>
              </a:rPr>
              <a:t>6</a:t>
            </a:r>
            <a:r>
              <a:rPr lang="mn-MN" altLang="en-US" sz="1600" b="1" dirty="0" smtClean="0">
                <a:latin typeface="Arial" charset="0"/>
              </a:rPr>
              <a:t> </a:t>
            </a:r>
            <a:r>
              <a:rPr lang="mn-MN" altLang="en-US" sz="1600" b="1" dirty="0">
                <a:latin typeface="Arial" charset="0"/>
              </a:rPr>
              <a:t>оны </a:t>
            </a:r>
            <a:r>
              <a:rPr lang="en-US" altLang="en-US" sz="1600" b="1" dirty="0" smtClean="0">
                <a:latin typeface="Arial" charset="0"/>
              </a:rPr>
              <a:t>02</a:t>
            </a:r>
            <a:r>
              <a:rPr lang="mn-MN" altLang="en-US" sz="1600" b="1" dirty="0" smtClean="0">
                <a:latin typeface="Arial" charset="0"/>
              </a:rPr>
              <a:t>-р </a:t>
            </a:r>
            <a:r>
              <a:rPr lang="mn-MN" altLang="en-US" sz="1600" b="1" dirty="0">
                <a:latin typeface="Arial" charset="0"/>
              </a:rPr>
              <a:t>сарын байдлаар, толгой</a:t>
            </a:r>
            <a:endParaRPr lang="en-US" altLang="en-US" sz="1600" b="1" dirty="0">
              <a:latin typeface="Arial" charset="0"/>
            </a:endParaRPr>
          </a:p>
        </p:txBody>
      </p:sp>
      <p:pic>
        <p:nvPicPr>
          <p:cNvPr id="16" name="il_fi" descr="http://bj4img.com/d/bb/user_uploads/20110401/195681/24lzll034868-02_1d412b97.jpg"/>
          <p:cNvPicPr/>
          <p:nvPr/>
        </p:nvPicPr>
        <p:blipFill>
          <a:blip r:embed="rId3" cstate="print"/>
          <a:srcRect/>
          <a:stretch>
            <a:fillRect/>
          </a:stretch>
        </p:blipFill>
        <p:spPr bwMode="auto">
          <a:xfrm>
            <a:off x="1066800" y="4800600"/>
            <a:ext cx="1676400" cy="1638300"/>
          </a:xfrm>
          <a:prstGeom prst="ellipse">
            <a:avLst/>
          </a:prstGeom>
          <a:ln>
            <a:noFill/>
          </a:ln>
          <a:effectLst>
            <a:softEdge rad="112500"/>
          </a:effectLst>
        </p:spPr>
      </p:pic>
      <p:pic>
        <p:nvPicPr>
          <p:cNvPr id="17" name="il_fi" descr="http://www.unen.mn/resource/unen/photo/2012/11/7fc0642add8681f7/91d665641ca0a0adoriginal.jpg"/>
          <p:cNvPicPr/>
          <p:nvPr/>
        </p:nvPicPr>
        <p:blipFill>
          <a:blip r:embed="rId4" cstate="print"/>
          <a:srcRect/>
          <a:stretch>
            <a:fillRect/>
          </a:stretch>
        </p:blipFill>
        <p:spPr bwMode="auto">
          <a:xfrm>
            <a:off x="5334000" y="4953000"/>
            <a:ext cx="1838325" cy="1676400"/>
          </a:xfrm>
          <a:prstGeom prst="ellipse">
            <a:avLst/>
          </a:prstGeom>
          <a:ln>
            <a:noFill/>
          </a:ln>
          <a:effectLst>
            <a:softEdge rad="112500"/>
          </a:effectLst>
        </p:spPr>
      </p:pic>
      <p:pic>
        <p:nvPicPr>
          <p:cNvPr id="18" name="Picture 8" descr="http://bj4img.com/d/bb/user_uploads/20110401/195681/uher_ea8e11fa.jpg"/>
          <p:cNvPicPr>
            <a:picLocks noChangeAspect="1" noChangeArrowheads="1"/>
          </p:cNvPicPr>
          <p:nvPr/>
        </p:nvPicPr>
        <p:blipFill>
          <a:blip r:embed="rId5" cstate="print"/>
          <a:srcRect/>
          <a:stretch>
            <a:fillRect/>
          </a:stretch>
        </p:blipFill>
        <p:spPr bwMode="auto">
          <a:xfrm rot="20932860">
            <a:off x="6907098" y="5010161"/>
            <a:ext cx="1524000" cy="1447800"/>
          </a:xfrm>
          <a:prstGeom prst="ellipse">
            <a:avLst/>
          </a:prstGeom>
          <a:ln>
            <a:noFill/>
          </a:ln>
          <a:effectLst>
            <a:softEdge rad="112500"/>
          </a:effectLst>
        </p:spPr>
      </p:pic>
      <p:pic>
        <p:nvPicPr>
          <p:cNvPr id="19" name="il_fi" descr="http://www.zavkhan.gov.mn/images/gallery/09040014.jpg"/>
          <p:cNvPicPr/>
          <p:nvPr/>
        </p:nvPicPr>
        <p:blipFill>
          <a:blip r:embed="rId6" cstate="print"/>
          <a:srcRect/>
          <a:stretch>
            <a:fillRect/>
          </a:stretch>
        </p:blipFill>
        <p:spPr bwMode="auto">
          <a:xfrm>
            <a:off x="2438400" y="4953000"/>
            <a:ext cx="1752600" cy="1600200"/>
          </a:xfrm>
          <a:prstGeom prst="ellipse">
            <a:avLst/>
          </a:prstGeom>
          <a:ln>
            <a:noFill/>
          </a:ln>
          <a:effectLst>
            <a:softEdge rad="112500"/>
          </a:effectLst>
        </p:spPr>
      </p:pic>
      <p:pic>
        <p:nvPicPr>
          <p:cNvPr id="20" name="il_fi" descr="http://altan-ovoo.mn/Uploads/orig/229o0kjib4vh03rg5joytmmfs.jpg"/>
          <p:cNvPicPr/>
          <p:nvPr/>
        </p:nvPicPr>
        <p:blipFill>
          <a:blip r:embed="rId7" cstate="print"/>
          <a:srcRect/>
          <a:stretch>
            <a:fillRect/>
          </a:stretch>
        </p:blipFill>
        <p:spPr bwMode="auto">
          <a:xfrm rot="20410459">
            <a:off x="4021241" y="5085460"/>
            <a:ext cx="1662304" cy="1536173"/>
          </a:xfrm>
          <a:prstGeom prst="ellipse">
            <a:avLst/>
          </a:prstGeom>
          <a:ln>
            <a:noFill/>
          </a:ln>
          <a:effectLst>
            <a:softEdge rad="112500"/>
          </a:effectLst>
        </p:spPr>
      </p:pic>
      <p:graphicFrame>
        <p:nvGraphicFramePr>
          <p:cNvPr id="15" name="Table 14"/>
          <p:cNvGraphicFramePr>
            <a:graphicFrameLocks noGrp="1"/>
          </p:cNvGraphicFramePr>
          <p:nvPr/>
        </p:nvGraphicFramePr>
        <p:xfrm>
          <a:off x="1524000" y="1371600"/>
          <a:ext cx="7239000" cy="1763932"/>
        </p:xfrm>
        <a:graphic>
          <a:graphicData uri="http://schemas.openxmlformats.org/drawingml/2006/table">
            <a:tbl>
              <a:tblPr/>
              <a:tblGrid>
                <a:gridCol w="861473"/>
                <a:gridCol w="984539"/>
                <a:gridCol w="984539"/>
                <a:gridCol w="1177930"/>
                <a:gridCol w="936191"/>
                <a:gridCol w="1147164"/>
                <a:gridCol w="1147164"/>
              </a:tblGrid>
              <a:tr h="300892">
                <a:tc>
                  <a:txBody>
                    <a:bodyPr/>
                    <a:lstStyle/>
                    <a:p>
                      <a:pPr algn="l" fontAlgn="b"/>
                      <a:r>
                        <a:rPr lang="en-US" sz="1600" b="0" i="0" u="none" strike="noStrike" dirty="0">
                          <a:solidFill>
                            <a:schemeClr val="tx1"/>
                          </a:solidFill>
                          <a:latin typeface="Arial"/>
                        </a:rPr>
                        <a:t> </a:t>
                      </a:r>
                    </a:p>
                  </a:txBody>
                  <a:tcPr marL="0" marR="0" marT="0" marB="0" anchor="b">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2011.02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2012.02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2013.02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2014.02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2015.02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2016.02</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Бүгд</a:t>
                      </a:r>
                    </a:p>
                  </a:txBody>
                  <a:tcPr marL="0" marR="0" marT="0"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5168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4250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10928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4259</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4842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2366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Ботго</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34</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28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45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Унага</a:t>
                      </a:r>
                    </a:p>
                  </a:txBody>
                  <a:tcPr marL="0" marR="0" marT="0"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3</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Тугал</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120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135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199</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220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353</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152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r h="229251">
                <a:tc>
                  <a:txBody>
                    <a:bodyPr/>
                    <a:lstStyle/>
                    <a:p>
                      <a:pPr algn="l" fontAlgn="ctr"/>
                      <a:r>
                        <a:rPr lang="mn-MN" sz="1600" b="0" i="0" u="none" strike="noStrike" dirty="0">
                          <a:solidFill>
                            <a:schemeClr val="tx1"/>
                          </a:solidFill>
                          <a:latin typeface="Arial" pitchFamily="34" charset="0"/>
                          <a:cs typeface="Arial" pitchFamily="34" charset="0"/>
                        </a:rPr>
                        <a:t>    Хурга</a:t>
                      </a:r>
                    </a:p>
                  </a:txBody>
                  <a:tcPr marL="0" marR="0" marT="0" marB="0" anchor="ctr">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3864</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2787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6447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2442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2775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1247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Ишиг</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1147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1319</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4248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1527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1680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962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bl>
          </a:graphicData>
        </a:graphic>
      </p:graphicFrame>
      <p:sp>
        <p:nvSpPr>
          <p:cNvPr id="12334" name="TextBox 14"/>
          <p:cNvSpPr txBox="1">
            <a:spLocks noChangeArrowheads="1"/>
          </p:cNvSpPr>
          <p:nvPr/>
        </p:nvSpPr>
        <p:spPr bwMode="auto">
          <a:xfrm>
            <a:off x="1524000" y="3197423"/>
            <a:ext cx="7239000" cy="323165"/>
          </a:xfrm>
          <a:prstGeom prst="rect">
            <a:avLst/>
          </a:prstGeom>
          <a:noFill/>
          <a:ln w="9525">
            <a:noFill/>
            <a:miter lim="800000"/>
            <a:headEnd/>
            <a:tailEnd/>
          </a:ln>
        </p:spPr>
        <p:txBody>
          <a:bodyPr wrap="square">
            <a:spAutoFit/>
          </a:bodyPr>
          <a:lstStyle/>
          <a:p>
            <a:pPr algn="ctr"/>
            <a:r>
              <a:rPr lang="mn-MN" altLang="en-US" sz="1500" b="1" dirty="0">
                <a:latin typeface="Arial" charset="0"/>
              </a:rPr>
              <a:t>Том малын зүй бус хорогдол, </a:t>
            </a:r>
            <a:r>
              <a:rPr lang="mn-MN" altLang="en-US" sz="1500" b="1" dirty="0" smtClean="0">
                <a:latin typeface="Arial" charset="0"/>
              </a:rPr>
              <a:t>201</a:t>
            </a:r>
            <a:r>
              <a:rPr lang="en-US" altLang="en-US" sz="1500" b="1" dirty="0" smtClean="0">
                <a:latin typeface="Arial" charset="0"/>
              </a:rPr>
              <a:t>0</a:t>
            </a:r>
            <a:r>
              <a:rPr lang="mn-MN" altLang="en-US" sz="1500" b="1" dirty="0" smtClean="0">
                <a:latin typeface="Arial" charset="0"/>
              </a:rPr>
              <a:t>-201</a:t>
            </a:r>
            <a:r>
              <a:rPr lang="en-US" altLang="en-US" sz="1500" b="1" dirty="0" smtClean="0">
                <a:latin typeface="Arial" charset="0"/>
              </a:rPr>
              <a:t>6</a:t>
            </a:r>
            <a:r>
              <a:rPr lang="mn-MN" altLang="en-US" sz="1500" b="1" dirty="0" smtClean="0">
                <a:latin typeface="Arial" charset="0"/>
              </a:rPr>
              <a:t> </a:t>
            </a:r>
            <a:r>
              <a:rPr lang="mn-MN" altLang="en-US" sz="1500" b="1" dirty="0">
                <a:latin typeface="Arial" charset="0"/>
              </a:rPr>
              <a:t>оны </a:t>
            </a:r>
            <a:r>
              <a:rPr lang="en-US" altLang="en-US" sz="1500" b="1" dirty="0" smtClean="0">
                <a:latin typeface="Arial" charset="0"/>
              </a:rPr>
              <a:t>02</a:t>
            </a:r>
            <a:r>
              <a:rPr lang="mn-MN" altLang="en-US" sz="1500" b="1" dirty="0" smtClean="0">
                <a:latin typeface="Arial" charset="0"/>
              </a:rPr>
              <a:t>-р </a:t>
            </a:r>
            <a:r>
              <a:rPr lang="mn-MN" altLang="en-US" sz="1500" b="1" dirty="0">
                <a:latin typeface="Arial" charset="0"/>
              </a:rPr>
              <a:t>сарын байдлаар, толгой</a:t>
            </a:r>
            <a:endParaRPr lang="en-US" altLang="en-US" sz="1500" b="1" dirty="0">
              <a:latin typeface="Arial" charset="0"/>
            </a:endParaRPr>
          </a:p>
        </p:txBody>
      </p:sp>
      <p:cxnSp>
        <p:nvCxnSpPr>
          <p:cNvPr id="22" name="Straight Connector 2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66800" y="32004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338" name="Picture 2" descr="\\exchange_server\MCCT\PUBLIC\Tserendejid\Information icon\18.jpg"/>
          <p:cNvPicPr>
            <a:picLocks noChangeAspect="1" noChangeArrowheads="1"/>
          </p:cNvPicPr>
          <p:nvPr/>
        </p:nvPicPr>
        <p:blipFill>
          <a:blip r:embed="rId8" cstate="print"/>
          <a:srcRect/>
          <a:stretch>
            <a:fillRect/>
          </a:stretch>
        </p:blipFill>
        <p:spPr bwMode="auto">
          <a:xfrm>
            <a:off x="838200" y="2895600"/>
            <a:ext cx="482600" cy="482600"/>
          </a:xfrm>
          <a:prstGeom prst="rect">
            <a:avLst/>
          </a:prstGeom>
          <a:noFill/>
          <a:ln w="9525">
            <a:noFill/>
            <a:miter lim="800000"/>
            <a:headEnd/>
            <a:tailEnd/>
          </a:ln>
        </p:spPr>
      </p:pic>
      <p:graphicFrame>
        <p:nvGraphicFramePr>
          <p:cNvPr id="21" name="Chart 20"/>
          <p:cNvGraphicFramePr/>
          <p:nvPr/>
        </p:nvGraphicFramePr>
        <p:xfrm>
          <a:off x="1066800" y="3352800"/>
          <a:ext cx="7848600" cy="25146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2636838" y="947738"/>
            <a:ext cx="4572000" cy="830997"/>
          </a:xfrm>
          <a:prstGeom prst="rect">
            <a:avLst/>
          </a:prstGeom>
          <a:noFill/>
          <a:ln w="9525">
            <a:noFill/>
            <a:miter lim="800000"/>
            <a:headEnd/>
            <a:tailEnd/>
          </a:ln>
        </p:spPr>
        <p:txBody>
          <a:bodyPr>
            <a:spAutoFit/>
          </a:bodyPr>
          <a:lstStyle/>
          <a:p>
            <a:pPr algn="ctr"/>
            <a:r>
              <a:rPr lang="en-US" altLang="en-US" sz="1600" b="1" dirty="0" err="1">
                <a:latin typeface="Arial" charset="0"/>
              </a:rPr>
              <a:t>Аж</a:t>
            </a:r>
            <a:r>
              <a:rPr lang="en-US" altLang="en-US" sz="1600" b="1" dirty="0">
                <a:latin typeface="Arial" charset="0"/>
              </a:rPr>
              <a:t> </a:t>
            </a:r>
            <a:r>
              <a:rPr lang="en-US" altLang="en-US" sz="1600" b="1" dirty="0" err="1">
                <a:latin typeface="Arial" charset="0"/>
              </a:rPr>
              <a:t>үйлдвэрийн</a:t>
            </a:r>
            <a:r>
              <a:rPr lang="en-US" altLang="en-US" sz="1600" b="1" dirty="0">
                <a:latin typeface="Arial" charset="0"/>
              </a:rPr>
              <a:t> </a:t>
            </a:r>
            <a:r>
              <a:rPr lang="en-US" altLang="en-US" sz="1600" b="1" dirty="0" err="1">
                <a:latin typeface="Arial" charset="0"/>
              </a:rPr>
              <a:t>салбарын</a:t>
            </a:r>
            <a:r>
              <a:rPr lang="en-US" altLang="en-US" sz="1600" b="1" dirty="0">
                <a:latin typeface="Arial" charset="0"/>
              </a:rPr>
              <a:t> </a:t>
            </a:r>
            <a:r>
              <a:rPr lang="en-US" altLang="en-US" sz="1600" b="1" dirty="0" err="1">
                <a:latin typeface="Arial" charset="0"/>
              </a:rPr>
              <a:t>нийт</a:t>
            </a:r>
            <a:r>
              <a:rPr lang="en-US" altLang="en-US" sz="1600" b="1" dirty="0">
                <a:latin typeface="Arial" charset="0"/>
              </a:rPr>
              <a:t> </a:t>
            </a:r>
            <a:r>
              <a:rPr lang="en-US" altLang="en-US" sz="1600" b="1" dirty="0" err="1">
                <a:latin typeface="Arial" charset="0"/>
              </a:rPr>
              <a:t>үйлдвэрлэл</a:t>
            </a:r>
            <a:r>
              <a:rPr lang="mn-MN" altLang="en-US" sz="1600" b="1" dirty="0">
                <a:latin typeface="Arial" charset="0"/>
              </a:rPr>
              <a:t>т,</a:t>
            </a:r>
            <a:r>
              <a:rPr lang="en-US" altLang="en-US" sz="1600" b="1" dirty="0">
                <a:latin typeface="Arial" charset="0"/>
              </a:rPr>
              <a:t> </a:t>
            </a:r>
            <a:r>
              <a:rPr lang="mn-MN" altLang="en-US" sz="1600" b="1" dirty="0">
                <a:latin typeface="Arial" charset="0"/>
              </a:rPr>
              <a:t>борлуулалт, оны үнээр, сая төгрөг</a:t>
            </a:r>
            <a:endParaRPr lang="en-US" altLang="en-US" sz="1600" dirty="0">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4" cstate="print"/>
          <a:srcRect/>
          <a:stretch>
            <a:fillRect/>
          </a:stretch>
        </p:blipFill>
        <p:spPr bwMode="auto">
          <a:xfrm>
            <a:off x="833438" y="3467100"/>
            <a:ext cx="457200" cy="457200"/>
          </a:xfrm>
          <a:prstGeom prst="rect">
            <a:avLst/>
          </a:prstGeom>
          <a:noFill/>
          <a:ln w="9525">
            <a:noFill/>
            <a:miter lim="800000"/>
            <a:headEnd/>
            <a:tailEnd/>
          </a:ln>
        </p:spPr>
      </p:pic>
      <p:graphicFrame>
        <p:nvGraphicFramePr>
          <p:cNvPr id="9" name="Chart 8"/>
          <p:cNvGraphicFramePr/>
          <p:nvPr/>
        </p:nvGraphicFramePr>
        <p:xfrm>
          <a:off x="1447800" y="1752600"/>
          <a:ext cx="6853238" cy="41719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pic>
        <p:nvPicPr>
          <p:cNvPr id="15365" name="Picture 47"/>
          <p:cNvPicPr>
            <a:picLocks noChangeAspect="1" noChangeArrowheads="1"/>
          </p:cNvPicPr>
          <p:nvPr/>
        </p:nvPicPr>
        <p:blipFill>
          <a:blip r:embed="rId4" cstate="print"/>
          <a:srcRect/>
          <a:stretch>
            <a:fillRect/>
          </a:stretch>
        </p:blipFill>
        <p:spPr bwMode="auto">
          <a:xfrm>
            <a:off x="4572000" y="6172200"/>
            <a:ext cx="457200" cy="457200"/>
          </a:xfrm>
          <a:prstGeom prst="rect">
            <a:avLst/>
          </a:prstGeom>
          <a:noFill/>
          <a:ln w="9525">
            <a:noFill/>
            <a:miter lim="800000"/>
            <a:headEnd/>
            <a:tailEnd/>
          </a:ln>
        </p:spPr>
      </p:pic>
      <p:sp>
        <p:nvSpPr>
          <p:cNvPr id="6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6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78"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79"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0"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84"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5"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86"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90"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1"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2"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8"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9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05"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6"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07"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1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29"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0"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1"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2"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3"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4"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35"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6"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37"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41"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2"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3"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7"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8"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49" name="Line 9"/>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0" name="Line 7"/>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1" name="Line 8"/>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2" name="Line 9"/>
          <p:cNvSpPr>
            <a:spLocks noChangeShapeType="1"/>
          </p:cNvSpPr>
          <p:nvPr/>
        </p:nvSpPr>
        <p:spPr bwMode="auto">
          <a:xfrm>
            <a:off x="3714750" y="6429375"/>
            <a:ext cx="0" cy="0"/>
          </a:xfrm>
          <a:prstGeom prst="line">
            <a:avLst/>
          </a:prstGeom>
          <a:noFill/>
          <a:ln w="9525">
            <a:solidFill>
              <a:srgbClr val="000000"/>
            </a:solidFill>
            <a:round/>
            <a:headEnd/>
            <a:tailEnd/>
          </a:ln>
        </p:spPr>
      </p:sp>
      <p:sp>
        <p:nvSpPr>
          <p:cNvPr id="156" name="Line 7"/>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7" name="Line 8"/>
          <p:cNvSpPr>
            <a:spLocks noChangeShapeType="1"/>
          </p:cNvSpPr>
          <p:nvPr/>
        </p:nvSpPr>
        <p:spPr bwMode="auto">
          <a:xfrm>
            <a:off x="3714750" y="6905625"/>
            <a:ext cx="0" cy="0"/>
          </a:xfrm>
          <a:prstGeom prst="line">
            <a:avLst/>
          </a:prstGeom>
          <a:noFill/>
          <a:ln w="9525">
            <a:solidFill>
              <a:srgbClr val="000000"/>
            </a:solidFill>
            <a:round/>
            <a:headEnd/>
            <a:tailEnd/>
          </a:ln>
        </p:spPr>
      </p:sp>
      <p:sp>
        <p:nvSpPr>
          <p:cNvPr id="158" name="Line 9"/>
          <p:cNvSpPr>
            <a:spLocks noChangeShapeType="1"/>
          </p:cNvSpPr>
          <p:nvPr/>
        </p:nvSpPr>
        <p:spPr bwMode="auto">
          <a:xfrm>
            <a:off x="3714750" y="6905625"/>
            <a:ext cx="0" cy="0"/>
          </a:xfrm>
          <a:prstGeom prst="line">
            <a:avLst/>
          </a:prstGeom>
          <a:noFill/>
          <a:ln w="9525">
            <a:solidFill>
              <a:srgbClr val="000000"/>
            </a:solidFill>
            <a:round/>
            <a:headEnd/>
            <a:tailEnd/>
          </a:ln>
        </p:spPr>
      </p:sp>
      <p:graphicFrame>
        <p:nvGraphicFramePr>
          <p:cNvPr id="54" name="Content Placeholder 3"/>
          <p:cNvGraphicFramePr>
            <a:graphicFrameLocks noGrp="1"/>
          </p:cNvGraphicFramePr>
          <p:nvPr>
            <p:ph idx="1"/>
          </p:nvPr>
        </p:nvGraphicFramePr>
        <p:xfrm>
          <a:off x="609600" y="1752600"/>
          <a:ext cx="4114800" cy="4419600"/>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p:cNvSpPr txBox="1"/>
          <p:nvPr/>
        </p:nvSpPr>
        <p:spPr>
          <a:xfrm>
            <a:off x="838200" y="990601"/>
            <a:ext cx="38100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үйлдвэрлэлт салбараар </a:t>
            </a:r>
            <a:endParaRPr lang="en-US" sz="1600" b="1" dirty="0">
              <a:latin typeface="Arial" pitchFamily="34" charset="0"/>
              <a:cs typeface="Arial" pitchFamily="34" charset="0"/>
            </a:endParaRPr>
          </a:p>
        </p:txBody>
      </p:sp>
      <p:sp>
        <p:nvSpPr>
          <p:cNvPr id="56" name="TextBox 55"/>
          <p:cNvSpPr txBox="1"/>
          <p:nvPr/>
        </p:nvSpPr>
        <p:spPr>
          <a:xfrm>
            <a:off x="4800600" y="990600"/>
            <a:ext cx="4038600" cy="584775"/>
          </a:xfrm>
          <a:prstGeom prst="rect">
            <a:avLst/>
          </a:prstGeom>
          <a:noFill/>
        </p:spPr>
        <p:txBody>
          <a:bodyPr wrap="square" rtlCol="0">
            <a:spAutoFit/>
          </a:bodyPr>
          <a:lstStyle/>
          <a:p>
            <a:pPr algn="ctr"/>
            <a:r>
              <a:rPr lang="mn-MN" sz="1600" b="1" dirty="0" smtClean="0">
                <a:latin typeface="Arial" pitchFamily="34" charset="0"/>
                <a:cs typeface="Arial" pitchFamily="34" charset="0"/>
              </a:rPr>
              <a:t>Аж үйлдвэрийн нийт борлуулалт салбараар </a:t>
            </a:r>
            <a:endParaRPr lang="en-US" sz="1600" b="1" dirty="0">
              <a:latin typeface="Arial" pitchFamily="34" charset="0"/>
              <a:cs typeface="Arial" pitchFamily="34" charset="0"/>
            </a:endParaRPr>
          </a:p>
        </p:txBody>
      </p:sp>
      <p:cxnSp>
        <p:nvCxnSpPr>
          <p:cNvPr id="57" name="Straight Connector 56"/>
          <p:cNvCxnSpPr>
            <a:endCxn id="15365" idx="0"/>
          </p:cNvCxnSpPr>
          <p:nvPr/>
        </p:nvCxnSpPr>
        <p:spPr>
          <a:xfrm flipH="1">
            <a:off x="4800600" y="1447800"/>
            <a:ext cx="11112" cy="47244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8" name="Chart 57"/>
          <p:cNvGraphicFramePr/>
          <p:nvPr/>
        </p:nvGraphicFramePr>
        <p:xfrm>
          <a:off x="4800600" y="1752600"/>
          <a:ext cx="4191000" cy="4419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graphicFrame>
        <p:nvGraphicFramePr>
          <p:cNvPr id="9" name="Table 8"/>
          <p:cNvGraphicFramePr>
            <a:graphicFrameLocks noGrp="1"/>
          </p:cNvGraphicFramePr>
          <p:nvPr/>
        </p:nvGraphicFramePr>
        <p:xfrm>
          <a:off x="685799" y="1676403"/>
          <a:ext cx="8305800" cy="4648201"/>
        </p:xfrm>
        <a:graphic>
          <a:graphicData uri="http://schemas.openxmlformats.org/drawingml/2006/table">
            <a:tbl>
              <a:tblPr/>
              <a:tblGrid>
                <a:gridCol w="762069"/>
                <a:gridCol w="1420222"/>
                <a:gridCol w="865989"/>
                <a:gridCol w="946816"/>
                <a:gridCol w="1077676"/>
                <a:gridCol w="1077676"/>
                <a:gridCol w="1077676"/>
                <a:gridCol w="1077676"/>
              </a:tblGrid>
              <a:tr h="404701">
                <a:tc gridSpan="4">
                  <a:txBody>
                    <a:bodyPr/>
                    <a:lstStyle/>
                    <a:p>
                      <a:pPr algn="ctr" fontAlgn="ctr"/>
                      <a:r>
                        <a:rPr lang="mn-MN" sz="1200" b="0" i="0" u="none" strike="noStrike" dirty="0">
                          <a:solidFill>
                            <a:srgbClr val="FFFFFF"/>
                          </a:solidFill>
                          <a:latin typeface="Arial"/>
                        </a:rPr>
                        <a:t>Салбар</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0" i="0" u="none" strike="noStrike" dirty="0">
                          <a:solidFill>
                            <a:srgbClr val="FFFFFF"/>
                          </a:solidFill>
                          <a:latin typeface="Arial"/>
                        </a:rPr>
                        <a:t>2014.02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dirty="0">
                          <a:solidFill>
                            <a:srgbClr val="FFFFFF"/>
                          </a:solidFill>
                          <a:latin typeface="Arial"/>
                        </a:rPr>
                        <a:t>2015.02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none" strike="noStrike" dirty="0">
                          <a:solidFill>
                            <a:srgbClr val="FFFFFF"/>
                          </a:solidFill>
                          <a:latin typeface="Arial"/>
                        </a:rPr>
                        <a:t>2016.02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1200" b="0" i="0" u="sng" strike="noStrike" dirty="0">
                          <a:solidFill>
                            <a:srgbClr val="FFFFFF"/>
                          </a:solidFill>
                          <a:latin typeface="Arial"/>
                        </a:rPr>
                        <a:t>2016    </a:t>
                      </a:r>
                      <a:endParaRPr lang="mn-MN" sz="1200" b="0" i="0" u="sng" strike="noStrike" dirty="0" smtClean="0">
                        <a:solidFill>
                          <a:srgbClr val="FFFFFF"/>
                        </a:solidFill>
                        <a:latin typeface="Arial"/>
                      </a:endParaRPr>
                    </a:p>
                    <a:p>
                      <a:pPr algn="ctr" fontAlgn="ctr"/>
                      <a:r>
                        <a:rPr lang="en-US" sz="1200" b="0" i="0" u="none" strike="noStrike" dirty="0" smtClean="0">
                          <a:solidFill>
                            <a:srgbClr val="FFFFFF"/>
                          </a:solidFill>
                          <a:latin typeface="Arial"/>
                        </a:rPr>
                        <a:t>2015</a:t>
                      </a:r>
                      <a:endParaRPr lang="en-US" sz="1200" b="0" i="0" u="sng" strike="noStrike" dirty="0">
                        <a:solidFill>
                          <a:srgbClr val="FFFFFF"/>
                        </a:solidFill>
                        <a:latin typeface="Arial"/>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02350">
                <a:tc gridSpan="2">
                  <a:txBody>
                    <a:bodyPr/>
                    <a:lstStyle/>
                    <a:p>
                      <a:pPr algn="ctr" fontAlgn="ctr"/>
                      <a:r>
                        <a:rPr lang="mn-MN" sz="1200" b="0" i="0" u="none" strike="noStrike" dirty="0">
                          <a:latin typeface="Arial"/>
                        </a:rPr>
                        <a:t>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latin typeface="Arial"/>
                        </a:rPr>
                        <a:t>1486.4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latin typeface="Arial"/>
                        </a:rPr>
                        <a:t>3039.5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latin typeface="Arial"/>
                        </a:rPr>
                        <a:t>3152.4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latin typeface="Arial"/>
                        </a:rPr>
                        <a:t>103.7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2350">
                <a:tc gridSpan="3">
                  <a:txBody>
                    <a:bodyPr/>
                    <a:lstStyle/>
                    <a:p>
                      <a:pPr algn="l" fontAlgn="ctr"/>
                      <a:r>
                        <a:rPr lang="mn-MN" sz="1200" b="0" i="0" u="none" strike="noStrike" dirty="0">
                          <a:latin typeface="Arial"/>
                        </a:rPr>
                        <a:t>Уул уурхай олборлох аж үйлдвэр</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12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1200" b="0" i="0" u="none" strike="noStrike">
                          <a:latin typeface="Arial"/>
                        </a:rPr>
                        <a:t>82.2</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105.0</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69.9</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66.6</a:t>
                      </a:r>
                    </a:p>
                  </a:txBody>
                  <a:tcPr marL="0" marR="0" marT="0" marB="0" anchor="b">
                    <a:lnL>
                      <a:noFill/>
                    </a:lnL>
                    <a:lnR>
                      <a:noFill/>
                    </a:lnR>
                    <a:lnT>
                      <a:noFill/>
                    </a:lnT>
                    <a:lnB>
                      <a:noFill/>
                    </a:lnB>
                    <a:solidFill>
                      <a:srgbClr val="DBE5F1"/>
                    </a:solidFill>
                  </a:tcPr>
                </a:tc>
              </a:tr>
              <a:tr h="242235">
                <a:tc gridSpan="2">
                  <a:txBody>
                    <a:bodyPr/>
                    <a:lstStyle/>
                    <a:p>
                      <a:pPr algn="l" fontAlgn="ctr"/>
                      <a:r>
                        <a:rPr lang="mn-MN" sz="1200" b="0" i="0" u="none" strike="noStrike" dirty="0">
                          <a:latin typeface="Arial"/>
                        </a:rPr>
                        <a:t>               Нүүрс олборлолт</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200" b="0" i="0" u="none" strike="noStrike">
                        <a:latin typeface="Arial"/>
                      </a:endParaRPr>
                    </a:p>
                  </a:txBody>
                  <a:tcPr marL="0" marR="0" marT="0" marB="0" anchor="ctr">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r" fontAlgn="b"/>
                      <a:r>
                        <a:rPr lang="en-US" sz="1200" b="0" i="0" u="none" strike="noStrike">
                          <a:latin typeface="Arial"/>
                        </a:rPr>
                        <a:t>82.2</a:t>
                      </a:r>
                    </a:p>
                  </a:txBody>
                  <a:tcPr marL="0" marR="0" marT="0" marB="0" anchor="b">
                    <a:lnL>
                      <a:noFill/>
                    </a:lnL>
                    <a:lnR>
                      <a:noFill/>
                    </a:lnR>
                    <a:lnT>
                      <a:noFill/>
                    </a:lnT>
                    <a:lnB>
                      <a:noFill/>
                    </a:lnB>
                  </a:tcPr>
                </a:tc>
                <a:tc>
                  <a:txBody>
                    <a:bodyPr/>
                    <a:lstStyle/>
                    <a:p>
                      <a:pPr algn="r" fontAlgn="b"/>
                      <a:r>
                        <a:rPr lang="en-US" sz="1200" b="0" i="0" u="none" strike="noStrike">
                          <a:latin typeface="Arial"/>
                        </a:rPr>
                        <a:t>105</a:t>
                      </a:r>
                    </a:p>
                  </a:txBody>
                  <a:tcPr marL="0" marR="0" marT="0" marB="0" anchor="b">
                    <a:lnL>
                      <a:noFill/>
                    </a:lnL>
                    <a:lnR>
                      <a:noFill/>
                    </a:lnR>
                    <a:lnT>
                      <a:noFill/>
                    </a:lnT>
                    <a:lnB>
                      <a:noFill/>
                    </a:lnB>
                  </a:tcPr>
                </a:tc>
                <a:tc>
                  <a:txBody>
                    <a:bodyPr/>
                    <a:lstStyle/>
                    <a:p>
                      <a:pPr algn="r" fontAlgn="b"/>
                      <a:r>
                        <a:rPr lang="en-US" sz="1200" b="0" i="0" u="none" strike="noStrike">
                          <a:latin typeface="Arial"/>
                        </a:rPr>
                        <a:t>69.9</a:t>
                      </a:r>
                    </a:p>
                  </a:txBody>
                  <a:tcPr marL="0" marR="0" marT="0" marB="0" anchor="b">
                    <a:lnL>
                      <a:noFill/>
                    </a:lnL>
                    <a:lnR>
                      <a:noFill/>
                    </a:lnR>
                    <a:lnT>
                      <a:noFill/>
                    </a:lnT>
                    <a:lnB>
                      <a:noFill/>
                    </a:lnB>
                  </a:tcPr>
                </a:tc>
                <a:tc>
                  <a:txBody>
                    <a:bodyPr/>
                    <a:lstStyle/>
                    <a:p>
                      <a:pPr algn="r" fontAlgn="b"/>
                      <a:r>
                        <a:rPr lang="en-US" sz="1200" b="0" i="0" u="none" strike="noStrike">
                          <a:latin typeface="Arial"/>
                        </a:rPr>
                        <a:t>66.6</a:t>
                      </a:r>
                    </a:p>
                  </a:txBody>
                  <a:tcPr marL="0" marR="0" marT="0" marB="0" anchor="b">
                    <a:lnL>
                      <a:noFill/>
                    </a:lnL>
                    <a:lnR>
                      <a:noFill/>
                    </a:lnR>
                    <a:lnT>
                      <a:noFill/>
                    </a:lnT>
                    <a:lnB>
                      <a:noFill/>
                    </a:lnB>
                  </a:tcPr>
                </a:tc>
              </a:tr>
              <a:tr h="202350">
                <a:tc gridSpan="4">
                  <a:txBody>
                    <a:bodyPr/>
                    <a:lstStyle/>
                    <a:p>
                      <a:pPr algn="l" fontAlgn="ctr"/>
                      <a:r>
                        <a:rPr lang="mn-MN" sz="1200" b="0" i="0" u="none" strike="noStrike" dirty="0">
                          <a:latin typeface="Arial"/>
                        </a:rPr>
                        <a:t>               Бусад ашигт малтмал олборлолт</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latin typeface="Arial"/>
                        </a:rPr>
                        <a:t> </a:t>
                      </a:r>
                    </a:p>
                  </a:txBody>
                  <a:tcPr marL="0" marR="0" marT="0" marB="0" anchor="b">
                    <a:lnL>
                      <a:noFill/>
                    </a:lnL>
                    <a:lnR>
                      <a:noFill/>
                    </a:lnR>
                    <a:lnT>
                      <a:noFill/>
                    </a:lnT>
                    <a:lnB>
                      <a:noFill/>
                    </a:lnB>
                    <a:solidFill>
                      <a:srgbClr val="DBE5F1"/>
                    </a:solidFill>
                  </a:tcPr>
                </a:tc>
                <a:tc>
                  <a:txBody>
                    <a:bodyPr/>
                    <a:lstStyle/>
                    <a:p>
                      <a:pPr algn="l" fontAlgn="b"/>
                      <a:r>
                        <a:rPr lang="en-US" sz="1200" b="0" i="0" u="none" strike="noStrike">
                          <a:latin typeface="Arial"/>
                        </a:rPr>
                        <a:t> </a:t>
                      </a:r>
                    </a:p>
                  </a:txBody>
                  <a:tcPr marL="0" marR="0" marT="0" marB="0" anchor="b">
                    <a:lnL>
                      <a:noFill/>
                    </a:lnL>
                    <a:lnR>
                      <a:noFill/>
                    </a:lnR>
                    <a:lnT>
                      <a:noFill/>
                    </a:lnT>
                    <a:lnB>
                      <a:noFill/>
                    </a:lnB>
                    <a:solidFill>
                      <a:srgbClr val="DBE5F1"/>
                    </a:solidFill>
                  </a:tcPr>
                </a:tc>
                <a:tc>
                  <a:txBody>
                    <a:bodyPr/>
                    <a:lstStyle/>
                    <a:p>
                      <a:pPr algn="l" fontAlgn="b"/>
                      <a:r>
                        <a:rPr lang="en-US" sz="12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 </a:t>
                      </a:r>
                    </a:p>
                  </a:txBody>
                  <a:tcPr marL="0" marR="0" marT="0" marB="0" anchor="b">
                    <a:lnL>
                      <a:noFill/>
                    </a:lnL>
                    <a:lnR>
                      <a:noFill/>
                    </a:lnR>
                    <a:lnT>
                      <a:noFill/>
                    </a:lnT>
                    <a:lnB>
                      <a:noFill/>
                    </a:lnB>
                    <a:solidFill>
                      <a:srgbClr val="DBE5F1"/>
                    </a:solidFill>
                  </a:tcPr>
                </a:tc>
              </a:tr>
              <a:tr h="242235">
                <a:tc gridSpan="2">
                  <a:txBody>
                    <a:bodyPr/>
                    <a:lstStyle/>
                    <a:p>
                      <a:pPr algn="l" fontAlgn="ctr"/>
                      <a:r>
                        <a:rPr lang="mn-MN" sz="1200" b="0" i="0" u="none" strike="noStrike" dirty="0">
                          <a:latin typeface="Arial"/>
                        </a:rPr>
                        <a:t>Боловсруулах аж үйлдвэр</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200" b="0" i="0" u="none" strike="noStrike">
                        <a:latin typeface="Arial"/>
                      </a:endParaRPr>
                    </a:p>
                  </a:txBody>
                  <a:tcPr marL="0" marR="0" marT="0" marB="0" anchor="ctr">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r" fontAlgn="b"/>
                      <a:r>
                        <a:rPr lang="en-US" sz="1200" b="0" i="0" u="none" strike="noStrike">
                          <a:latin typeface="Arial"/>
                        </a:rPr>
                        <a:t>94.5</a:t>
                      </a:r>
                    </a:p>
                  </a:txBody>
                  <a:tcPr marL="0" marR="0" marT="0" marB="0" anchor="b">
                    <a:lnL>
                      <a:noFill/>
                    </a:lnL>
                    <a:lnR>
                      <a:noFill/>
                    </a:lnR>
                    <a:lnT>
                      <a:noFill/>
                    </a:lnT>
                    <a:lnB>
                      <a:noFill/>
                    </a:lnB>
                  </a:tcPr>
                </a:tc>
                <a:tc>
                  <a:txBody>
                    <a:bodyPr/>
                    <a:lstStyle/>
                    <a:p>
                      <a:pPr algn="r" fontAlgn="b"/>
                      <a:r>
                        <a:rPr lang="en-US" sz="1200" b="0" i="0" u="none" strike="noStrike">
                          <a:latin typeface="Arial"/>
                        </a:rPr>
                        <a:t>157.2</a:t>
                      </a:r>
                    </a:p>
                  </a:txBody>
                  <a:tcPr marL="0" marR="0" marT="0" marB="0" anchor="b">
                    <a:lnL>
                      <a:noFill/>
                    </a:lnL>
                    <a:lnR>
                      <a:noFill/>
                    </a:lnR>
                    <a:lnT>
                      <a:noFill/>
                    </a:lnT>
                    <a:lnB>
                      <a:noFill/>
                    </a:lnB>
                  </a:tcPr>
                </a:tc>
                <a:tc>
                  <a:txBody>
                    <a:bodyPr/>
                    <a:lstStyle/>
                    <a:p>
                      <a:pPr algn="r" fontAlgn="b"/>
                      <a:r>
                        <a:rPr lang="en-US" sz="1200" b="0" i="0" u="none" strike="noStrike">
                          <a:latin typeface="Arial"/>
                        </a:rPr>
                        <a:t>171.5</a:t>
                      </a:r>
                    </a:p>
                  </a:txBody>
                  <a:tcPr marL="0" marR="0" marT="0" marB="0" anchor="b">
                    <a:lnL>
                      <a:noFill/>
                    </a:lnL>
                    <a:lnR>
                      <a:noFill/>
                    </a:lnR>
                    <a:lnT>
                      <a:noFill/>
                    </a:lnT>
                    <a:lnB>
                      <a:noFill/>
                    </a:lnB>
                  </a:tcPr>
                </a:tc>
                <a:tc>
                  <a:txBody>
                    <a:bodyPr/>
                    <a:lstStyle/>
                    <a:p>
                      <a:pPr algn="r" fontAlgn="b"/>
                      <a:r>
                        <a:rPr lang="en-US" sz="1200" b="0" i="0" u="none" strike="noStrike">
                          <a:latin typeface="Arial"/>
                        </a:rPr>
                        <a:t>109.1</a:t>
                      </a:r>
                    </a:p>
                  </a:txBody>
                  <a:tcPr marL="0" marR="0" marT="0" marB="0" anchor="b">
                    <a:lnL>
                      <a:noFill/>
                    </a:lnL>
                    <a:lnR>
                      <a:noFill/>
                    </a:lnR>
                    <a:lnT>
                      <a:noFill/>
                    </a:lnT>
                    <a:lnB>
                      <a:noFill/>
                    </a:lnB>
                  </a:tcPr>
                </a:tc>
              </a:tr>
              <a:tr h="202350">
                <a:tc gridSpan="4">
                  <a:txBody>
                    <a:bodyPr/>
                    <a:lstStyle/>
                    <a:p>
                      <a:pPr algn="l" fontAlgn="ctr"/>
                      <a:r>
                        <a:rPr lang="mn-MN" sz="1200" b="0" i="0" u="none" strike="noStrike" dirty="0">
                          <a:latin typeface="Arial"/>
                        </a:rPr>
                        <a:t>        Хүнсний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latin typeface="Arial"/>
                        </a:rPr>
                        <a:t>61.9</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103.9</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131.2</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126.3</a:t>
                      </a:r>
                    </a:p>
                  </a:txBody>
                  <a:tcPr marL="0" marR="0" marT="0" marB="0" anchor="b">
                    <a:lnL>
                      <a:noFill/>
                    </a:lnL>
                    <a:lnR>
                      <a:noFill/>
                    </a:lnR>
                    <a:lnT>
                      <a:noFill/>
                    </a:lnT>
                    <a:lnB>
                      <a:noFill/>
                    </a:lnB>
                    <a:solidFill>
                      <a:srgbClr val="DBE5F1"/>
                    </a:solidFill>
                  </a:tcPr>
                </a:tc>
              </a:tr>
              <a:tr h="242235">
                <a:tc>
                  <a:txBody>
                    <a:bodyPr/>
                    <a:lstStyle/>
                    <a:p>
                      <a:pPr algn="l" fontAlgn="b"/>
                      <a:endParaRPr lang="en-US" sz="800" b="0" i="0" u="none" strike="noStrike">
                        <a:latin typeface="Arial"/>
                      </a:endParaRPr>
                    </a:p>
                  </a:txBody>
                  <a:tcPr marL="0" marR="0" marT="0" marB="0" anchor="b">
                    <a:lnL>
                      <a:noFill/>
                    </a:lnL>
                    <a:lnR>
                      <a:noFill/>
                    </a:lnR>
                    <a:lnT>
                      <a:noFill/>
                    </a:lnT>
                    <a:lnB>
                      <a:noFill/>
                    </a:lnB>
                  </a:tcPr>
                </a:tc>
                <a:tc gridSpan="3">
                  <a:txBody>
                    <a:bodyPr/>
                    <a:lstStyle/>
                    <a:p>
                      <a:pPr algn="l" fontAlgn="ctr"/>
                      <a:r>
                        <a:rPr lang="mn-MN" sz="1200" b="0" i="0" u="none" strike="noStrike" dirty="0">
                          <a:latin typeface="Arial"/>
                        </a:rPr>
                        <a:t>       мах, махан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latin typeface="Arial"/>
                        </a:rPr>
                        <a:t>8.8</a:t>
                      </a:r>
                    </a:p>
                  </a:txBody>
                  <a:tcPr marL="0" marR="0" marT="0" marB="0" anchor="b">
                    <a:lnL>
                      <a:noFill/>
                    </a:lnL>
                    <a:lnR>
                      <a:noFill/>
                    </a:lnR>
                    <a:lnT>
                      <a:noFill/>
                    </a:lnT>
                    <a:lnB>
                      <a:noFill/>
                    </a:lnB>
                  </a:tcPr>
                </a:tc>
                <a:tc>
                  <a:txBody>
                    <a:bodyPr/>
                    <a:lstStyle/>
                    <a:p>
                      <a:pPr algn="r" fontAlgn="b"/>
                      <a:r>
                        <a:rPr lang="en-US" sz="1200" b="0" i="0" u="none" strike="noStrike">
                          <a:latin typeface="Arial"/>
                        </a:rPr>
                        <a:t>7.8</a:t>
                      </a:r>
                    </a:p>
                  </a:txBody>
                  <a:tcPr marL="0" marR="0" marT="0" marB="0" anchor="b">
                    <a:lnL>
                      <a:noFill/>
                    </a:lnL>
                    <a:lnR>
                      <a:noFill/>
                    </a:lnR>
                    <a:lnT>
                      <a:noFill/>
                    </a:lnT>
                    <a:lnB>
                      <a:noFill/>
                    </a:lnB>
                  </a:tcPr>
                </a:tc>
                <a:tc>
                  <a:txBody>
                    <a:bodyPr/>
                    <a:lstStyle/>
                    <a:p>
                      <a:pPr algn="r" fontAlgn="b"/>
                      <a:r>
                        <a:rPr lang="en-US" sz="1200" b="0" i="0" u="none" strike="noStrike">
                          <a:latin typeface="Arial"/>
                        </a:rPr>
                        <a:t>4.2</a:t>
                      </a:r>
                    </a:p>
                  </a:txBody>
                  <a:tcPr marL="0" marR="0" marT="0" marB="0" anchor="b">
                    <a:lnL>
                      <a:noFill/>
                    </a:lnL>
                    <a:lnR>
                      <a:noFill/>
                    </a:lnR>
                    <a:lnT>
                      <a:noFill/>
                    </a:lnT>
                    <a:lnB>
                      <a:noFill/>
                    </a:lnB>
                  </a:tcPr>
                </a:tc>
                <a:tc>
                  <a:txBody>
                    <a:bodyPr/>
                    <a:lstStyle/>
                    <a:p>
                      <a:pPr algn="r" fontAlgn="b"/>
                      <a:r>
                        <a:rPr lang="mn-MN" sz="1200" b="0" i="0" u="none" strike="noStrike" smtClean="0">
                          <a:latin typeface="Arial"/>
                        </a:rPr>
                        <a:t>53.8</a:t>
                      </a:r>
                      <a:endParaRPr lang="en-US" sz="1200" b="0" i="0" u="none" strike="noStrike">
                        <a:latin typeface="Arial"/>
                      </a:endParaRPr>
                    </a:p>
                  </a:txBody>
                  <a:tcPr marL="0" marR="0" marT="0" marB="0" anchor="b">
                    <a:lnL>
                      <a:noFill/>
                    </a:lnL>
                    <a:lnR>
                      <a:noFill/>
                    </a:lnR>
                    <a:lnT>
                      <a:noFill/>
                    </a:lnT>
                    <a:lnB>
                      <a:noFill/>
                    </a:lnB>
                  </a:tcPr>
                </a:tc>
              </a:tr>
              <a:tr h="242235">
                <a:tc>
                  <a:txBody>
                    <a:bodyPr/>
                    <a:lstStyle/>
                    <a:p>
                      <a:pPr algn="l" fontAlgn="b"/>
                      <a:r>
                        <a:rPr lang="en-US" sz="800" b="0" i="0" u="none" strike="noStrike">
                          <a:latin typeface="Arial"/>
                        </a:rPr>
                        <a:t> </a:t>
                      </a:r>
                    </a:p>
                  </a:txBody>
                  <a:tcPr marL="0" marR="0" marT="0" marB="0" anchor="b">
                    <a:lnL>
                      <a:noFill/>
                    </a:lnL>
                    <a:lnR>
                      <a:noFill/>
                    </a:lnR>
                    <a:lnT>
                      <a:noFill/>
                    </a:lnT>
                    <a:lnB>
                      <a:noFill/>
                    </a:lnB>
                    <a:solidFill>
                      <a:srgbClr val="DBE5F1"/>
                    </a:solidFill>
                  </a:tcPr>
                </a:tc>
                <a:tc gridSpan="3">
                  <a:txBody>
                    <a:bodyPr/>
                    <a:lstStyle/>
                    <a:p>
                      <a:pPr algn="l" fontAlgn="ctr"/>
                      <a:r>
                        <a:rPr lang="mn-MN" sz="1200" b="0" i="0" u="none" strike="noStrike" dirty="0">
                          <a:latin typeface="Arial"/>
                        </a:rPr>
                        <a:t>       сүү, сүүн бүтээгдэхүүн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latin typeface="Arial"/>
                        </a:rPr>
                        <a:t>7.4</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9.7</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14.1</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145.4</a:t>
                      </a:r>
                    </a:p>
                  </a:txBody>
                  <a:tcPr marL="0" marR="0" marT="0" marB="0" anchor="b">
                    <a:lnL>
                      <a:noFill/>
                    </a:lnL>
                    <a:lnR>
                      <a:noFill/>
                    </a:lnR>
                    <a:lnT>
                      <a:noFill/>
                    </a:lnT>
                    <a:lnB>
                      <a:noFill/>
                    </a:lnB>
                    <a:solidFill>
                      <a:srgbClr val="DBE5F1"/>
                    </a:solidFill>
                  </a:tcPr>
                </a:tc>
              </a:tr>
              <a:tr h="242235">
                <a:tc>
                  <a:txBody>
                    <a:bodyPr/>
                    <a:lstStyle/>
                    <a:p>
                      <a:pPr algn="l" fontAlgn="b"/>
                      <a:endParaRPr lang="en-US" sz="800" b="0" i="0" u="none" strike="noStrike">
                        <a:latin typeface="Arial"/>
                      </a:endParaRPr>
                    </a:p>
                  </a:txBody>
                  <a:tcPr marL="0" marR="0" marT="0" marB="0" anchor="b">
                    <a:lnL>
                      <a:noFill/>
                    </a:lnL>
                    <a:lnR>
                      <a:noFill/>
                    </a:lnR>
                    <a:lnT>
                      <a:noFill/>
                    </a:lnT>
                    <a:lnB>
                      <a:noFill/>
                    </a:lnB>
                  </a:tcPr>
                </a:tc>
                <a:tc gridSpan="3">
                  <a:txBody>
                    <a:bodyPr/>
                    <a:lstStyle/>
                    <a:p>
                      <a:pPr algn="l" fontAlgn="ctr"/>
                      <a:r>
                        <a:rPr lang="mn-MN" sz="1200" b="0" i="0" u="none" strike="noStrike" dirty="0">
                          <a:latin typeface="Arial"/>
                        </a:rPr>
                        <a:t>       хүнсний бусад бүтээгдэхүүн үйлдвэрлэл</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latin typeface="Arial"/>
                        </a:rPr>
                        <a:t>45.7</a:t>
                      </a:r>
                    </a:p>
                  </a:txBody>
                  <a:tcPr marL="0" marR="0" marT="0" marB="0" anchor="b">
                    <a:lnL>
                      <a:noFill/>
                    </a:lnL>
                    <a:lnR>
                      <a:noFill/>
                    </a:lnR>
                    <a:lnT>
                      <a:noFill/>
                    </a:lnT>
                    <a:lnB>
                      <a:noFill/>
                    </a:lnB>
                  </a:tcPr>
                </a:tc>
                <a:tc>
                  <a:txBody>
                    <a:bodyPr/>
                    <a:lstStyle/>
                    <a:p>
                      <a:pPr algn="r" fontAlgn="b"/>
                      <a:r>
                        <a:rPr lang="en-US" sz="1200" b="0" i="0" u="none" strike="noStrike">
                          <a:latin typeface="Arial"/>
                        </a:rPr>
                        <a:t>86.4</a:t>
                      </a:r>
                    </a:p>
                  </a:txBody>
                  <a:tcPr marL="0" marR="0" marT="0" marB="0" anchor="b">
                    <a:lnL>
                      <a:noFill/>
                    </a:lnL>
                    <a:lnR>
                      <a:noFill/>
                    </a:lnR>
                    <a:lnT>
                      <a:noFill/>
                    </a:lnT>
                    <a:lnB>
                      <a:noFill/>
                    </a:lnB>
                  </a:tcPr>
                </a:tc>
                <a:tc>
                  <a:txBody>
                    <a:bodyPr/>
                    <a:lstStyle/>
                    <a:p>
                      <a:pPr algn="r" fontAlgn="b"/>
                      <a:r>
                        <a:rPr lang="en-US" sz="1200" b="0" i="0" u="none" strike="noStrike">
                          <a:latin typeface="Arial"/>
                        </a:rPr>
                        <a:t>112.9</a:t>
                      </a:r>
                    </a:p>
                  </a:txBody>
                  <a:tcPr marL="0" marR="0" marT="0" marB="0" anchor="b">
                    <a:lnL>
                      <a:noFill/>
                    </a:lnL>
                    <a:lnR>
                      <a:noFill/>
                    </a:lnR>
                    <a:lnT>
                      <a:noFill/>
                    </a:lnT>
                    <a:lnB>
                      <a:noFill/>
                    </a:lnB>
                  </a:tcPr>
                </a:tc>
                <a:tc>
                  <a:txBody>
                    <a:bodyPr/>
                    <a:lstStyle/>
                    <a:p>
                      <a:pPr algn="r" fontAlgn="b"/>
                      <a:r>
                        <a:rPr lang="en-US" sz="1200" b="0" i="0" u="none" strike="noStrike">
                          <a:latin typeface="Arial"/>
                        </a:rPr>
                        <a:t>130.6</a:t>
                      </a:r>
                    </a:p>
                  </a:txBody>
                  <a:tcPr marL="0" marR="0" marT="0" marB="0" anchor="b">
                    <a:lnL>
                      <a:noFill/>
                    </a:lnL>
                    <a:lnR>
                      <a:noFill/>
                    </a:lnR>
                    <a:lnT>
                      <a:noFill/>
                    </a:lnT>
                    <a:lnB>
                      <a:noFill/>
                    </a:lnB>
                  </a:tcPr>
                </a:tc>
              </a:tr>
              <a:tr h="202350">
                <a:tc gridSpan="2">
                  <a:txBody>
                    <a:bodyPr/>
                    <a:lstStyle/>
                    <a:p>
                      <a:pPr algn="l" fontAlgn="ctr"/>
                      <a:r>
                        <a:rPr lang="mn-MN" sz="1200" b="0" i="0" u="none" strike="noStrike" dirty="0">
                          <a:latin typeface="Arial"/>
                        </a:rPr>
                        <a:t>        Хувцас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a:txBody>
                    <a:bodyPr/>
                    <a:lstStyle/>
                    <a:p>
                      <a:pPr algn="l" fontAlgn="ctr"/>
                      <a:r>
                        <a:rPr lang="en-US" sz="12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l" fontAlgn="b"/>
                      <a:r>
                        <a:rPr lang="en-US" sz="12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19.3</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15.5</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19.6</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126.5</a:t>
                      </a:r>
                    </a:p>
                  </a:txBody>
                  <a:tcPr marL="0" marR="0" marT="0" marB="0" anchor="b">
                    <a:lnL>
                      <a:noFill/>
                    </a:lnL>
                    <a:lnR>
                      <a:noFill/>
                    </a:lnR>
                    <a:lnT>
                      <a:noFill/>
                    </a:lnT>
                    <a:lnB>
                      <a:noFill/>
                    </a:lnB>
                    <a:solidFill>
                      <a:srgbClr val="DBE5F1"/>
                    </a:solidFill>
                  </a:tcPr>
                </a:tc>
              </a:tr>
              <a:tr h="202350">
                <a:tc gridSpan="2">
                  <a:txBody>
                    <a:bodyPr/>
                    <a:lstStyle/>
                    <a:p>
                      <a:pPr algn="l" fontAlgn="ctr"/>
                      <a:r>
                        <a:rPr lang="mn-MN" sz="1200" b="0" i="0" u="none" strike="noStrike" dirty="0">
                          <a:latin typeface="Arial"/>
                        </a:rPr>
                        <a:t>        Гутал үйлдвэрлэл</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1200" b="0" i="0" u="none" strike="noStrike">
                        <a:latin typeface="Arial"/>
                      </a:endParaRPr>
                    </a:p>
                  </a:txBody>
                  <a:tcPr marL="0" marR="0" marT="0" marB="0" anchor="ctr">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r" fontAlgn="b"/>
                      <a:r>
                        <a:rPr lang="en-US" sz="1200" b="0" i="0" u="none" strike="noStrike">
                          <a:latin typeface="Arial"/>
                        </a:rPr>
                        <a:t>0.5</a:t>
                      </a:r>
                    </a:p>
                  </a:txBody>
                  <a:tcPr marL="0" marR="0" marT="0" marB="0" anchor="b">
                    <a:lnL>
                      <a:noFill/>
                    </a:lnL>
                    <a:lnR>
                      <a:noFill/>
                    </a:lnR>
                    <a:lnT>
                      <a:noFill/>
                    </a:lnT>
                    <a:lnB>
                      <a:noFill/>
                    </a:lnB>
                  </a:tcPr>
                </a:tc>
                <a:tc>
                  <a:txBody>
                    <a:bodyPr/>
                    <a:lstStyle/>
                    <a:p>
                      <a:pPr algn="r" fontAlgn="b"/>
                      <a:r>
                        <a:rPr lang="en-US" sz="1200" b="0" i="0" u="none" strike="noStrike">
                          <a:latin typeface="Arial"/>
                        </a:rPr>
                        <a:t>4.7</a:t>
                      </a:r>
                    </a:p>
                  </a:txBody>
                  <a:tcPr marL="0" marR="0" marT="0" marB="0" anchor="b">
                    <a:lnL>
                      <a:noFill/>
                    </a:lnL>
                    <a:lnR>
                      <a:noFill/>
                    </a:lnR>
                    <a:lnT>
                      <a:noFill/>
                    </a:lnT>
                    <a:lnB>
                      <a:noFill/>
                    </a:lnB>
                  </a:tcPr>
                </a:tc>
                <a:tc>
                  <a:txBody>
                    <a:bodyPr/>
                    <a:lstStyle/>
                    <a:p>
                      <a:pPr algn="r" fontAlgn="b"/>
                      <a:r>
                        <a:rPr lang="en-US" sz="1200" b="0" i="0" u="none" strike="noStrike">
                          <a:latin typeface="Arial"/>
                        </a:rPr>
                        <a:t>5.3</a:t>
                      </a:r>
                    </a:p>
                  </a:txBody>
                  <a:tcPr marL="0" marR="0" marT="0" marB="0" anchor="b">
                    <a:lnL>
                      <a:noFill/>
                    </a:lnL>
                    <a:lnR>
                      <a:noFill/>
                    </a:lnR>
                    <a:lnT>
                      <a:noFill/>
                    </a:lnT>
                    <a:lnB>
                      <a:noFill/>
                    </a:lnB>
                  </a:tcPr>
                </a:tc>
                <a:tc>
                  <a:txBody>
                    <a:bodyPr/>
                    <a:lstStyle/>
                    <a:p>
                      <a:pPr algn="r" fontAlgn="b"/>
                      <a:r>
                        <a:rPr lang="en-US" sz="1200" b="0" i="0" u="none" strike="noStrike">
                          <a:latin typeface="Arial"/>
                        </a:rPr>
                        <a:t>112.8</a:t>
                      </a:r>
                    </a:p>
                  </a:txBody>
                  <a:tcPr marL="0" marR="0" marT="0" marB="0" anchor="b">
                    <a:lnL>
                      <a:noFill/>
                    </a:lnL>
                    <a:lnR>
                      <a:noFill/>
                    </a:lnR>
                    <a:lnT>
                      <a:noFill/>
                    </a:lnT>
                    <a:lnB>
                      <a:noFill/>
                    </a:lnB>
                  </a:tcPr>
                </a:tc>
              </a:tr>
              <a:tr h="242235">
                <a:tc gridSpan="3">
                  <a:txBody>
                    <a:bodyPr/>
                    <a:lstStyle/>
                    <a:p>
                      <a:pPr algn="l" fontAlgn="ctr"/>
                      <a:r>
                        <a:rPr lang="mn-MN" sz="1200" b="0" i="0" u="none" strike="noStrike" dirty="0">
                          <a:latin typeface="Arial"/>
                        </a:rPr>
                        <a:t>        Мод,  модон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12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1200" b="0" i="0" u="none" strike="noStrike">
                          <a:latin typeface="Arial"/>
                        </a:rPr>
                        <a:t>2.4</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4.0</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8.2</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205.0</a:t>
                      </a:r>
                    </a:p>
                  </a:txBody>
                  <a:tcPr marL="0" marR="0" marT="0" marB="0" anchor="b">
                    <a:lnL>
                      <a:noFill/>
                    </a:lnL>
                    <a:lnR>
                      <a:noFill/>
                    </a:lnR>
                    <a:lnT>
                      <a:noFill/>
                    </a:lnT>
                    <a:lnB>
                      <a:noFill/>
                    </a:lnB>
                    <a:solidFill>
                      <a:srgbClr val="DBE5F1"/>
                    </a:solidFill>
                  </a:tcPr>
                </a:tc>
              </a:tr>
              <a:tr h="242235">
                <a:tc gridSpan="4">
                  <a:txBody>
                    <a:bodyPr/>
                    <a:lstStyle/>
                    <a:p>
                      <a:pPr algn="l" fontAlgn="ctr"/>
                      <a:r>
                        <a:rPr lang="mn-MN" sz="1200" b="0" i="0" u="none" strike="noStrike" dirty="0">
                          <a:latin typeface="Arial"/>
                        </a:rPr>
                        <a:t>        Машин тоног төхөөрөмжөөс бусад төмөр</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r" fontAlgn="b"/>
                      <a:endParaRPr lang="en-US" sz="1200" b="0" i="0" u="none" strike="noStrike">
                        <a:latin typeface="Arial"/>
                      </a:endParaRPr>
                    </a:p>
                  </a:txBody>
                  <a:tcPr marL="0" marR="0" marT="0" marB="0" anchor="b">
                    <a:lnL>
                      <a:noFill/>
                    </a:lnL>
                    <a:lnR>
                      <a:noFill/>
                    </a:lnR>
                    <a:lnT>
                      <a:noFill/>
                    </a:lnT>
                    <a:lnB>
                      <a:noFill/>
                    </a:lnB>
                  </a:tcPr>
                </a:tc>
              </a:tr>
              <a:tr h="242235">
                <a:tc gridSpan="2">
                  <a:txBody>
                    <a:bodyPr/>
                    <a:lstStyle/>
                    <a:p>
                      <a:pPr algn="l" fontAlgn="ctr"/>
                      <a:r>
                        <a:rPr lang="mn-MN" sz="1200" b="0" i="0" u="none" strike="noStrike" dirty="0">
                          <a:latin typeface="Arial"/>
                        </a:rPr>
                        <a:t>             эдлэл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a:txBody>
                    <a:bodyPr/>
                    <a:lstStyle/>
                    <a:p>
                      <a:pPr algn="l" fontAlgn="ctr"/>
                      <a:r>
                        <a:rPr lang="en-US" sz="12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l" fontAlgn="b"/>
                      <a:r>
                        <a:rPr lang="en-US" sz="1200" b="0" i="0" u="none" strike="noStrike">
                          <a:latin typeface="Arial"/>
                        </a:rPr>
                        <a:t> </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0.3</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0.3</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0.0</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10.0</a:t>
                      </a:r>
                    </a:p>
                  </a:txBody>
                  <a:tcPr marL="0" marR="0" marT="0" marB="0" anchor="b">
                    <a:lnL>
                      <a:noFill/>
                    </a:lnL>
                    <a:lnR>
                      <a:noFill/>
                    </a:lnR>
                    <a:lnT>
                      <a:noFill/>
                    </a:lnT>
                    <a:lnB>
                      <a:noFill/>
                    </a:lnB>
                    <a:solidFill>
                      <a:srgbClr val="DBE5F1"/>
                    </a:solidFill>
                  </a:tcPr>
                </a:tc>
              </a:tr>
              <a:tr h="242235">
                <a:tc gridSpan="3">
                  <a:txBody>
                    <a:bodyPr/>
                    <a:lstStyle/>
                    <a:p>
                      <a:pPr algn="l" fontAlgn="ctr"/>
                      <a:r>
                        <a:rPr lang="mn-MN" sz="1200" b="0" i="0" u="none" strike="noStrike" dirty="0">
                          <a:latin typeface="Arial"/>
                        </a:rPr>
                        <a:t>       Боловсруулах үйлдвэрийн бусад</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latin typeface="Arial"/>
                      </a:endParaRPr>
                    </a:p>
                  </a:txBody>
                  <a:tcPr marL="0" marR="0" marT="0" marB="0" anchor="ctr">
                    <a:lnL>
                      <a:noFill/>
                    </a:lnL>
                    <a:lnR>
                      <a:noFill/>
                    </a:lnR>
                    <a:lnT>
                      <a:noFill/>
                    </a:lnT>
                    <a:lnB>
                      <a:noFill/>
                    </a:lnB>
                  </a:tcPr>
                </a:tc>
                <a:tc>
                  <a:txBody>
                    <a:bodyPr/>
                    <a:lstStyle/>
                    <a:p>
                      <a:pPr algn="r" fontAlgn="b"/>
                      <a:r>
                        <a:rPr lang="en-US" sz="1200" b="0" i="0" u="none" strike="noStrike">
                          <a:latin typeface="Arial"/>
                        </a:rPr>
                        <a:t>10.0</a:t>
                      </a:r>
                    </a:p>
                  </a:txBody>
                  <a:tcPr marL="0" marR="0" marT="0" marB="0" anchor="b">
                    <a:lnL>
                      <a:noFill/>
                    </a:lnL>
                    <a:lnR>
                      <a:noFill/>
                    </a:lnR>
                    <a:lnT>
                      <a:noFill/>
                    </a:lnT>
                    <a:lnB>
                      <a:noFill/>
                    </a:lnB>
                  </a:tcPr>
                </a:tc>
                <a:tc>
                  <a:txBody>
                    <a:bodyPr/>
                    <a:lstStyle/>
                    <a:p>
                      <a:pPr algn="r" fontAlgn="b"/>
                      <a:r>
                        <a:rPr lang="en-US" sz="1200" b="0" i="0" u="none" strike="noStrike">
                          <a:latin typeface="Arial"/>
                        </a:rPr>
                        <a:t>28.8</a:t>
                      </a:r>
                    </a:p>
                  </a:txBody>
                  <a:tcPr marL="0" marR="0" marT="0" marB="0" anchor="b">
                    <a:lnL>
                      <a:noFill/>
                    </a:lnL>
                    <a:lnR>
                      <a:noFill/>
                    </a:lnR>
                    <a:lnT>
                      <a:noFill/>
                    </a:lnT>
                    <a:lnB>
                      <a:noFill/>
                    </a:lnB>
                  </a:tcPr>
                </a:tc>
                <a:tc>
                  <a:txBody>
                    <a:bodyPr/>
                    <a:lstStyle/>
                    <a:p>
                      <a:pPr algn="r" fontAlgn="b"/>
                      <a:r>
                        <a:rPr lang="en-US" sz="1200" b="0" i="0" u="none" strike="noStrike">
                          <a:latin typeface="Arial"/>
                        </a:rPr>
                        <a:t>7.2</a:t>
                      </a:r>
                    </a:p>
                  </a:txBody>
                  <a:tcPr marL="0" marR="0" marT="0" marB="0" anchor="b">
                    <a:lnL>
                      <a:noFill/>
                    </a:lnL>
                    <a:lnR>
                      <a:noFill/>
                    </a:lnR>
                    <a:lnT>
                      <a:noFill/>
                    </a:lnT>
                    <a:lnB>
                      <a:noFill/>
                    </a:lnB>
                  </a:tcPr>
                </a:tc>
                <a:tc>
                  <a:txBody>
                    <a:bodyPr/>
                    <a:lstStyle/>
                    <a:p>
                      <a:pPr algn="r" fontAlgn="b"/>
                      <a:r>
                        <a:rPr lang="en-US" sz="1200" b="0" i="0" u="none" strike="noStrike">
                          <a:latin typeface="Arial"/>
                        </a:rPr>
                        <a:t>25.0</a:t>
                      </a:r>
                    </a:p>
                  </a:txBody>
                  <a:tcPr marL="0" marR="0" marT="0" marB="0" anchor="b">
                    <a:lnL>
                      <a:noFill/>
                    </a:lnL>
                    <a:lnR>
                      <a:noFill/>
                    </a:lnR>
                    <a:lnT>
                      <a:noFill/>
                    </a:lnT>
                    <a:lnB>
                      <a:noFill/>
                    </a:lnB>
                  </a:tcPr>
                </a:tc>
              </a:tr>
              <a:tr h="202350">
                <a:tc gridSpan="3">
                  <a:txBody>
                    <a:bodyPr/>
                    <a:lstStyle/>
                    <a:p>
                      <a:pPr algn="l" fontAlgn="ctr"/>
                      <a:r>
                        <a:rPr lang="mn-MN" sz="1200" b="0" i="0" u="none" strike="noStrike" dirty="0">
                          <a:latin typeface="Arial"/>
                        </a:rPr>
                        <a:t>Цахилгаан, дулааны эрчим хүч </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a:txBody>
                    <a:bodyPr/>
                    <a:lstStyle/>
                    <a:p>
                      <a:pPr algn="l" fontAlgn="ctr"/>
                      <a:r>
                        <a:rPr lang="en-US" sz="1200" b="0" i="0" u="none" strike="noStrike">
                          <a:latin typeface="Arial"/>
                        </a:rPr>
                        <a:t> </a:t>
                      </a:r>
                    </a:p>
                  </a:txBody>
                  <a:tcPr marL="0" marR="0" marT="0" marB="0" anchor="ctr">
                    <a:lnL>
                      <a:noFill/>
                    </a:lnL>
                    <a:lnR>
                      <a:noFill/>
                    </a:lnR>
                    <a:lnT>
                      <a:noFill/>
                    </a:lnT>
                    <a:lnB>
                      <a:noFill/>
                    </a:lnB>
                    <a:solidFill>
                      <a:srgbClr val="DBE5F1"/>
                    </a:solidFill>
                  </a:tcPr>
                </a:tc>
                <a:tc>
                  <a:txBody>
                    <a:bodyPr/>
                    <a:lstStyle/>
                    <a:p>
                      <a:pPr algn="r" fontAlgn="b"/>
                      <a:r>
                        <a:rPr lang="en-US" sz="1200" b="0" i="0" u="none" strike="noStrike">
                          <a:latin typeface="Arial"/>
                        </a:rPr>
                        <a:t>1309.7</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2777.3</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2911.0</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104.8</a:t>
                      </a:r>
                    </a:p>
                  </a:txBody>
                  <a:tcPr marL="0" marR="0" marT="0" marB="0" anchor="b">
                    <a:lnL>
                      <a:noFill/>
                    </a:lnL>
                    <a:lnR>
                      <a:noFill/>
                    </a:lnR>
                    <a:lnT>
                      <a:noFill/>
                    </a:lnT>
                    <a:lnB>
                      <a:noFill/>
                    </a:lnB>
                    <a:solidFill>
                      <a:srgbClr val="DBE5F1"/>
                    </a:solidFill>
                  </a:tcPr>
                </a:tc>
              </a:tr>
              <a:tr h="202350">
                <a:tc gridSpan="3">
                  <a:txBody>
                    <a:bodyPr/>
                    <a:lstStyle/>
                    <a:p>
                      <a:pPr algn="l" fontAlgn="ctr"/>
                      <a:r>
                        <a:rPr lang="mn-MN" sz="1200" b="0" i="0" u="none" strike="noStrike" dirty="0">
                          <a:latin typeface="Arial"/>
                        </a:rPr>
                        <a:t>үйлдвэрлэлт, усан хангамж</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l" fontAlgn="b"/>
                      <a:endParaRPr lang="en-US" sz="1200" b="0" i="0" u="none" strike="noStrike">
                        <a:latin typeface="Arial"/>
                      </a:endParaRPr>
                    </a:p>
                  </a:txBody>
                  <a:tcPr marL="0" marR="0" marT="0" marB="0" anchor="b">
                    <a:lnL>
                      <a:noFill/>
                    </a:lnL>
                    <a:lnR>
                      <a:noFill/>
                    </a:lnR>
                    <a:lnT>
                      <a:noFill/>
                    </a:lnT>
                    <a:lnB>
                      <a:noFill/>
                    </a:lnB>
                  </a:tcPr>
                </a:tc>
                <a:tc>
                  <a:txBody>
                    <a:bodyPr/>
                    <a:lstStyle/>
                    <a:p>
                      <a:pPr algn="r" fontAlgn="b"/>
                      <a:endParaRPr lang="en-US" sz="1200" b="0" i="0" u="none" strike="noStrike">
                        <a:latin typeface="Arial"/>
                      </a:endParaRPr>
                    </a:p>
                  </a:txBody>
                  <a:tcPr marL="0" marR="0" marT="0" marB="0" anchor="b">
                    <a:lnL>
                      <a:noFill/>
                    </a:lnL>
                    <a:lnR>
                      <a:noFill/>
                    </a:lnR>
                    <a:lnT>
                      <a:noFill/>
                    </a:lnT>
                    <a:lnB>
                      <a:noFill/>
                    </a:lnB>
                  </a:tcPr>
                </a:tc>
              </a:tr>
              <a:tr h="202350">
                <a:tc gridSpan="4">
                  <a:txBody>
                    <a:bodyPr/>
                    <a:lstStyle/>
                    <a:p>
                      <a:pPr algn="l" fontAlgn="ctr"/>
                      <a:r>
                        <a:rPr lang="mn-MN" sz="1200" b="0" i="0" u="none" strike="noStrike" dirty="0">
                          <a:latin typeface="Arial"/>
                        </a:rPr>
                        <a:t>              Цахилгаан, дулаан, уур үйлдвэрлэл</a:t>
                      </a:r>
                    </a:p>
                  </a:txBody>
                  <a:tcPr marL="0" marR="0" marT="0" marB="0" anchor="ctr">
                    <a:lnL>
                      <a:noFill/>
                    </a:lnL>
                    <a:lnR>
                      <a:noFill/>
                    </a:lnR>
                    <a:lnT>
                      <a:noFill/>
                    </a:lnT>
                    <a:lnB>
                      <a:noFill/>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latin typeface="Arial"/>
                        </a:rPr>
                        <a:t>1176</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2512.4</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2601.5</a:t>
                      </a:r>
                    </a:p>
                  </a:txBody>
                  <a:tcPr marL="0" marR="0" marT="0" marB="0" anchor="b">
                    <a:lnL>
                      <a:noFill/>
                    </a:lnL>
                    <a:lnR>
                      <a:noFill/>
                    </a:lnR>
                    <a:lnT>
                      <a:noFill/>
                    </a:lnT>
                    <a:lnB>
                      <a:noFill/>
                    </a:lnB>
                    <a:solidFill>
                      <a:srgbClr val="DBE5F1"/>
                    </a:solidFill>
                  </a:tcPr>
                </a:tc>
                <a:tc>
                  <a:txBody>
                    <a:bodyPr/>
                    <a:lstStyle/>
                    <a:p>
                      <a:pPr algn="r" fontAlgn="b"/>
                      <a:r>
                        <a:rPr lang="en-US" sz="1200" b="0" i="0" u="none" strike="noStrike">
                          <a:latin typeface="Arial"/>
                        </a:rPr>
                        <a:t>103.5</a:t>
                      </a:r>
                    </a:p>
                  </a:txBody>
                  <a:tcPr marL="0" marR="0" marT="0" marB="0" anchor="b">
                    <a:lnL>
                      <a:noFill/>
                    </a:lnL>
                    <a:lnR>
                      <a:noFill/>
                    </a:lnR>
                    <a:lnT>
                      <a:noFill/>
                    </a:lnT>
                    <a:lnB>
                      <a:noFill/>
                    </a:lnB>
                    <a:solidFill>
                      <a:srgbClr val="DBE5F1"/>
                    </a:solidFill>
                  </a:tcPr>
                </a:tc>
              </a:tr>
              <a:tr h="242235">
                <a:tc gridSpan="3">
                  <a:txBody>
                    <a:bodyPr/>
                    <a:lstStyle/>
                    <a:p>
                      <a:pPr algn="l" fontAlgn="ctr"/>
                      <a:r>
                        <a:rPr lang="mn-MN" sz="1200" b="0" i="0" u="none" strike="noStrike" dirty="0">
                          <a:latin typeface="Arial"/>
                        </a:rPr>
                        <a:t>              Ус ариутгал,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200" b="0" i="0" u="none" strike="noStrike" dirty="0">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latin typeface="Arial"/>
                        </a:rPr>
                        <a:t>133.7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latin typeface="Arial"/>
                        </a:rPr>
                        <a:t>264.9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latin typeface="Arial"/>
                        </a:rPr>
                        <a:t>309.5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latin typeface="Arial"/>
                        </a:rPr>
                        <a:t>116.8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1295400" y="990600"/>
            <a:ext cx="7162800" cy="646331"/>
          </a:xfrm>
          <a:prstGeom prst="rect">
            <a:avLst/>
          </a:prstGeom>
        </p:spPr>
        <p:txBody>
          <a:bodyPr wrap="square">
            <a:spAutoFit/>
          </a:bodyPr>
          <a:lstStyle/>
          <a:p>
            <a:pPr algn="ctr"/>
            <a:r>
              <a:rPr lang="en-US" altLang="en-US" b="1" dirty="0" err="1" smtClean="0">
                <a:latin typeface="Arial" charset="0"/>
              </a:rPr>
              <a:t>Аж</a:t>
            </a:r>
            <a:r>
              <a:rPr lang="en-US" altLang="en-US" b="1" dirty="0" smtClean="0">
                <a:latin typeface="Arial" charset="0"/>
              </a:rPr>
              <a:t> </a:t>
            </a:r>
            <a:r>
              <a:rPr lang="en-US" altLang="en-US" b="1" dirty="0" err="1" smtClean="0">
                <a:latin typeface="Arial" charset="0"/>
              </a:rPr>
              <a:t>үйлдвэрийн</a:t>
            </a:r>
            <a:r>
              <a:rPr lang="en-US" altLang="en-US" b="1" dirty="0" smtClean="0">
                <a:latin typeface="Arial" charset="0"/>
              </a:rPr>
              <a:t> </a:t>
            </a:r>
            <a:r>
              <a:rPr lang="en-US" altLang="en-US" b="1" dirty="0" err="1" smtClean="0">
                <a:latin typeface="Arial" charset="0"/>
              </a:rPr>
              <a:t>салбарын</a:t>
            </a:r>
            <a:r>
              <a:rPr lang="en-US" altLang="en-US" b="1" dirty="0" smtClean="0">
                <a:latin typeface="Arial" charset="0"/>
              </a:rPr>
              <a:t> </a:t>
            </a:r>
            <a:r>
              <a:rPr lang="en-US" altLang="en-US" b="1" dirty="0" err="1" smtClean="0">
                <a:latin typeface="Arial" charset="0"/>
              </a:rPr>
              <a:t>нийт</a:t>
            </a:r>
            <a:r>
              <a:rPr lang="en-US" altLang="en-US" b="1" dirty="0" smtClean="0">
                <a:latin typeface="Arial" charset="0"/>
              </a:rPr>
              <a:t> </a:t>
            </a:r>
            <a:r>
              <a:rPr lang="en-US" altLang="en-US" b="1" dirty="0" err="1" smtClean="0">
                <a:latin typeface="Arial" charset="0"/>
              </a:rPr>
              <a:t>үйлдвэрлэл</a:t>
            </a:r>
            <a:r>
              <a:rPr lang="mn-MN" altLang="en-US" b="1" dirty="0" smtClean="0">
                <a:latin typeface="Arial" charset="0"/>
              </a:rPr>
              <a:t>т, дэд салбараар, оны үнээр, сая төгрөг</a:t>
            </a:r>
            <a:endParaRPr lang="en-US" altLang="en-US" dirty="0">
              <a:latin typeface="Arial" charset="0"/>
            </a:endParaRPr>
          </a:p>
        </p:txBody>
      </p:sp>
    </p:spTree>
  </p:cSld>
  <p:clrMapOvr>
    <a:masterClrMapping/>
  </p:clrMapOvr>
  <p:transition spd="slow" advClick="0" advTm="1000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15</a:t>
            </a:fld>
            <a:endParaRPr lang="en-US" altLang="en-US" smtClean="0">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7" name="Picture 2" descr="D:\SARIIN MEDEE\Hevleliin baga hural\2013.12\Information icon\3.jpg"/>
          <p:cNvPicPr>
            <a:picLocks noChangeAspect="1" noChangeArrowheads="1"/>
          </p:cNvPicPr>
          <p:nvPr/>
        </p:nvPicPr>
        <p:blipFill>
          <a:blip r:embed="rId3" cstate="print"/>
          <a:srcRect/>
          <a:stretch>
            <a:fillRect/>
          </a:stretch>
        </p:blipFill>
        <p:spPr bwMode="auto">
          <a:xfrm>
            <a:off x="4495800" y="54102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914400" y="990600"/>
            <a:ext cx="8001000" cy="338554"/>
          </a:xfrm>
          <a:prstGeom prst="rect">
            <a:avLst/>
          </a:prstGeom>
          <a:noFill/>
          <a:ln w="9525">
            <a:noFill/>
            <a:miter lim="800000"/>
            <a:headEnd/>
            <a:tailEnd/>
          </a:ln>
        </p:spPr>
        <p:txBody>
          <a:bodyPr wrap="square">
            <a:spAutoFit/>
          </a:bodyPr>
          <a:lstStyle/>
          <a:p>
            <a:r>
              <a:rPr lang="mn-MN" sz="1600" b="1" dirty="0">
                <a:latin typeface="Arial" charset="0"/>
              </a:rPr>
              <a:t>Төрөлт, нас баралт, хүн амын цэвэр өсөлт, жил </a:t>
            </a:r>
            <a:r>
              <a:rPr lang="mn-MN" sz="1600" b="1" dirty="0" smtClean="0">
                <a:latin typeface="Arial" charset="0"/>
              </a:rPr>
              <a:t>бүрийн</a:t>
            </a:r>
            <a:r>
              <a:rPr lang="en-US" sz="1600" b="1" dirty="0" smtClean="0">
                <a:latin typeface="Arial" charset="0"/>
              </a:rPr>
              <a:t> 02</a:t>
            </a:r>
            <a:r>
              <a:rPr lang="mn-MN" sz="1600" b="1" dirty="0" smtClean="0">
                <a:latin typeface="Arial" charset="0"/>
              </a:rPr>
              <a:t>-р </a:t>
            </a:r>
            <a:r>
              <a:rPr lang="mn-MN" sz="1600" b="1" dirty="0">
                <a:latin typeface="Arial" charset="0"/>
              </a:rPr>
              <a:t>сарын байдлаар</a:t>
            </a:r>
            <a:endParaRPr lang="en-US" sz="16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aphicFrame>
        <p:nvGraphicFramePr>
          <p:cNvPr id="9" name="Chart 8"/>
          <p:cNvGraphicFramePr/>
          <p:nvPr/>
        </p:nvGraphicFramePr>
        <p:xfrm>
          <a:off x="1143000" y="1676400"/>
          <a:ext cx="7162800" cy="358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723900" y="914401"/>
            <a:ext cx="4076700" cy="461665"/>
          </a:xfrm>
          <a:prstGeom prst="rect">
            <a:avLst/>
          </a:prstGeom>
          <a:noFill/>
          <a:ln w="9525">
            <a:noFill/>
            <a:miter lim="800000"/>
            <a:headEnd/>
            <a:tailEnd/>
          </a:ln>
        </p:spPr>
        <p:txBody>
          <a:bodyPr wrap="square">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4" cstate="print"/>
          <a:srcRect/>
          <a:stretch>
            <a:fillRect/>
          </a:stretch>
        </p:blipFill>
        <p:spPr bwMode="auto">
          <a:xfrm>
            <a:off x="44958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657600"/>
            <a:ext cx="7391400" cy="276225"/>
          </a:xfrm>
          <a:prstGeom prst="rect">
            <a:avLst/>
          </a:prstGeom>
          <a:noFill/>
          <a:ln w="9525">
            <a:noFill/>
            <a:miter lim="800000"/>
            <a:headEnd/>
            <a:tailEnd/>
          </a:ln>
        </p:spPr>
        <p:txBody>
          <a:bodyPr>
            <a:spAutoFit/>
          </a:bodyPr>
          <a:lstStyle/>
          <a:p>
            <a:pPr algn="ctr"/>
            <a:r>
              <a:rPr lang="mn-MN" altLang="en-US" sz="1200" b="1">
                <a:latin typeface="Arial" charset="0"/>
                <a:cs typeface="Tahoma" pitchFamily="34" charset="0"/>
              </a:rPr>
              <a:t>Бүртгэлтэй ажил хайгч иргэд</a:t>
            </a:r>
            <a:r>
              <a:rPr lang="en-US" altLang="en-US" sz="1200" b="1">
                <a:latin typeface="Arial" charset="0"/>
                <a:cs typeface="Tahoma" pitchFamily="34" charset="0"/>
              </a:rPr>
              <a:t>,</a:t>
            </a:r>
            <a:r>
              <a:rPr lang="mn-MN" altLang="en-US" sz="1200" b="1">
                <a:latin typeface="Arial" charset="0"/>
                <a:cs typeface="Tahoma" pitchFamily="34" charset="0"/>
              </a:rPr>
              <a:t> боловсролын түвшнээр</a:t>
            </a:r>
            <a:endParaRPr lang="en-US" altLang="en-US" sz="1200" b="1">
              <a:latin typeface="Arial" charset="0"/>
              <a:cs typeface="Tahoma" pitchFamily="34" charset="0"/>
            </a:endParaRPr>
          </a:p>
        </p:txBody>
      </p:sp>
      <p:sp>
        <p:nvSpPr>
          <p:cNvPr id="4106" name="Rectangle 14"/>
          <p:cNvSpPr>
            <a:spLocks noChangeArrowheads="1"/>
          </p:cNvSpPr>
          <p:nvPr/>
        </p:nvSpPr>
        <p:spPr bwMode="auto">
          <a:xfrm>
            <a:off x="4953000" y="914400"/>
            <a:ext cx="4191000" cy="261610"/>
          </a:xfrm>
          <a:prstGeom prst="rect">
            <a:avLst/>
          </a:prstGeom>
          <a:noFill/>
          <a:ln w="9525">
            <a:noFill/>
            <a:miter lim="800000"/>
            <a:headEnd/>
            <a:tailEnd/>
          </a:ln>
        </p:spPr>
        <p:txBody>
          <a:bodyPr wrap="square">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graphicFrame>
        <p:nvGraphicFramePr>
          <p:cNvPr id="14" name="Chart 13"/>
          <p:cNvGraphicFramePr/>
          <p:nvPr/>
        </p:nvGraphicFramePr>
        <p:xfrm>
          <a:off x="685800" y="1295400"/>
          <a:ext cx="38100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85800" y="3352800"/>
            <a:ext cx="838200" cy="338554"/>
          </a:xfrm>
          <a:prstGeom prst="rect">
            <a:avLst/>
          </a:prstGeom>
          <a:noFill/>
        </p:spPr>
        <p:txBody>
          <a:bodyPr wrap="square" rtlCol="0">
            <a:spAutoFit/>
          </a:bodyPr>
          <a:lstStyle/>
          <a:p>
            <a:r>
              <a:rPr lang="mn-MN" sz="1600" b="1" dirty="0" smtClean="0">
                <a:solidFill>
                  <a:schemeClr val="tx2"/>
                </a:solidFill>
                <a:latin typeface="Arial" pitchFamily="34" charset="0"/>
                <a:cs typeface="Arial" pitchFamily="34" charset="0"/>
              </a:rPr>
              <a:t>1340</a:t>
            </a:r>
            <a:endParaRPr lang="en-US" sz="1600" b="1" dirty="0">
              <a:solidFill>
                <a:schemeClr val="tx2"/>
              </a:solidFill>
              <a:latin typeface="Arial" pitchFamily="34" charset="0"/>
              <a:cs typeface="Arial" pitchFamily="34" charset="0"/>
            </a:endParaRPr>
          </a:p>
        </p:txBody>
      </p:sp>
      <p:sp>
        <p:nvSpPr>
          <p:cNvPr id="16" name="Up Arrow 15"/>
          <p:cNvSpPr/>
          <p:nvPr/>
        </p:nvSpPr>
        <p:spPr>
          <a:xfrm>
            <a:off x="3810000" y="3429000"/>
            <a:ext cx="76200" cy="15240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86200" y="3352800"/>
            <a:ext cx="609600" cy="307777"/>
          </a:xfrm>
          <a:prstGeom prst="rect">
            <a:avLst/>
          </a:prstGeom>
          <a:noFill/>
        </p:spPr>
        <p:txBody>
          <a:bodyPr wrap="square" rtlCol="0">
            <a:spAutoFit/>
          </a:bodyPr>
          <a:lstStyle/>
          <a:p>
            <a:r>
              <a:rPr lang="mn-MN" sz="1400" dirty="0" smtClean="0">
                <a:solidFill>
                  <a:srgbClr val="FF0000"/>
                </a:solidFill>
                <a:latin typeface="Arial" pitchFamily="34" charset="0"/>
                <a:cs typeface="Arial" pitchFamily="34" charset="0"/>
              </a:rPr>
              <a:t>5,3</a:t>
            </a:r>
            <a:r>
              <a:rPr lang="en-US" sz="1400" dirty="0" smtClean="0">
                <a:solidFill>
                  <a:srgbClr val="FF0000"/>
                </a:solidFill>
                <a:latin typeface="Arial" pitchFamily="34" charset="0"/>
                <a:cs typeface="Arial" pitchFamily="34" charset="0"/>
              </a:rPr>
              <a:t>%</a:t>
            </a:r>
            <a:endParaRPr lang="en-US" sz="1400" dirty="0">
              <a:solidFill>
                <a:srgbClr val="FF0000"/>
              </a:solidFill>
              <a:latin typeface="Arial" pitchFamily="34" charset="0"/>
              <a:cs typeface="Arial" pitchFamily="34" charset="0"/>
            </a:endParaRPr>
          </a:p>
        </p:txBody>
      </p:sp>
      <p:graphicFrame>
        <p:nvGraphicFramePr>
          <p:cNvPr id="21" name="Chart 20"/>
          <p:cNvGraphicFramePr/>
          <p:nvPr/>
        </p:nvGraphicFramePr>
        <p:xfrm>
          <a:off x="4724400" y="1143000"/>
          <a:ext cx="44196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p:nvPr/>
        </p:nvGraphicFramePr>
        <p:xfrm>
          <a:off x="1219200" y="3962400"/>
          <a:ext cx="6400800" cy="25908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1066800"/>
          <a:ext cx="6159501" cy="381000"/>
        </p:xfrm>
        <a:graphic>
          <a:graphicData uri="http://schemas.openxmlformats.org/drawingml/2006/table">
            <a:tbl>
              <a:tblPr/>
              <a:tblGrid>
                <a:gridCol w="5423852"/>
                <a:gridCol w="735649"/>
              </a:tblGrid>
              <a:tr h="381000">
                <a:tc>
                  <a:txBody>
                    <a:bodyPr/>
                    <a:lstStyle/>
                    <a:p>
                      <a:pPr algn="l" fontAlgn="ctr"/>
                      <a:r>
                        <a:rPr lang="mn-MN" sz="1100" b="1" i="0" u="none" strike="noStrike" dirty="0" smtClean="0">
                          <a:latin typeface="Arial"/>
                        </a:rPr>
                        <a:t>    АЖИЛГҮЙ </a:t>
                      </a:r>
                      <a:r>
                        <a:rPr lang="mn-MN" sz="1100" b="1" i="0" u="none" strike="noStrike" dirty="0">
                          <a:latin typeface="Arial"/>
                        </a:rPr>
                        <a:t>ИРГЭДИЙН ТОО, </a:t>
                      </a:r>
                      <a:r>
                        <a:rPr lang="mn-MN" sz="1100" b="1" i="0" u="none" strike="noStrike" dirty="0" smtClean="0">
                          <a:latin typeface="Arial"/>
                        </a:rPr>
                        <a:t>сумаар </a:t>
                      </a:r>
                      <a:endParaRPr lang="mn-MN" sz="1100" b="1" i="0" u="none" strike="noStrike" dirty="0">
                        <a:latin typeface="Arial"/>
                      </a:endParaRPr>
                    </a:p>
                  </a:txBody>
                  <a:tcPr marL="0" marR="0" marT="0" marB="0" anchor="ctr">
                    <a:lnL>
                      <a:noFill/>
                    </a:lnL>
                    <a:lnR>
                      <a:noFill/>
                    </a:lnR>
                    <a:lnT>
                      <a:noFill/>
                    </a:lnT>
                    <a:lnB>
                      <a:noFill/>
                    </a:lnB>
                  </a:tcPr>
                </a:tc>
                <a:tc>
                  <a:txBody>
                    <a:bodyPr/>
                    <a:lstStyle/>
                    <a:p>
                      <a:pPr algn="l" fontAlgn="b"/>
                      <a:endParaRPr lang="en-US" sz="1100" b="0" i="0" u="none" strike="noStrike" dirty="0">
                        <a:latin typeface="Arial"/>
                      </a:endParaRPr>
                    </a:p>
                  </a:txBody>
                  <a:tcPr marL="0" marR="0" marT="0" marB="0" anchor="b">
                    <a:lnL>
                      <a:noFill/>
                    </a:lnL>
                    <a:lnR>
                      <a:noFill/>
                    </a:lnR>
                    <a:lnT>
                      <a:noFill/>
                    </a:lnT>
                    <a:lnB>
                      <a:noFill/>
                    </a:lnB>
                  </a:tcPr>
                </a:tc>
              </a:tr>
            </a:tbl>
          </a:graphicData>
        </a:graphic>
      </p:graphicFrame>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1066800"/>
          <a:ext cx="4038600" cy="304801"/>
        </p:xfrm>
        <a:graphic>
          <a:graphicData uri="http://schemas.openxmlformats.org/drawingml/2006/table">
            <a:tbl>
              <a:tblPr/>
              <a:tblGrid>
                <a:gridCol w="4038600"/>
              </a:tblGrid>
              <a:tr h="304801">
                <a:tc>
                  <a:txBody>
                    <a:bodyPr/>
                    <a:lstStyle/>
                    <a:p>
                      <a:pPr algn="ctr" fontAlgn="b"/>
                      <a:r>
                        <a:rPr lang="mn-MN" sz="1100" b="1" i="0" u="none" strike="noStrike" dirty="0" smtClean="0">
                          <a:latin typeface="Arial"/>
                        </a:rPr>
                        <a:t>АЖЛЫН </a:t>
                      </a:r>
                      <a:r>
                        <a:rPr lang="mn-MN" sz="1100" b="1" i="0" u="none" strike="noStrike" dirty="0">
                          <a:latin typeface="Arial"/>
                        </a:rPr>
                        <a:t>БАЙРНЫ ЗАХИАЛГА, ажил, мэргэжлийн ангилал</a:t>
                      </a:r>
                    </a:p>
                  </a:txBody>
                  <a:tcPr marL="0" marR="0" marT="0" marB="0" anchor="b">
                    <a:lnL>
                      <a:noFill/>
                    </a:lnL>
                    <a:lnR>
                      <a:noFill/>
                    </a:lnR>
                    <a:lnT>
                      <a:noFill/>
                    </a:lnT>
                    <a:lnB>
                      <a:noFill/>
                    </a:lnB>
                  </a:tcPr>
                </a:tc>
              </a:tr>
            </a:tbl>
          </a:graphicData>
        </a:graphic>
      </p:graphicFrame>
      <p:sp>
        <p:nvSpPr>
          <p:cNvPr id="10" name="Rectangle 9"/>
          <p:cNvSpPr/>
          <p:nvPr/>
        </p:nvSpPr>
        <p:spPr>
          <a:xfrm>
            <a:off x="7239000" y="6096000"/>
            <a:ext cx="1447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b="1" dirty="0" smtClean="0">
                <a:solidFill>
                  <a:schemeClr val="tx2"/>
                </a:solidFill>
                <a:latin typeface="Arial" pitchFamily="34" charset="0"/>
                <a:cs typeface="Arial" pitchFamily="34" charset="0"/>
              </a:rPr>
              <a:t>62</a:t>
            </a:r>
            <a:endParaRPr lang="en-US" b="1" dirty="0">
              <a:solidFill>
                <a:schemeClr val="tx2"/>
              </a:solidFill>
              <a:latin typeface="Arial" pitchFamily="34" charset="0"/>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4114800" y="6096000"/>
            <a:ext cx="533400" cy="381000"/>
          </a:xfrm>
          <a:prstGeom prst="rect">
            <a:avLst/>
          </a:prstGeom>
          <a:noFill/>
          <a:ln w="9525">
            <a:noFill/>
            <a:miter lim="800000"/>
            <a:headEnd/>
            <a:tailEnd/>
          </a:ln>
        </p:spPr>
      </p:pic>
      <p:sp>
        <p:nvSpPr>
          <p:cNvPr id="13" name="TextBox 12"/>
          <p:cNvSpPr txBox="1"/>
          <p:nvPr/>
        </p:nvSpPr>
        <p:spPr>
          <a:xfrm>
            <a:off x="2971800" y="5410200"/>
            <a:ext cx="9144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4</a:t>
            </a:r>
            <a:r>
              <a:rPr lang="en-US" b="1" dirty="0" smtClean="0">
                <a:solidFill>
                  <a:schemeClr val="tx2"/>
                </a:solidFill>
                <a:latin typeface="Arial" pitchFamily="34" charset="0"/>
                <a:cs typeface="Arial" pitchFamily="34" charset="0"/>
              </a:rPr>
              <a:t>6</a:t>
            </a:r>
            <a:r>
              <a:rPr lang="mn-MN" b="1" dirty="0" smtClean="0">
                <a:solidFill>
                  <a:schemeClr val="tx2"/>
                </a:solidFill>
                <a:latin typeface="Arial" pitchFamily="34" charset="0"/>
                <a:cs typeface="Arial" pitchFamily="34" charset="0"/>
              </a:rPr>
              <a:t>,</a:t>
            </a:r>
            <a:r>
              <a:rPr lang="en-US" b="1" dirty="0" smtClean="0">
                <a:solidFill>
                  <a:schemeClr val="tx2"/>
                </a:solidFill>
                <a:latin typeface="Arial" pitchFamily="34" charset="0"/>
                <a:cs typeface="Arial" pitchFamily="34" charset="0"/>
              </a:rPr>
              <a:t>9</a:t>
            </a:r>
            <a:r>
              <a:rPr lang="en-US" sz="1600" dirty="0" smtClean="0">
                <a:solidFill>
                  <a:schemeClr val="tx2"/>
                </a:solidFill>
                <a:latin typeface="Arial" pitchFamily="34" charset="0"/>
                <a:cs typeface="Arial" pitchFamily="34" charset="0"/>
              </a:rPr>
              <a:t>%</a:t>
            </a:r>
            <a:endParaRPr lang="en-US" dirty="0">
              <a:solidFill>
                <a:schemeClr val="tx2"/>
              </a:solidFill>
              <a:latin typeface="Arial" pitchFamily="34" charset="0"/>
              <a:cs typeface="Arial" pitchFamily="34" charset="0"/>
            </a:endParaRPr>
          </a:p>
        </p:txBody>
      </p:sp>
      <p:sp>
        <p:nvSpPr>
          <p:cNvPr id="16" name="Right Brace 15"/>
          <p:cNvSpPr/>
          <p:nvPr/>
        </p:nvSpPr>
        <p:spPr>
          <a:xfrm rot="16200000" flipH="1">
            <a:off x="2571750" y="4591050"/>
            <a:ext cx="3429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6200000" flipH="1">
            <a:off x="7410450" y="4248150"/>
            <a:ext cx="342900"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239000" y="5410200"/>
            <a:ext cx="914400" cy="369332"/>
          </a:xfrm>
          <a:prstGeom prst="rect">
            <a:avLst/>
          </a:prstGeom>
          <a:noFill/>
        </p:spPr>
        <p:txBody>
          <a:bodyPr wrap="square" rtlCol="0">
            <a:spAutoFit/>
          </a:bodyPr>
          <a:lstStyle/>
          <a:p>
            <a:r>
              <a:rPr lang="mn-MN" b="1" dirty="0" smtClean="0">
                <a:solidFill>
                  <a:schemeClr val="tx2"/>
                </a:solidFill>
                <a:latin typeface="Arial" pitchFamily="34" charset="0"/>
                <a:cs typeface="Arial" pitchFamily="34" charset="0"/>
              </a:rPr>
              <a:t>46</a:t>
            </a:r>
            <a:r>
              <a:rPr lang="en-US" b="1" dirty="0" smtClean="0">
                <a:solidFill>
                  <a:schemeClr val="tx2"/>
                </a:solidFill>
                <a:latin typeface="Arial" pitchFamily="34" charset="0"/>
                <a:cs typeface="Arial" pitchFamily="34" charset="0"/>
              </a:rPr>
              <a:t>.</a:t>
            </a:r>
            <a:r>
              <a:rPr lang="mn-MN" b="1" dirty="0" smtClean="0">
                <a:solidFill>
                  <a:schemeClr val="tx2"/>
                </a:solidFill>
                <a:latin typeface="Arial" pitchFamily="34" charset="0"/>
                <a:cs typeface="Arial" pitchFamily="34" charset="0"/>
              </a:rPr>
              <a:t>8</a:t>
            </a:r>
            <a:r>
              <a:rPr lang="en-US" sz="1600" dirty="0" smtClean="0">
                <a:solidFill>
                  <a:schemeClr val="tx2"/>
                </a:solidFill>
                <a:latin typeface="Arial" pitchFamily="34" charset="0"/>
                <a:cs typeface="Arial" pitchFamily="34" charset="0"/>
              </a:rPr>
              <a:t>%</a:t>
            </a:r>
            <a:endParaRPr lang="en-US" sz="1600" dirty="0">
              <a:solidFill>
                <a:schemeClr val="tx2"/>
              </a:solidFill>
              <a:latin typeface="Arial" pitchFamily="34" charset="0"/>
              <a:cs typeface="Arial" pitchFamily="34" charset="0"/>
            </a:endParaRPr>
          </a:p>
        </p:txBody>
      </p:sp>
      <p:graphicFrame>
        <p:nvGraphicFramePr>
          <p:cNvPr id="21" name="Chart 20"/>
          <p:cNvGraphicFramePr/>
          <p:nvPr/>
        </p:nvGraphicFramePr>
        <p:xfrm>
          <a:off x="685800" y="1371600"/>
          <a:ext cx="44196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2362200" y="6096000"/>
            <a:ext cx="1066800" cy="381000"/>
          </a:xfrm>
          <a:prstGeom prst="rect">
            <a:avLst/>
          </a:prstGeom>
          <a:noFill/>
        </p:spPr>
        <p:txBody>
          <a:bodyPr wrap="square" rtlCol="0">
            <a:spAutoFit/>
          </a:bodyPr>
          <a:lstStyle/>
          <a:p>
            <a:r>
              <a:rPr lang="en-US" b="1" dirty="0" smtClean="0">
                <a:solidFill>
                  <a:schemeClr val="tx2"/>
                </a:solidFill>
                <a:latin typeface="Arial" pitchFamily="34" charset="0"/>
                <a:cs typeface="Arial" pitchFamily="34" charset="0"/>
              </a:rPr>
              <a:t>1340</a:t>
            </a:r>
            <a:endParaRPr lang="en-US" b="1" dirty="0">
              <a:solidFill>
                <a:schemeClr val="tx2"/>
              </a:solidFill>
              <a:latin typeface="Arial" pitchFamily="34" charset="0"/>
              <a:cs typeface="Arial" pitchFamily="34" charset="0"/>
            </a:endParaRPr>
          </a:p>
        </p:txBody>
      </p:sp>
      <p:graphicFrame>
        <p:nvGraphicFramePr>
          <p:cNvPr id="15" name="Chart 14"/>
          <p:cNvGraphicFramePr/>
          <p:nvPr/>
        </p:nvGraphicFramePr>
        <p:xfrm>
          <a:off x="4114800" y="1447800"/>
          <a:ext cx="5029200" cy="38100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685800" y="838201"/>
            <a:ext cx="3962400" cy="523220"/>
          </a:xfrm>
          <a:prstGeom prst="rect">
            <a:avLst/>
          </a:prstGeom>
          <a:noFill/>
          <a:ln w="9525">
            <a:noFill/>
            <a:miter lim="800000"/>
            <a:headEnd/>
            <a:tailEnd/>
          </a:ln>
        </p:spPr>
        <p:txBody>
          <a:bodyPr wrap="square">
            <a:spAutoFit/>
          </a:bodyPr>
          <a:lstStyle/>
          <a:p>
            <a:pPr algn="ctr"/>
            <a:r>
              <a:rPr lang="mn-MN" sz="1400" b="1" dirty="0">
                <a:latin typeface="Arial" charset="0"/>
              </a:rPr>
              <a:t>Эмнэлэгт эмчлүүлсэн хүний тоо, </a:t>
            </a:r>
            <a:r>
              <a:rPr lang="en-US" sz="1400" b="1" dirty="0" smtClean="0">
                <a:latin typeface="Arial" charset="0"/>
              </a:rPr>
              <a:t>     </a:t>
            </a:r>
            <a:r>
              <a:rPr lang="mn-MN" sz="1400" b="1" dirty="0" smtClean="0">
                <a:latin typeface="Arial" charset="0"/>
              </a:rPr>
              <a:t>амбулторын </a:t>
            </a:r>
            <a:r>
              <a:rPr lang="mn-MN" sz="1400" b="1" dirty="0">
                <a:latin typeface="Arial" charset="0"/>
              </a:rPr>
              <a:t>үзлэгийн тоо</a:t>
            </a:r>
            <a:endParaRPr lang="en-US" sz="1400" b="1" dirty="0">
              <a:latin typeface="Arial" charset="0"/>
            </a:endParaRPr>
          </a:p>
        </p:txBody>
      </p:sp>
      <p:sp>
        <p:nvSpPr>
          <p:cNvPr id="6151" name="TextBox 17"/>
          <p:cNvSpPr txBox="1">
            <a:spLocks noChangeArrowheads="1"/>
          </p:cNvSpPr>
          <p:nvPr/>
        </p:nvSpPr>
        <p:spPr bwMode="auto">
          <a:xfrm>
            <a:off x="5029200" y="914401"/>
            <a:ext cx="3581400" cy="523220"/>
          </a:xfrm>
          <a:prstGeom prst="rect">
            <a:avLst/>
          </a:prstGeom>
          <a:noFill/>
          <a:ln w="9525">
            <a:noFill/>
            <a:miter lim="800000"/>
            <a:headEnd/>
            <a:tailEnd/>
          </a:ln>
        </p:spPr>
        <p:txBody>
          <a:bodyPr wrap="square">
            <a:spAutoFit/>
          </a:bodyPr>
          <a:lstStyle/>
          <a:p>
            <a:pPr algn="ctr"/>
            <a:r>
              <a:rPr lang="mn-MN" sz="1400" b="1" dirty="0" smtClean="0">
                <a:latin typeface="Arial" charset="0"/>
              </a:rPr>
              <a:t>Амьд төрсөн 1000 хүүхдэд ногдох нялхсын эндэгдэл</a:t>
            </a:r>
            <a:endParaRPr lang="en-US" sz="1400" b="1" dirty="0">
              <a:latin typeface="Arial" charset="0"/>
            </a:endParaRPr>
          </a:p>
        </p:txBody>
      </p:sp>
      <p:sp>
        <p:nvSpPr>
          <p:cNvPr id="6152" name="TextBox 1"/>
          <p:cNvSpPr txBox="1">
            <a:spLocks noChangeArrowheads="1"/>
          </p:cNvSpPr>
          <p:nvPr/>
        </p:nvSpPr>
        <p:spPr bwMode="auto">
          <a:xfrm>
            <a:off x="838200" y="4038600"/>
            <a:ext cx="7848600" cy="304800"/>
          </a:xfrm>
          <a:prstGeom prst="rect">
            <a:avLst/>
          </a:prstGeom>
          <a:noFill/>
          <a:ln w="9525">
            <a:noFill/>
            <a:miter lim="800000"/>
            <a:headEnd/>
            <a:tailEnd/>
          </a:ln>
        </p:spPr>
        <p:txBody>
          <a:bodyPr/>
          <a:lstStyle/>
          <a:p>
            <a:pPr algn="ctr"/>
            <a:r>
              <a:rPr lang="mn-MN" sz="1600" b="1" dirty="0" smtClean="0">
                <a:latin typeface="Arial" charset="0"/>
              </a:rPr>
              <a:t>Бүртгэгдсэн </a:t>
            </a:r>
            <a:r>
              <a:rPr lang="mn-MN" sz="1600" b="1" dirty="0">
                <a:latin typeface="Arial" charset="0"/>
              </a:rPr>
              <a:t>халдварт өвчний тоо, жил бүрийн </a:t>
            </a:r>
            <a:r>
              <a:rPr lang="mn-MN" sz="1600" b="1" dirty="0" smtClean="0">
                <a:latin typeface="Arial" charset="0"/>
              </a:rPr>
              <a:t>0</a:t>
            </a:r>
            <a:r>
              <a:rPr lang="en-US" sz="1600" b="1" dirty="0" smtClean="0">
                <a:latin typeface="Arial" charset="0"/>
              </a:rPr>
              <a:t>2</a:t>
            </a:r>
            <a:r>
              <a:rPr lang="mn-MN" sz="1600" b="1" dirty="0" smtClean="0">
                <a:latin typeface="Arial" charset="0"/>
              </a:rPr>
              <a:t>-р </a:t>
            </a:r>
            <a:r>
              <a:rPr lang="mn-MN" sz="1600" b="1" dirty="0">
                <a:latin typeface="Arial" charset="0"/>
              </a:rPr>
              <a:t>сарын байдлаар</a:t>
            </a:r>
            <a:endParaRPr lang="en-US" sz="1600" b="1" dirty="0">
              <a:latin typeface="Arial" charset="0"/>
            </a:endParaRPr>
          </a:p>
        </p:txBody>
      </p:sp>
      <p:pic>
        <p:nvPicPr>
          <p:cNvPr id="14" name="Picture 2"/>
          <p:cNvPicPr>
            <a:picLocks noChangeAspect="1" noChangeArrowheads="1"/>
          </p:cNvPicPr>
          <p:nvPr/>
        </p:nvPicPr>
        <p:blipFill>
          <a:blip r:embed="rId3"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15" name="Chart 14"/>
          <p:cNvGraphicFramePr/>
          <p:nvPr/>
        </p:nvGraphicFramePr>
        <p:xfrm>
          <a:off x="685800" y="1371600"/>
          <a:ext cx="37338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4953000" y="1371600"/>
          <a:ext cx="40386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nvGraphicFramePr>
        <p:xfrm>
          <a:off x="2590800" y="4267200"/>
          <a:ext cx="5334000" cy="2209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914400"/>
          <a:ext cx="4059174" cy="716280"/>
        </p:xfrm>
        <a:graphic>
          <a:graphicData uri="http://schemas.openxmlformats.org/drawingml/2006/table">
            <a:tbl>
              <a:tblPr/>
              <a:tblGrid>
                <a:gridCol w="4059174"/>
              </a:tblGrid>
              <a:tr h="716280">
                <a:tc>
                  <a:txBody>
                    <a:bodyPr/>
                    <a:lstStyle/>
                    <a:p>
                      <a:pPr algn="ctr" fontAlgn="ctr"/>
                      <a:r>
                        <a:rPr lang="mn-MN" sz="1600" b="1" i="0" u="none" strike="noStrike" dirty="0">
                          <a:latin typeface="Arial"/>
                        </a:rPr>
                        <a:t>Нийгмийн даатгалын </a:t>
                      </a:r>
                      <a:r>
                        <a:rPr lang="mn-MN" sz="1600" b="1" i="0" u="none" strike="noStrike" dirty="0" smtClean="0">
                          <a:latin typeface="Arial"/>
                        </a:rPr>
                        <a:t>сангийн</a:t>
                      </a:r>
                      <a:endParaRPr lang="en-US" sz="1600" b="1" i="0" u="none" strike="noStrike" dirty="0" smtClean="0">
                        <a:latin typeface="Arial"/>
                      </a:endParaRPr>
                    </a:p>
                    <a:p>
                      <a:pPr algn="ctr" fontAlgn="ctr"/>
                      <a:r>
                        <a:rPr lang="mn-MN" sz="1600" b="1" i="0" u="none" strike="noStrike" dirty="0" smtClean="0">
                          <a:latin typeface="Arial"/>
                        </a:rPr>
                        <a:t>орлого, </a:t>
                      </a:r>
                      <a:r>
                        <a:rPr lang="mn-MN" sz="1600" b="1" i="0" u="none" strike="noStrike" dirty="0">
                          <a:latin typeface="Arial"/>
                        </a:rPr>
                        <a:t>сая.төг</a:t>
                      </a:r>
                    </a:p>
                  </a:txBody>
                  <a:tcPr marL="0" marR="0" marT="0" marB="0" anchor="ctr">
                    <a:lnL>
                      <a:noFill/>
                    </a:lnL>
                    <a:lnR>
                      <a:noFill/>
                    </a:lnR>
                    <a:lnT>
                      <a:noFill/>
                    </a:lnT>
                    <a:lnB>
                      <a:noFill/>
                    </a:lnB>
                    <a:solidFill>
                      <a:srgbClr val="FFFFFF"/>
                    </a:solidFill>
                  </a:tcPr>
                </a:tc>
              </a:tr>
            </a:tbl>
          </a:graphicData>
        </a:graphic>
      </p:graphicFrame>
      <p:sp>
        <p:nvSpPr>
          <p:cNvPr id="7180" name="Rectangle 13"/>
          <p:cNvSpPr>
            <a:spLocks noChangeArrowheads="1"/>
          </p:cNvSpPr>
          <p:nvPr/>
        </p:nvSpPr>
        <p:spPr bwMode="auto">
          <a:xfrm>
            <a:off x="4953000" y="990600"/>
            <a:ext cx="4191000" cy="584775"/>
          </a:xfrm>
          <a:prstGeom prst="rect">
            <a:avLst/>
          </a:prstGeom>
          <a:noFill/>
          <a:ln w="9525">
            <a:noFill/>
            <a:miter lim="800000"/>
            <a:headEnd/>
            <a:tailEnd/>
          </a:ln>
        </p:spPr>
        <p:txBody>
          <a:bodyPr wrap="square">
            <a:spAutoFit/>
          </a:bodyPr>
          <a:lstStyle/>
          <a:p>
            <a:pPr algn="ctr" fontAlgn="ctr"/>
            <a:r>
              <a:rPr lang="mn-MN" sz="1600" b="1" dirty="0">
                <a:latin typeface="Arial" charset="0"/>
              </a:rPr>
              <a:t>Нийгмийн даатгалын </a:t>
            </a:r>
            <a:r>
              <a:rPr lang="mn-MN" sz="1600" b="1" dirty="0" smtClean="0">
                <a:latin typeface="Arial" charset="0"/>
              </a:rPr>
              <a:t>сангийн</a:t>
            </a:r>
            <a:endParaRPr lang="en-US" sz="1600" b="1" dirty="0" smtClean="0">
              <a:latin typeface="Arial" charset="0"/>
            </a:endParaRPr>
          </a:p>
          <a:p>
            <a:pPr algn="ctr" fontAlgn="ctr"/>
            <a:r>
              <a:rPr lang="mn-MN" sz="1600" b="1" dirty="0" smtClean="0">
                <a:latin typeface="Arial" charset="0"/>
              </a:rPr>
              <a:t> </a:t>
            </a:r>
            <a:r>
              <a:rPr lang="mn-MN" sz="1600" b="1" dirty="0">
                <a:latin typeface="Arial" charset="0"/>
              </a:rPr>
              <a:t>зарлага, сая.төг</a:t>
            </a:r>
          </a:p>
        </p:txBody>
      </p:sp>
      <p:pic>
        <p:nvPicPr>
          <p:cNvPr id="15" name="Picture 2"/>
          <p:cNvPicPr>
            <a:picLocks noChangeAspect="1" noChangeArrowheads="1"/>
          </p:cNvPicPr>
          <p:nvPr/>
        </p:nvPicPr>
        <p:blipFill>
          <a:blip r:embed="rId4"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3 185,9</a:t>
            </a:r>
            <a:endParaRPr lang="en-US" dirty="0" smtClean="0">
              <a:solidFill>
                <a:srgbClr val="FF0000"/>
              </a:solidFill>
              <a:latin typeface="Arial" pitchFamily="34" charset="0"/>
              <a:cs typeface="Arial" pitchFamily="34" charset="0"/>
            </a:endParaRP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4 998,4</a:t>
            </a:r>
            <a:endParaRPr lang="en-US" dirty="0">
              <a:solidFill>
                <a:srgbClr val="FF0000"/>
              </a:solidFill>
              <a:latin typeface="Arial" pitchFamily="34" charset="0"/>
              <a:cs typeface="Arial" pitchFamily="34" charset="0"/>
            </a:endParaRP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2 749,7</a:t>
            </a:r>
            <a:endParaRPr lang="en-US" dirty="0" smtClean="0">
              <a:solidFill>
                <a:srgbClr val="3366CC"/>
              </a:solidFill>
              <a:latin typeface="Arial" pitchFamily="34" charset="0"/>
              <a:cs typeface="Arial" pitchFamily="34" charset="0"/>
            </a:endParaRP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78905" y="594360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4 522,7</a:t>
            </a:r>
            <a:endParaRPr lang="en-US" dirty="0">
              <a:solidFill>
                <a:srgbClr val="3366CC"/>
              </a:solidFill>
              <a:latin typeface="Arial" pitchFamily="34" charset="0"/>
              <a:cs typeface="Arial" pitchFamily="34" charset="0"/>
            </a:endParaRPr>
          </a:p>
        </p:txBody>
      </p:sp>
      <p:sp>
        <p:nvSpPr>
          <p:cNvPr id="21" name="TextBox 20"/>
          <p:cNvSpPr txBox="1"/>
          <p:nvPr/>
        </p:nvSpPr>
        <p:spPr>
          <a:xfrm>
            <a:off x="3581400" y="5486400"/>
            <a:ext cx="11430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a:t>
            </a:r>
            <a:r>
              <a:rPr lang="mn-MN" sz="1600" b="1" dirty="0" smtClean="0">
                <a:solidFill>
                  <a:srgbClr val="FF0000"/>
                </a:solidFill>
                <a:latin typeface="Arial" pitchFamily="34" charset="0"/>
                <a:cs typeface="Arial" pitchFamily="34" charset="0"/>
              </a:rPr>
              <a:t>15</a:t>
            </a:r>
            <a:r>
              <a:rPr lang="en-US" sz="1600" b="1" dirty="0" smtClean="0">
                <a:solidFill>
                  <a:srgbClr val="FF0000"/>
                </a:solidFill>
                <a:latin typeface="Arial" pitchFamily="34" charset="0"/>
                <a:cs typeface="Arial" pitchFamily="34" charset="0"/>
              </a:rPr>
              <a:t>.</a:t>
            </a:r>
            <a:r>
              <a:rPr lang="mn-MN" sz="1600" b="1" dirty="0" smtClean="0">
                <a:solidFill>
                  <a:srgbClr val="FF0000"/>
                </a:solidFill>
                <a:latin typeface="Arial" pitchFamily="34" charset="0"/>
                <a:cs typeface="Arial" pitchFamily="34" charset="0"/>
              </a:rPr>
              <a:t>9%</a:t>
            </a:r>
            <a:endParaRPr lang="en-US" sz="1600" b="1" dirty="0">
              <a:solidFill>
                <a:srgbClr val="FF0000"/>
              </a:solidFill>
              <a:latin typeface="Arial" pitchFamily="34" charset="0"/>
              <a:cs typeface="Arial" pitchFamily="34" charset="0"/>
            </a:endParaRPr>
          </a:p>
        </p:txBody>
      </p:sp>
      <p:sp>
        <p:nvSpPr>
          <p:cNvPr id="23" name="Up Arrow 22"/>
          <p:cNvSpPr/>
          <p:nvPr/>
        </p:nvSpPr>
        <p:spPr>
          <a:xfrm>
            <a:off x="3810000" y="5562600"/>
            <a:ext cx="76200" cy="15240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Up Arrow 23"/>
          <p:cNvSpPr/>
          <p:nvPr/>
        </p:nvSpPr>
        <p:spPr>
          <a:xfrm>
            <a:off x="8153400" y="5486400"/>
            <a:ext cx="76200" cy="152400"/>
          </a:xfrm>
          <a:prstGeom prs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6" name="TextBox 25"/>
          <p:cNvSpPr txBox="1"/>
          <p:nvPr/>
        </p:nvSpPr>
        <p:spPr>
          <a:xfrm>
            <a:off x="7924800" y="5410200"/>
            <a:ext cx="12192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1</a:t>
            </a:r>
            <a:r>
              <a:rPr lang="mn-MN" sz="1600" b="1" dirty="0" smtClean="0">
                <a:solidFill>
                  <a:srgbClr val="FF0000"/>
                </a:solidFill>
                <a:latin typeface="Arial" pitchFamily="34" charset="0"/>
                <a:cs typeface="Arial" pitchFamily="34" charset="0"/>
              </a:rPr>
              <a:t>0</a:t>
            </a:r>
            <a:r>
              <a:rPr lang="en-US" sz="1600" b="1" dirty="0" smtClean="0">
                <a:solidFill>
                  <a:srgbClr val="FF0000"/>
                </a:solidFill>
                <a:latin typeface="Arial" pitchFamily="34" charset="0"/>
                <a:cs typeface="Arial" pitchFamily="34" charset="0"/>
              </a:rPr>
              <a:t>.</a:t>
            </a:r>
            <a:r>
              <a:rPr lang="mn-MN" sz="1600" b="1" dirty="0" smtClean="0">
                <a:solidFill>
                  <a:srgbClr val="FF0000"/>
                </a:solidFill>
                <a:latin typeface="Arial" pitchFamily="34" charset="0"/>
                <a:cs typeface="Arial" pitchFamily="34" charset="0"/>
              </a:rPr>
              <a:t>5%</a:t>
            </a:r>
            <a:endParaRPr lang="en-US" sz="1600" b="1" dirty="0">
              <a:solidFill>
                <a:srgbClr val="FF0000"/>
              </a:solidFill>
              <a:latin typeface="Arial" pitchFamily="34" charset="0"/>
              <a:cs typeface="Arial" pitchFamily="34" charset="0"/>
            </a:endParaRPr>
          </a:p>
        </p:txBody>
      </p:sp>
      <p:graphicFrame>
        <p:nvGraphicFramePr>
          <p:cNvPr id="22" name="Chart 21"/>
          <p:cNvGraphicFramePr/>
          <p:nvPr/>
        </p:nvGraphicFramePr>
        <p:xfrm>
          <a:off x="609600" y="1752600"/>
          <a:ext cx="4495800" cy="3581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nvGraphicFramePr>
        <p:xfrm>
          <a:off x="4800600" y="1752600"/>
          <a:ext cx="4343400" cy="37414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0" cy="5181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srcRect/>
          <a:stretch>
            <a:fillRect/>
          </a:stretch>
        </p:blipFill>
        <p:spPr bwMode="auto">
          <a:xfrm>
            <a:off x="4648200" y="53340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990600"/>
            <a:ext cx="4038600" cy="584775"/>
          </a:xfrm>
          <a:prstGeom prst="rect">
            <a:avLst/>
          </a:prstGeom>
        </p:spPr>
        <p:txBody>
          <a:bodyPr wrap="square">
            <a:spAutoFit/>
          </a:bodyPr>
          <a:lstStyle/>
          <a:p>
            <a:pPr algn="ctr" fontAlgn="ctr"/>
            <a:r>
              <a:rPr lang="mn-MN" sz="1600" b="1" dirty="0" smtClean="0">
                <a:latin typeface="Arial"/>
              </a:rPr>
              <a:t>Нийгмийн халамжийн үйлчилгээнд хамрагдсан хүний тоо </a:t>
            </a:r>
            <a:endParaRPr lang="mn-MN" sz="1600" b="1" dirty="0">
              <a:latin typeface="Arial"/>
            </a:endParaRPr>
          </a:p>
        </p:txBody>
      </p:sp>
      <p:sp>
        <p:nvSpPr>
          <p:cNvPr id="18" name="Rectangle 17"/>
          <p:cNvSpPr/>
          <p:nvPr/>
        </p:nvSpPr>
        <p:spPr>
          <a:xfrm>
            <a:off x="5105400" y="990600"/>
            <a:ext cx="3657600" cy="584775"/>
          </a:xfrm>
          <a:prstGeom prst="rect">
            <a:avLst/>
          </a:prstGeom>
        </p:spPr>
        <p:txBody>
          <a:bodyPr wrap="square">
            <a:spAutoFit/>
          </a:bodyPr>
          <a:lstStyle/>
          <a:p>
            <a:pPr algn="ctr" fontAlgn="ctr"/>
            <a:r>
              <a:rPr lang="mn-MN" sz="1600" b="1" dirty="0" smtClean="0">
                <a:latin typeface="Arial"/>
              </a:rPr>
              <a:t>Олгосон тэтгэвэр, тэтгэмжийн хэмжээ,төрлөөр  </a:t>
            </a:r>
            <a:r>
              <a:rPr lang="mn-MN" sz="1400" b="1" dirty="0" smtClean="0">
                <a:latin typeface="Arial"/>
              </a:rPr>
              <a:t>мян. төг </a:t>
            </a:r>
            <a:endParaRPr lang="mn-MN" sz="1400" b="1" dirty="0">
              <a:latin typeface="Arial"/>
            </a:endParaRPr>
          </a:p>
        </p:txBody>
      </p:sp>
      <p:sp>
        <p:nvSpPr>
          <p:cNvPr id="10" name="Rectangle 9"/>
          <p:cNvSpPr/>
          <p:nvPr/>
        </p:nvSpPr>
        <p:spPr>
          <a:xfrm>
            <a:off x="2895600" y="5486400"/>
            <a:ext cx="914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7 190</a:t>
            </a:r>
            <a:endParaRPr lang="en-US" dirty="0">
              <a:solidFill>
                <a:srgbClr val="FF0000"/>
              </a:solidFill>
              <a:latin typeface="Arial" pitchFamily="34" charset="0"/>
              <a:cs typeface="Arial" pitchFamily="34" charset="0"/>
            </a:endParaRPr>
          </a:p>
        </p:txBody>
      </p:sp>
      <p:sp>
        <p:nvSpPr>
          <p:cNvPr id="12" name="Rectangle 11"/>
          <p:cNvSpPr/>
          <p:nvPr/>
        </p:nvSpPr>
        <p:spPr>
          <a:xfrm>
            <a:off x="5562600" y="5562600"/>
            <a:ext cx="1447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1</a:t>
            </a:r>
            <a:r>
              <a:rPr lang="mn-MN" dirty="0" smtClean="0">
                <a:solidFill>
                  <a:srgbClr val="0066CC"/>
                </a:solidFill>
                <a:latin typeface="Arial" pitchFamily="34" charset="0"/>
                <a:cs typeface="Arial" pitchFamily="34" charset="0"/>
              </a:rPr>
              <a:t>00</a:t>
            </a:r>
            <a:r>
              <a:rPr lang="en-US" dirty="0" smtClean="0">
                <a:solidFill>
                  <a:srgbClr val="0066CC"/>
                </a:solidFill>
                <a:latin typeface="Arial" pitchFamily="34" charset="0"/>
                <a:cs typeface="Arial" pitchFamily="34" charset="0"/>
              </a:rPr>
              <a:t>0</a:t>
            </a:r>
            <a:r>
              <a:rPr lang="mn-MN" dirty="0" smtClean="0">
                <a:solidFill>
                  <a:srgbClr val="0066CC"/>
                </a:solidFill>
                <a:latin typeface="Arial" pitchFamily="34" charset="0"/>
                <a:cs typeface="Arial" pitchFamily="34" charset="0"/>
              </a:rPr>
              <a:t> 079,7</a:t>
            </a:r>
            <a:endParaRPr lang="en-US" dirty="0">
              <a:solidFill>
                <a:srgbClr val="0066CC"/>
              </a:solidFill>
              <a:latin typeface="Arial" pitchFamily="34" charset="0"/>
              <a:cs typeface="Arial" pitchFamily="34" charset="0"/>
            </a:endParaRPr>
          </a:p>
        </p:txBody>
      </p:sp>
      <p:sp>
        <p:nvSpPr>
          <p:cNvPr id="19" name="Rectangle 18"/>
          <p:cNvSpPr/>
          <p:nvPr/>
        </p:nvSpPr>
        <p:spPr>
          <a:xfrm>
            <a:off x="1447800" y="5486400"/>
            <a:ext cx="1066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solidFill>
                  <a:srgbClr val="0066CC"/>
                </a:solidFill>
                <a:latin typeface="Arial" pitchFamily="34" charset="0"/>
                <a:cs typeface="Arial" pitchFamily="34" charset="0"/>
              </a:rPr>
              <a:t>9 155</a:t>
            </a:r>
            <a:endParaRPr lang="en-US" dirty="0">
              <a:solidFill>
                <a:srgbClr val="0066CC"/>
              </a:solidFill>
              <a:latin typeface="Arial" pitchFamily="34" charset="0"/>
              <a:cs typeface="Arial" pitchFamily="34" charset="0"/>
            </a:endParaRPr>
          </a:p>
        </p:txBody>
      </p:sp>
      <p:sp>
        <p:nvSpPr>
          <p:cNvPr id="23" name="Rectangle 22"/>
          <p:cNvSpPr/>
          <p:nvPr/>
        </p:nvSpPr>
        <p:spPr>
          <a:xfrm>
            <a:off x="7162800" y="5562600"/>
            <a:ext cx="1295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604 532,9</a:t>
            </a:r>
            <a:endParaRPr lang="en-US" dirty="0">
              <a:solidFill>
                <a:srgbClr val="FF0000"/>
              </a:solidFill>
              <a:latin typeface="Arial" pitchFamily="34" charset="0"/>
              <a:cs typeface="Arial" pitchFamily="34" charset="0"/>
            </a:endParaRPr>
          </a:p>
        </p:txBody>
      </p:sp>
      <p:sp>
        <p:nvSpPr>
          <p:cNvPr id="17" name="TextBox 16"/>
          <p:cNvSpPr txBox="1"/>
          <p:nvPr/>
        </p:nvSpPr>
        <p:spPr>
          <a:xfrm>
            <a:off x="2895600" y="5867400"/>
            <a:ext cx="1295400" cy="338554"/>
          </a:xfrm>
          <a:prstGeom prst="rect">
            <a:avLst/>
          </a:prstGeom>
          <a:noFill/>
        </p:spPr>
        <p:txBody>
          <a:bodyPr wrap="square" rtlCol="0">
            <a:spAutoFit/>
          </a:bodyPr>
          <a:lstStyle/>
          <a:p>
            <a:r>
              <a:rPr lang="mn-MN" sz="1600" b="1" dirty="0" smtClean="0">
                <a:solidFill>
                  <a:srgbClr val="00B050"/>
                </a:solidFill>
                <a:latin typeface="Arial" pitchFamily="34" charset="0"/>
                <a:cs typeface="Arial" pitchFamily="34" charset="0"/>
              </a:rPr>
              <a:t>        21,5</a:t>
            </a:r>
            <a:r>
              <a:rPr lang="en-US" sz="1600" b="1" dirty="0" smtClean="0">
                <a:solidFill>
                  <a:srgbClr val="00B050"/>
                </a:solidFill>
                <a:latin typeface="Arial" pitchFamily="34" charset="0"/>
                <a:cs typeface="Arial" pitchFamily="34" charset="0"/>
              </a:rPr>
              <a:t> %</a:t>
            </a:r>
            <a:endParaRPr lang="en-US" sz="1200" b="1" dirty="0">
              <a:solidFill>
                <a:srgbClr val="00B050"/>
              </a:solidFill>
              <a:latin typeface="Arial" pitchFamily="34" charset="0"/>
              <a:cs typeface="Arial" pitchFamily="34" charset="0"/>
            </a:endParaRPr>
          </a:p>
        </p:txBody>
      </p:sp>
      <p:sp>
        <p:nvSpPr>
          <p:cNvPr id="26" name="TextBox 25"/>
          <p:cNvSpPr txBox="1"/>
          <p:nvPr/>
        </p:nvSpPr>
        <p:spPr>
          <a:xfrm>
            <a:off x="6629400" y="5940623"/>
            <a:ext cx="2057400" cy="307777"/>
          </a:xfrm>
          <a:prstGeom prst="rect">
            <a:avLst/>
          </a:prstGeom>
          <a:noFill/>
        </p:spPr>
        <p:txBody>
          <a:bodyPr wrap="square" rtlCol="0">
            <a:spAutoFit/>
          </a:bodyPr>
          <a:lstStyle/>
          <a:p>
            <a:r>
              <a:rPr lang="mn-MN" sz="1400" b="1" dirty="0" smtClean="0">
                <a:solidFill>
                  <a:srgbClr val="00B050"/>
                </a:solidFill>
                <a:latin typeface="Arial" pitchFamily="34" charset="0"/>
                <a:cs typeface="Arial" pitchFamily="34" charset="0"/>
              </a:rPr>
              <a:t>        </a:t>
            </a:r>
            <a:r>
              <a:rPr lang="en-US" sz="1400" b="1" dirty="0" smtClean="0">
                <a:solidFill>
                  <a:srgbClr val="00B050"/>
                </a:solidFill>
                <a:latin typeface="Arial" pitchFamily="34" charset="0"/>
                <a:cs typeface="Arial" pitchFamily="34" charset="0"/>
              </a:rPr>
              <a:t>             </a:t>
            </a:r>
            <a:r>
              <a:rPr lang="mn-MN" sz="1400" b="1" dirty="0" smtClean="0">
                <a:solidFill>
                  <a:srgbClr val="00B050"/>
                </a:solidFill>
                <a:latin typeface="Arial" pitchFamily="34" charset="0"/>
                <a:cs typeface="Arial" pitchFamily="34" charset="0"/>
              </a:rPr>
              <a:t>39,6 </a:t>
            </a:r>
            <a:r>
              <a:rPr lang="en-US" sz="1400" b="1" dirty="0" smtClean="0">
                <a:solidFill>
                  <a:srgbClr val="00B050"/>
                </a:solidFill>
                <a:latin typeface="Arial" pitchFamily="34" charset="0"/>
                <a:cs typeface="Arial" pitchFamily="34" charset="0"/>
              </a:rPr>
              <a:t>%</a:t>
            </a:r>
            <a:endParaRPr lang="en-US" sz="1400" b="1" dirty="0">
              <a:solidFill>
                <a:srgbClr val="00B050"/>
              </a:solidFill>
              <a:latin typeface="Arial" pitchFamily="34" charset="0"/>
              <a:cs typeface="Arial" pitchFamily="34" charset="0"/>
            </a:endParaRPr>
          </a:p>
        </p:txBody>
      </p:sp>
      <p:graphicFrame>
        <p:nvGraphicFramePr>
          <p:cNvPr id="21" name="Chart 20"/>
          <p:cNvGraphicFramePr/>
          <p:nvPr/>
        </p:nvGraphicFramePr>
        <p:xfrm>
          <a:off x="381000" y="1752600"/>
          <a:ext cx="4495801"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5" name="Down Arrow 24"/>
          <p:cNvSpPr/>
          <p:nvPr/>
        </p:nvSpPr>
        <p:spPr>
          <a:xfrm>
            <a:off x="3276600" y="59436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hart 26"/>
          <p:cNvGraphicFramePr/>
          <p:nvPr/>
        </p:nvGraphicFramePr>
        <p:xfrm>
          <a:off x="4724400" y="1676400"/>
          <a:ext cx="441960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28" name="Down Arrow 27"/>
          <p:cNvSpPr/>
          <p:nvPr/>
        </p:nvSpPr>
        <p:spPr>
          <a:xfrm>
            <a:off x="7620000" y="6019800"/>
            <a:ext cx="45719" cy="1524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914400"/>
            <a:ext cx="6096000" cy="338554"/>
          </a:xfrm>
          <a:prstGeom prst="rect">
            <a:avLst/>
          </a:prstGeom>
          <a:noFill/>
          <a:ln w="9525">
            <a:noFill/>
            <a:miter lim="800000"/>
            <a:headEnd/>
            <a:tailEnd/>
          </a:ln>
        </p:spPr>
        <p:txBody>
          <a:bodyPr wrap="square">
            <a:spAutoFit/>
          </a:bodyPr>
          <a:lstStyle/>
          <a:p>
            <a:pPr algn="ctr"/>
            <a:r>
              <a:rPr lang="mn-MN" sz="1600" b="1" dirty="0">
                <a:latin typeface="Arial" charset="0"/>
              </a:rPr>
              <a:t>Бүртгэгдсэн гэмт хэргийн тоо</a:t>
            </a:r>
            <a:r>
              <a:rPr lang="mn-MN" sz="1600" b="1" dirty="0" smtClean="0">
                <a:latin typeface="Arial" charset="0"/>
              </a:rPr>
              <a:t>,</a:t>
            </a:r>
            <a:r>
              <a:rPr lang="en-US" sz="1600" b="1" dirty="0" smtClean="0">
                <a:latin typeface="Arial" charset="0"/>
              </a:rPr>
              <a:t> </a:t>
            </a:r>
            <a:r>
              <a:rPr lang="mn-MN" sz="1600" b="1" dirty="0" smtClean="0">
                <a:latin typeface="Arial" charset="0"/>
              </a:rPr>
              <a:t>үйлдэгдсэн </a:t>
            </a:r>
            <a:r>
              <a:rPr lang="mn-MN" sz="1600" b="1" dirty="0">
                <a:latin typeface="Arial" charset="0"/>
              </a:rPr>
              <a:t>цагаар </a:t>
            </a:r>
            <a:endParaRPr lang="en-US" sz="1600" b="1" dirty="0">
              <a:latin typeface="Arial" charset="0"/>
            </a:endParaRPr>
          </a:p>
        </p:txBody>
      </p:sp>
      <p:sp>
        <p:nvSpPr>
          <p:cNvPr id="8200" name="TextBox 1"/>
          <p:cNvSpPr txBox="1">
            <a:spLocks noChangeArrowheads="1"/>
          </p:cNvSpPr>
          <p:nvPr/>
        </p:nvSpPr>
        <p:spPr bwMode="auto">
          <a:xfrm>
            <a:off x="609600" y="3429000"/>
            <a:ext cx="4038600" cy="457200"/>
          </a:xfrm>
          <a:prstGeom prst="rect">
            <a:avLst/>
          </a:prstGeom>
          <a:noFill/>
          <a:ln w="9525">
            <a:noFill/>
            <a:miter lim="800000"/>
            <a:headEnd/>
            <a:tailEnd/>
          </a:ln>
        </p:spPr>
        <p:txBody>
          <a:bodyPr/>
          <a:lstStyle/>
          <a:p>
            <a:pPr algn="ctr"/>
            <a:r>
              <a:rPr lang="mn-MN" sz="1400" b="1" dirty="0">
                <a:latin typeface="Arial" charset="0"/>
              </a:rPr>
              <a:t>Гэмт хэргийн улмаас гэмтсэн, нас барсан хүний тоо</a:t>
            </a:r>
            <a:endParaRPr lang="en-US" sz="1600" b="1" dirty="0">
              <a:latin typeface="Arial" charset="0"/>
            </a:endParaRPr>
          </a:p>
        </p:txBody>
      </p:sp>
      <p:sp>
        <p:nvSpPr>
          <p:cNvPr id="8201" name="TextBox 1"/>
          <p:cNvSpPr txBox="1">
            <a:spLocks noChangeArrowheads="1"/>
          </p:cNvSpPr>
          <p:nvPr/>
        </p:nvSpPr>
        <p:spPr bwMode="auto">
          <a:xfrm>
            <a:off x="5029200" y="3429000"/>
            <a:ext cx="3886200" cy="457200"/>
          </a:xfrm>
          <a:prstGeom prst="rect">
            <a:avLst/>
          </a:prstGeom>
          <a:noFill/>
          <a:ln w="9525">
            <a:noFill/>
            <a:miter lim="800000"/>
            <a:headEnd/>
            <a:tailEnd/>
          </a:ln>
        </p:spPr>
        <p:txBody>
          <a:bodyPr/>
          <a:lstStyle/>
          <a:p>
            <a:pPr algn="ctr"/>
            <a:r>
              <a:rPr lang="mn-MN" sz="1400" b="1" dirty="0">
                <a:latin typeface="Arial" charset="0"/>
              </a:rPr>
              <a:t>Гэмт хэргийн улмаас учирсан хохирлын хэмжээ, сая</a:t>
            </a:r>
            <a:r>
              <a:rPr lang="mn-MN" sz="1400" b="1" dirty="0" smtClean="0">
                <a:latin typeface="Arial" charset="0"/>
              </a:rPr>
              <a:t>,</a:t>
            </a:r>
            <a:r>
              <a:rPr lang="en-US" sz="1400" b="1" dirty="0" smtClean="0">
                <a:latin typeface="Arial" charset="0"/>
              </a:rPr>
              <a:t> </a:t>
            </a:r>
            <a:r>
              <a:rPr lang="mn-MN" sz="1400" b="1" dirty="0" smtClean="0">
                <a:latin typeface="Arial" charset="0"/>
              </a:rPr>
              <a:t>төг</a:t>
            </a:r>
            <a:endParaRPr lang="en-US" sz="1400" b="1" dirty="0">
              <a:latin typeface="Arial" charset="0"/>
            </a:endParaRPr>
          </a:p>
        </p:txBody>
      </p:sp>
      <p:pic>
        <p:nvPicPr>
          <p:cNvPr id="18" name="Picture 2"/>
          <p:cNvPicPr>
            <a:picLocks noChangeAspect="1" noChangeArrowheads="1"/>
          </p:cNvPicPr>
          <p:nvPr/>
        </p:nvPicPr>
        <p:blipFill>
          <a:blip r:embed="rId3" cstate="print"/>
          <a:srcRect/>
          <a:stretch>
            <a:fillRect/>
          </a:stretch>
        </p:blipFill>
        <p:spPr bwMode="auto">
          <a:xfrm>
            <a:off x="4648200" y="3505200"/>
            <a:ext cx="461962" cy="457200"/>
          </a:xfrm>
          <a:prstGeom prst="rect">
            <a:avLst/>
          </a:prstGeom>
          <a:noFill/>
          <a:ln w="9525">
            <a:noFill/>
            <a:miter lim="800000"/>
            <a:headEnd/>
            <a:tailEnd/>
          </a:ln>
        </p:spPr>
      </p:pic>
      <p:graphicFrame>
        <p:nvGraphicFramePr>
          <p:cNvPr id="14" name="Chart 13"/>
          <p:cNvGraphicFramePr/>
          <p:nvPr/>
        </p:nvGraphicFramePr>
        <p:xfrm>
          <a:off x="609601" y="1219200"/>
          <a:ext cx="4038600" cy="2285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4724400" y="1219200"/>
          <a:ext cx="4648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p:nvPr/>
        </p:nvGraphicFramePr>
        <p:xfrm>
          <a:off x="533400" y="3886200"/>
          <a:ext cx="4267200" cy="2667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p:cNvGraphicFramePr/>
          <p:nvPr/>
        </p:nvGraphicFramePr>
        <p:xfrm>
          <a:off x="5105400" y="3886200"/>
          <a:ext cx="3886200" cy="25908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en-US" sz="2000" b="1" dirty="0">
                <a:solidFill>
                  <a:schemeClr val="bg1"/>
                </a:solidFill>
                <a:latin typeface="Arial Unicode MS" pitchFamily="34" charset="-128"/>
                <a:ea typeface="Arial Unicode MS" pitchFamily="34" charset="-128"/>
                <a:cs typeface="Arial Unicode MS" pitchFamily="34" charset="-128"/>
              </a:rPr>
              <a:t>-</a:t>
            </a:r>
            <a:r>
              <a:rPr lang="mn-MN" sz="2000" b="1" dirty="0">
                <a:solidFill>
                  <a:schemeClr val="bg1"/>
                </a:solidFill>
                <a:latin typeface="Arial Unicode MS" pitchFamily="34" charset="-128"/>
                <a:ea typeface="Arial Unicode MS" pitchFamily="34" charset="-128"/>
                <a:cs typeface="Arial Unicode MS" pitchFamily="34" charset="-128"/>
              </a:rPr>
              <a:t> Мөнгө, Банк </a:t>
            </a:r>
          </a:p>
        </p:txBody>
      </p:sp>
      <p:sp>
        <p:nvSpPr>
          <p:cNvPr id="15" name="Rounded Rectangle 14"/>
          <p:cNvSpPr/>
          <p:nvPr/>
        </p:nvSpPr>
        <p:spPr>
          <a:xfrm>
            <a:off x="762000" y="914400"/>
            <a:ext cx="8077200" cy="1219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endParaRPr lang="en-US" sz="1600" dirty="0" smtClean="0">
              <a:latin typeface="Arial" pitchFamily="34" charset="0"/>
              <a:cs typeface="Arial" pitchFamily="34" charset="0"/>
            </a:endParaRPr>
          </a:p>
          <a:p>
            <a:pPr algn="just">
              <a:defRPr/>
            </a:pPr>
            <a:endParaRPr lang="en-US" sz="1600" dirty="0">
              <a:latin typeface="Arial" pitchFamily="34" charset="0"/>
              <a:cs typeface="Arial" pitchFamily="34" charset="0"/>
            </a:endParaRPr>
          </a:p>
        </p:txBody>
      </p:sp>
      <p:sp>
        <p:nvSpPr>
          <p:cNvPr id="9220" name="Rectangle 1"/>
          <p:cNvSpPr>
            <a:spLocks noChangeArrowheads="1"/>
          </p:cNvSpPr>
          <p:nvPr/>
        </p:nvSpPr>
        <p:spPr bwMode="auto">
          <a:xfrm>
            <a:off x="5029200" y="2286000"/>
            <a:ext cx="3733800" cy="738188"/>
          </a:xfrm>
          <a:prstGeom prst="rect">
            <a:avLst/>
          </a:prstGeom>
          <a:noFill/>
          <a:ln w="9525">
            <a:noFill/>
            <a:miter lim="800000"/>
            <a:headEnd/>
            <a:tailEnd/>
          </a:ln>
        </p:spPr>
        <p:txBody>
          <a:bodyPr wrap="square" anchor="ctr">
            <a:spAutoFit/>
          </a:bodyPr>
          <a:lstStyle/>
          <a:p>
            <a:pPr algn="just" eaLnBrk="1" hangingPunct="1"/>
            <a:r>
              <a:rPr lang="eu-ES" sz="1400" b="1" dirty="0">
                <a:latin typeface="Arial" charset="0"/>
              </a:rPr>
              <a:t>Х</a:t>
            </a:r>
            <a:r>
              <a:rPr lang="mn-MN" sz="1400" b="1" dirty="0">
                <a:latin typeface="Arial" charset="0"/>
              </a:rPr>
              <a:t>адгаламж эзэмшигч, зээлдэгчийн тоо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a:t>
            </a:r>
            <a:r>
              <a:rPr lang="en-US" sz="1400" b="1" dirty="0">
                <a:latin typeface="Arial" charset="0"/>
              </a:rPr>
              <a:t> </a:t>
            </a:r>
            <a:r>
              <a:rPr lang="mn-MN" sz="1400" b="1" dirty="0" smtClean="0">
                <a:latin typeface="Arial" charset="0"/>
              </a:rPr>
              <a:t>2-р </a:t>
            </a:r>
            <a:r>
              <a:rPr lang="mn-MN" sz="1400" b="1" dirty="0">
                <a:latin typeface="Arial" charset="0"/>
              </a:rPr>
              <a:t>сарын байдлаар </a:t>
            </a:r>
            <a:r>
              <a:rPr lang="eu-ES" sz="1400" b="1" dirty="0">
                <a:latin typeface="Arial" charset="0"/>
              </a:rPr>
              <a:t>, мян.хүн</a:t>
            </a:r>
          </a:p>
        </p:txBody>
      </p:sp>
      <p:sp>
        <p:nvSpPr>
          <p:cNvPr id="9221" name="Rectangle 17"/>
          <p:cNvSpPr>
            <a:spLocks noChangeArrowheads="1"/>
          </p:cNvSpPr>
          <p:nvPr/>
        </p:nvSpPr>
        <p:spPr bwMode="auto">
          <a:xfrm>
            <a:off x="685800" y="2286000"/>
            <a:ext cx="4191000" cy="738188"/>
          </a:xfrm>
          <a:prstGeom prst="rect">
            <a:avLst/>
          </a:prstGeom>
          <a:noFill/>
          <a:ln w="9525">
            <a:noFill/>
            <a:miter lim="800000"/>
            <a:headEnd/>
            <a:tailEnd/>
          </a:ln>
        </p:spPr>
        <p:txBody>
          <a:bodyPr wrap="square">
            <a:spAutoFit/>
          </a:bodyPr>
          <a:lstStyle/>
          <a:p>
            <a:pPr algn="just"/>
            <a:r>
              <a:rPr lang="eu-ES" sz="1400" b="1" dirty="0">
                <a:latin typeface="Arial" charset="0"/>
              </a:rPr>
              <a:t>Х</a:t>
            </a:r>
            <a:r>
              <a:rPr lang="mn-MN" sz="1400" b="1" dirty="0">
                <a:latin typeface="Arial" charset="0"/>
              </a:rPr>
              <a:t>адгаламжийн үлдэгдэл, зээлийн өрийн үлдэгдэл </a:t>
            </a:r>
            <a:r>
              <a:rPr lang="eu-ES" sz="1400" b="1" dirty="0">
                <a:latin typeface="Arial" charset="0"/>
              </a:rPr>
              <a:t> </a:t>
            </a:r>
            <a:r>
              <a:rPr lang="eu-ES" sz="1400" b="1" dirty="0" smtClean="0">
                <a:latin typeface="Arial" charset="0"/>
              </a:rPr>
              <a:t>201</a:t>
            </a:r>
            <a:r>
              <a:rPr lang="mn-MN" sz="1400" b="1" dirty="0" smtClean="0">
                <a:latin typeface="Arial" charset="0"/>
              </a:rPr>
              <a:t>5</a:t>
            </a:r>
            <a:r>
              <a:rPr lang="eu-ES" sz="1400" b="1" dirty="0" smtClean="0">
                <a:latin typeface="Arial" charset="0"/>
              </a:rPr>
              <a:t>-201</a:t>
            </a:r>
            <a:r>
              <a:rPr lang="mn-MN" sz="1400" b="1" dirty="0" smtClean="0">
                <a:latin typeface="Arial" charset="0"/>
              </a:rPr>
              <a:t>6</a:t>
            </a:r>
            <a:r>
              <a:rPr lang="eu-ES" sz="1400" b="1" dirty="0" smtClean="0">
                <a:latin typeface="Arial" charset="0"/>
              </a:rPr>
              <a:t> </a:t>
            </a:r>
            <a:r>
              <a:rPr lang="eu-ES" sz="1400" b="1" dirty="0">
                <a:latin typeface="Arial" charset="0"/>
              </a:rPr>
              <a:t>он</a:t>
            </a:r>
            <a:r>
              <a:rPr lang="mn-MN" sz="1400" b="1" dirty="0">
                <a:latin typeface="Arial" charset="0"/>
              </a:rPr>
              <a:t>ы </a:t>
            </a:r>
            <a:r>
              <a:rPr lang="mn-MN" sz="1400" b="1" dirty="0" smtClean="0">
                <a:latin typeface="Arial" charset="0"/>
              </a:rPr>
              <a:t>2</a:t>
            </a:r>
            <a:r>
              <a:rPr lang="en-US" sz="1400" b="1" dirty="0" smtClean="0">
                <a:latin typeface="Arial" charset="0"/>
              </a:rPr>
              <a:t>-</a:t>
            </a:r>
            <a:r>
              <a:rPr lang="mn-MN" sz="1400" b="1" dirty="0" smtClean="0">
                <a:latin typeface="Arial" charset="0"/>
              </a:rPr>
              <a:t>р </a:t>
            </a:r>
            <a:r>
              <a:rPr lang="mn-MN" sz="1400" b="1" dirty="0">
                <a:latin typeface="Arial" charset="0"/>
              </a:rPr>
              <a:t>сарын байдлаар </a:t>
            </a:r>
            <a:r>
              <a:rPr lang="eu-ES" sz="1400" b="1" dirty="0">
                <a:latin typeface="Arial" charset="0"/>
              </a:rPr>
              <a:t>,сая.төг</a:t>
            </a:r>
            <a:endParaRPr lang="en-US" sz="1400" b="1" dirty="0">
              <a:latin typeface="Arial" charset="0"/>
            </a:endParaRPr>
          </a:p>
        </p:txBody>
      </p:sp>
      <p:cxnSp>
        <p:nvCxnSpPr>
          <p:cNvPr id="9" name="Straight Connector 8"/>
          <p:cNvCxnSpPr/>
          <p:nvPr/>
        </p:nvCxnSpPr>
        <p:spPr>
          <a:xfrm rot="5400000">
            <a:off x="2895601" y="4418012"/>
            <a:ext cx="4114800" cy="31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noChangeArrowheads="1"/>
          </p:cNvPicPr>
          <p:nvPr/>
        </p:nvPicPr>
        <p:blipFill>
          <a:blip r:embed="rId4" cstate="print"/>
          <a:srcRect/>
          <a:stretch>
            <a:fillRect/>
          </a:stretch>
        </p:blipFill>
        <p:spPr bwMode="auto">
          <a:xfrm>
            <a:off x="4724400" y="6386512"/>
            <a:ext cx="473075" cy="471488"/>
          </a:xfrm>
          <a:prstGeom prst="rect">
            <a:avLst/>
          </a:prstGeom>
          <a:noFill/>
          <a:ln w="9525">
            <a:noFill/>
            <a:miter lim="800000"/>
            <a:headEnd/>
            <a:tailEnd/>
          </a:ln>
        </p:spPr>
      </p:pic>
      <p:sp>
        <p:nvSpPr>
          <p:cNvPr id="16385" name="Rectangle 1"/>
          <p:cNvSpPr>
            <a:spLocks noChangeArrowheads="1"/>
          </p:cNvSpPr>
          <p:nvPr/>
        </p:nvSpPr>
        <p:spPr bwMode="auto">
          <a:xfrm>
            <a:off x="990600" y="990601"/>
            <a:ext cx="7620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Иргэдийн мөнгөн хадгаламж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44.8</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тэрбум төгрөг болж нэг хадгаламж эзэмшигч</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дэ</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 дундажаар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718.3</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мянган төгрөг, аймгийн нэг хүнд дундажаар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705.8</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мянган төгрөгийн хадгаламж ногдож байна. Өмнөх оны мөн үетэй харьцуулахад хадгаламж эзэмшигчийн тоо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иар буурч</a:t>
            </a:r>
            <a:r>
              <a:rPr kumimoji="0" lang="eu-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хадгаламжийн үлдэгдэл </a:t>
            </a:r>
            <a:r>
              <a:rPr kumimoji="0" lang="mn-M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 хувиар өссөн байна. </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5" cstate="print"/>
          <a:srcRect/>
          <a:stretch>
            <a:fillRect/>
          </a:stretch>
        </p:blipFill>
        <p:spPr bwMode="auto">
          <a:xfrm>
            <a:off x="5029200" y="3048000"/>
            <a:ext cx="3962400" cy="3276600"/>
          </a:xfrm>
          <a:prstGeom prst="rect">
            <a:avLst/>
          </a:prstGeom>
          <a:noFill/>
        </p:spPr>
      </p:pic>
      <p:pic>
        <p:nvPicPr>
          <p:cNvPr id="16" name="Picture 15"/>
          <p:cNvPicPr/>
          <p:nvPr/>
        </p:nvPicPr>
        <p:blipFill>
          <a:blip r:embed="rId6" cstate="print"/>
          <a:srcRect/>
          <a:stretch>
            <a:fillRect/>
          </a:stretch>
        </p:blipFill>
        <p:spPr bwMode="auto">
          <a:xfrm>
            <a:off x="685800" y="3048000"/>
            <a:ext cx="4267200" cy="3276600"/>
          </a:xfrm>
          <a:prstGeom prst="rect">
            <a:avLst/>
          </a:prstGeom>
          <a:noFill/>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17437</TotalTime>
  <Words>1106</Words>
  <Application>Microsoft Office PowerPoint</Application>
  <PresentationFormat>On-screen Show (4:3)</PresentationFormat>
  <Paragraphs>308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ХҮН АМ, НИЙГМИЙН ҮЗҮҮЛЭЛТ - Хөдөлмөр</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Eegii</cp:lastModifiedBy>
  <cp:revision>1761</cp:revision>
  <cp:lastPrinted>2014-12-09T03:24:15Z</cp:lastPrinted>
  <dcterms:created xsi:type="dcterms:W3CDTF">2011-11-16T04:07:02Z</dcterms:created>
  <dcterms:modified xsi:type="dcterms:W3CDTF">2016-03-21T04:25:08Z</dcterms:modified>
</cp:coreProperties>
</file>