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rawings/drawing6.xml" ContentType="application/vnd.openxmlformats-officedocument.drawingml.chartshape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69" r:id="rId2"/>
    <p:sldId id="494" r:id="rId3"/>
    <p:sldId id="483" r:id="rId4"/>
    <p:sldId id="477" r:id="rId5"/>
    <p:sldId id="495" r:id="rId6"/>
    <p:sldId id="484" r:id="rId7"/>
    <p:sldId id="493" r:id="rId8"/>
    <p:sldId id="496" r:id="rId9"/>
    <p:sldId id="434" r:id="rId10"/>
    <p:sldId id="443" r:id="rId11"/>
    <p:sldId id="500" r:id="rId12"/>
    <p:sldId id="489" r:id="rId13"/>
    <p:sldId id="439" r:id="rId14"/>
    <p:sldId id="473" r:id="rId15"/>
    <p:sldId id="497" r:id="rId16"/>
    <p:sldId id="498" r:id="rId17"/>
    <p:sldId id="432" r:id="rId18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0000FF"/>
    <a:srgbClr val="3366CC"/>
    <a:srgbClr val="00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35" autoAdjust="0"/>
    <p:restoredTop sz="92443" autoAdjust="0"/>
  </p:normalViewPr>
  <p:slideViewPr>
    <p:cSldViewPr>
      <p:cViewPr>
        <p:scale>
          <a:sx n="100" d="100"/>
          <a:sy n="100" d="100"/>
        </p:scale>
        <p:origin x="-8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40" y="-84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TSERENDORJ\Users\Public\2016%20ONII%20BULLETEN\3-sar%202016\tantsuulga_03(2016)negtgel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3-sar%202016\tantsuulga_03(2016)negtge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3-sar%202016\tantsuulga_03(2016)negtge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3-sar%202016\tantsuulga_03(2016)negtgel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3-sar%202016\tantsuulga_03(2016)negtgel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TSERENDORJ\Users\Public\2016%20ONII%20BULLETEN\2-%20sar%202016\tantsuulga_2(2016)negtgel-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3-sar%202016\tantsuulga_03(2016)negtgel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TSERENDORJ\Users\Public\2016%20ONII%20BULLETEN\3-sar%202016\tantsuulga_03(2016)negtgel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TSERENDORJ\Users\Public\2016%20ONII%20BULLETEN\3-sar%202016\tantsuulga_03(2016)negtgel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3-sar%202016\tantsuulga_03(2016)negtgel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2016%20on\2016%20ONII%20BULLETEN\2016.03\tantsuulga_03%20sar%20(2016)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2016%20ONII%20BULLETEN\3-sar%202016\tantsuulga_03(2016)negtgel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2016%20ONII%20BULLETEN\3-sar%202016\tantsuulga_03(2016)negtgel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2016%20ONII%20BULLETEN\3-sar%202016\tantsuulga_03(2016)negtgel.xlsx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image" Target="../media/image23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%20on\2016%20ONII%20BULLETEN\2016.03\tantsuulga_03%20sar%20(2016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3-sar%202016\tantsuulga_03(2016)negtge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%20on\2016%20ONII%20BULLETEN\2016.03\tantsuulga_03%20sar%20(2016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%20on\2016%20ONII%20BULLETEN\2016.03\tantsuulga_03%20sar%20(2016)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TSERENDORJ\Users\Public\2016%20ONII%20BULLETEN\3-sar%202016\tantsuulga_03(2016)negtgel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TSERENDORJ\Users\Public\2016%20ONII%20BULLETEN\3-sar%202016\tantsuulga_03(2016)negtge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3-sar%202016\tantsuulga_03(2016)negtg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7.2532366038515067E-2"/>
          <c:y val="5.7288543266456896E-2"/>
          <c:w val="0.58195758824539467"/>
          <c:h val="0.81344595857406365"/>
        </c:manualLayout>
      </c:layout>
      <c:lineChart>
        <c:grouping val="standard"/>
        <c:ser>
          <c:idx val="0"/>
          <c:order val="0"/>
          <c:tx>
            <c:strRef>
              <c:f>'[2]3'!$H$44:$I$44</c:f>
              <c:strCache>
                <c:ptCount val="1"/>
                <c:pt idx="0">
                  <c:v>Төрсөн хүүхдийн тоо  </c:v>
                </c:pt>
              </c:strCache>
            </c:strRef>
          </c:tx>
          <c:dLbls>
            <c:dLbl>
              <c:idx val="0"/>
              <c:layout>
                <c:manualLayout>
                  <c:x val="-3.9794007490636794E-2"/>
                  <c:y val="-6.7079463364293074E-2"/>
                </c:manualLayout>
              </c:layout>
              <c:showVal val="1"/>
            </c:dLbl>
            <c:dLbl>
              <c:idx val="1"/>
              <c:layout>
                <c:manualLayout>
                  <c:x val="-4.2134831460674156E-2"/>
                  <c:y val="-5.1599587203302384E-2"/>
                </c:manualLayout>
              </c:layout>
              <c:showVal val="1"/>
            </c:dLbl>
            <c:dLbl>
              <c:idx val="2"/>
              <c:layout>
                <c:manualLayout>
                  <c:x val="-4.4475655430711823E-2"/>
                  <c:y val="-5.1599587203302412E-2"/>
                </c:manualLayout>
              </c:layout>
              <c:showVal val="1"/>
            </c:dLbl>
            <c:dLbl>
              <c:idx val="3"/>
              <c:layout>
                <c:manualLayout>
                  <c:x val="-3.7453183520599467E-2"/>
                  <c:y val="-5.1599587203302384E-2"/>
                </c:manualLayout>
              </c:layout>
              <c:showVal val="1"/>
            </c:dLbl>
            <c:dLbl>
              <c:idx val="4"/>
              <c:layout>
                <c:manualLayout>
                  <c:x val="-3.0430711610486976E-2"/>
                  <c:y val="-6.1919504643962862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'[2]3'!$J$43:$N$43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'[2]3'!$J$44:$N$44</c:f>
              <c:numCache>
                <c:formatCode>General</c:formatCode>
                <c:ptCount val="5"/>
                <c:pt idx="0">
                  <c:v>335</c:v>
                </c:pt>
                <c:pt idx="1">
                  <c:v>388</c:v>
                </c:pt>
                <c:pt idx="2">
                  <c:v>356</c:v>
                </c:pt>
                <c:pt idx="3">
                  <c:v>380</c:v>
                </c:pt>
                <c:pt idx="4">
                  <c:v>373</c:v>
                </c:pt>
              </c:numCache>
            </c:numRef>
          </c:val>
        </c:ser>
        <c:ser>
          <c:idx val="1"/>
          <c:order val="1"/>
          <c:tx>
            <c:strRef>
              <c:f>'[2]3'!$H$45:$I$45</c:f>
              <c:strCache>
                <c:ptCount val="1"/>
                <c:pt idx="0">
                  <c:v>Нас барсан  хүний тоо </c:v>
                </c:pt>
              </c:strCache>
            </c:strRef>
          </c:tx>
          <c:dLbls>
            <c:dLbl>
              <c:idx val="0"/>
              <c:layout>
                <c:manualLayout>
                  <c:x val="-3.0430711610487032E-2"/>
                  <c:y val="-5.1599587203302322E-2"/>
                </c:manualLayout>
              </c:layout>
              <c:showVal val="1"/>
            </c:dLbl>
            <c:dLbl>
              <c:idx val="1"/>
              <c:layout>
                <c:manualLayout>
                  <c:x val="-2.80898876404495E-2"/>
                  <c:y val="-6.1919504643962862E-2"/>
                </c:manualLayout>
              </c:layout>
              <c:showVal val="1"/>
            </c:dLbl>
            <c:dLbl>
              <c:idx val="2"/>
              <c:layout>
                <c:manualLayout>
                  <c:x val="-3.5112359550561842E-2"/>
                  <c:y val="-6.1919504643962862E-2"/>
                </c:manualLayout>
              </c:layout>
              <c:showVal val="1"/>
            </c:dLbl>
            <c:dLbl>
              <c:idx val="3"/>
              <c:layout>
                <c:manualLayout>
                  <c:x val="-3.2771535580524619E-2"/>
                  <c:y val="-6.1919504643962862E-2"/>
                </c:manualLayout>
              </c:layout>
              <c:showVal val="1"/>
            </c:dLbl>
            <c:dLbl>
              <c:idx val="4"/>
              <c:layout>
                <c:manualLayout>
                  <c:x val="-2.80898876404495E-2"/>
                  <c:y val="-6.7079463364293088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'[2]3'!$J$43:$N$43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'[2]3'!$J$45:$N$45</c:f>
              <c:numCache>
                <c:formatCode>General</c:formatCode>
                <c:ptCount val="5"/>
                <c:pt idx="0">
                  <c:v>89</c:v>
                </c:pt>
                <c:pt idx="1">
                  <c:v>88</c:v>
                </c:pt>
                <c:pt idx="2">
                  <c:v>95</c:v>
                </c:pt>
                <c:pt idx="3">
                  <c:v>70</c:v>
                </c:pt>
                <c:pt idx="4">
                  <c:v>81</c:v>
                </c:pt>
              </c:numCache>
            </c:numRef>
          </c:val>
        </c:ser>
        <c:dLbls>
          <c:showVal val="1"/>
        </c:dLbls>
        <c:marker val="1"/>
        <c:axId val="69400832"/>
        <c:axId val="69423104"/>
      </c:lineChart>
      <c:catAx>
        <c:axId val="6940083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9423104"/>
        <c:crosses val="autoZero"/>
        <c:auto val="1"/>
        <c:lblAlgn val="ctr"/>
        <c:lblOffset val="100"/>
      </c:catAx>
      <c:valAx>
        <c:axId val="69423104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940083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7245971005960825"/>
          <c:y val="6.3496118836209439E-2"/>
          <c:w val="0.15773211175705867"/>
          <c:h val="0.80925866979393457"/>
        </c:manualLayout>
      </c:layout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3.2163742690058485E-2"/>
          <c:y val="0.21726673871648453"/>
          <c:w val="0.95029239766081874"/>
          <c:h val="0.46799495651278883"/>
        </c:manualLayout>
      </c:layout>
      <c:barChart>
        <c:barDir val="col"/>
        <c:grouping val="clustered"/>
        <c:ser>
          <c:idx val="0"/>
          <c:order val="0"/>
          <c:tx>
            <c:strRef>
              <c:f>'[2]2.1-2.2'!$J$8</c:f>
              <c:strCache>
                <c:ptCount val="1"/>
                <c:pt idx="0">
                  <c:v>2015.03</c:v>
                </c:pt>
              </c:strCache>
            </c:strRef>
          </c:tx>
          <c:dLbls>
            <c:dLbl>
              <c:idx val="0"/>
              <c:layout>
                <c:manualLayout>
                  <c:x val="-3.2463768115942045E-2"/>
                  <c:y val="-8.23045267489712E-3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'[2]2.1-2.2'!$I$9:$I$13</c:f>
              <c:strCache>
                <c:ptCount val="5"/>
                <c:pt idx="0">
                  <c:v>Тэтгэврийн даатгалын сангийн</c:v>
                </c:pt>
                <c:pt idx="1">
                  <c:v>Тэтгэмжийн даатгалын сангийн </c:v>
                </c:pt>
                <c:pt idx="2">
                  <c:v>Эрүүл мэндийн даатгалын сангийн </c:v>
                </c:pt>
                <c:pt idx="3">
                  <c:v>ҮОМШӨ-ний даатгалын сангийн </c:v>
                </c:pt>
                <c:pt idx="4">
                  <c:v>Ажилгүйдлийн даатгалын сангийн </c:v>
                </c:pt>
              </c:strCache>
            </c:strRef>
          </c:cat>
          <c:val>
            <c:numRef>
              <c:f>'[2]2.1-2.2'!$J$9:$J$13</c:f>
              <c:numCache>
                <c:formatCode>General</c:formatCode>
                <c:ptCount val="5"/>
                <c:pt idx="0">
                  <c:v>2570.1</c:v>
                </c:pt>
                <c:pt idx="1">
                  <c:v>290</c:v>
                </c:pt>
                <c:pt idx="2">
                  <c:v>852.5</c:v>
                </c:pt>
                <c:pt idx="3">
                  <c:v>344.2</c:v>
                </c:pt>
                <c:pt idx="4">
                  <c:v>67.099999999999994</c:v>
                </c:pt>
              </c:numCache>
            </c:numRef>
          </c:val>
        </c:ser>
        <c:ser>
          <c:idx val="1"/>
          <c:order val="1"/>
          <c:tx>
            <c:strRef>
              <c:f>'[2]2.1-2.2'!$K$8</c:f>
              <c:strCache>
                <c:ptCount val="1"/>
                <c:pt idx="0">
                  <c:v>2016.03</c:v>
                </c:pt>
              </c:strCache>
            </c:strRef>
          </c:tx>
          <c:dLbls>
            <c:dLbl>
              <c:idx val="0"/>
              <c:layout>
                <c:manualLayout>
                  <c:x val="2.782608695652174E-2"/>
                  <c:y val="-1.2345679012345723E-2"/>
                </c:manualLayout>
              </c:layout>
              <c:showVal val="1"/>
            </c:dLbl>
            <c:dLbl>
              <c:idx val="1"/>
              <c:layout>
                <c:manualLayout>
                  <c:x val="1.3913043478260913E-2"/>
                  <c:y val="-2.0576131687242732E-2"/>
                </c:manualLayout>
              </c:layout>
              <c:showVal val="1"/>
            </c:dLbl>
            <c:dLbl>
              <c:idx val="2"/>
              <c:layout>
                <c:manualLayout>
                  <c:x val="2.4582099470013812E-2"/>
                  <c:y val="-4.566210045662141E-3"/>
                </c:manualLayout>
              </c:layout>
              <c:showVal val="1"/>
            </c:dLbl>
            <c:dLbl>
              <c:idx val="3"/>
              <c:layout>
                <c:manualLayout>
                  <c:x val="3.3857486923581218E-2"/>
                  <c:y val="-3.4274619782116468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'[2]2.1-2.2'!$I$9:$I$13</c:f>
              <c:strCache>
                <c:ptCount val="5"/>
                <c:pt idx="0">
                  <c:v>Тэтгэврийн даатгалын сангийн</c:v>
                </c:pt>
                <c:pt idx="1">
                  <c:v>Тэтгэмжийн даатгалын сангийн </c:v>
                </c:pt>
                <c:pt idx="2">
                  <c:v>Эрүүл мэндийн даатгалын сангийн </c:v>
                </c:pt>
                <c:pt idx="3">
                  <c:v>ҮОМШӨ-ний даатгалын сангийн </c:v>
                </c:pt>
                <c:pt idx="4">
                  <c:v>Ажилгүйдлийн даатгалын сангийн </c:v>
                </c:pt>
              </c:strCache>
            </c:strRef>
          </c:cat>
          <c:val>
            <c:numRef>
              <c:f>'[2]2.1-2.2'!$K$9:$K$13</c:f>
              <c:numCache>
                <c:formatCode>General</c:formatCode>
                <c:ptCount val="5"/>
                <c:pt idx="0">
                  <c:v>3547.5</c:v>
                </c:pt>
                <c:pt idx="1">
                  <c:v>400.8</c:v>
                </c:pt>
                <c:pt idx="2">
                  <c:v>1300.0999999999999</c:v>
                </c:pt>
                <c:pt idx="3">
                  <c:v>507</c:v>
                </c:pt>
                <c:pt idx="4">
                  <c:v>95.4</c:v>
                </c:pt>
              </c:numCache>
            </c:numRef>
          </c:val>
        </c:ser>
        <c:dLbls>
          <c:showVal val="1"/>
        </c:dLbls>
        <c:overlap val="-25"/>
        <c:axId val="71234688"/>
        <c:axId val="71236224"/>
      </c:barChart>
      <c:catAx>
        <c:axId val="7123468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1236224"/>
        <c:crosses val="autoZero"/>
        <c:auto val="1"/>
        <c:lblAlgn val="ctr"/>
        <c:lblOffset val="100"/>
      </c:catAx>
      <c:valAx>
        <c:axId val="71236224"/>
        <c:scaling>
          <c:orientation val="minMax"/>
        </c:scaling>
        <c:delete val="1"/>
        <c:axPos val="l"/>
        <c:numFmt formatCode="General" sourceLinked="1"/>
        <c:tickLblPos val="none"/>
        <c:crossAx val="7123468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5.0847457627118668E-2"/>
          <c:y val="0.11467833187518227"/>
          <c:w val="0.91525423728813704"/>
          <c:h val="0.6928648599157663"/>
        </c:manualLayout>
      </c:layout>
      <c:barChart>
        <c:barDir val="col"/>
        <c:grouping val="clustered"/>
        <c:ser>
          <c:idx val="0"/>
          <c:order val="0"/>
          <c:tx>
            <c:strRef>
              <c:f>'[2]2.1-2.2'!$J$28</c:f>
              <c:strCache>
                <c:ptCount val="1"/>
                <c:pt idx="0">
                  <c:v>2015.03</c:v>
                </c:pt>
              </c:strCache>
            </c:strRef>
          </c:tx>
          <c:dLbls>
            <c:dLbl>
              <c:idx val="0"/>
              <c:layout>
                <c:manualLayout>
                  <c:x val="-2.4999999999999998E-2"/>
                  <c:y val="-4.6296296296296996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'[2]2.1-2.2'!$I$29:$I$33</c:f>
              <c:strCache>
                <c:ptCount val="5"/>
                <c:pt idx="0">
                  <c:v>Тэтгэврийн даатгалын сангийн</c:v>
                </c:pt>
                <c:pt idx="1">
                  <c:v>Тэтгэмжийн даатгалын сангийн </c:v>
                </c:pt>
                <c:pt idx="2">
                  <c:v>Эрүүл мэндийн даатгалын сангийн </c:v>
                </c:pt>
                <c:pt idx="3">
                  <c:v>ҮОМШӨ-ний даатгалын сангийн </c:v>
                </c:pt>
                <c:pt idx="4">
                  <c:v>Ажилгүйдлийн даатгалын сангийн </c:v>
                </c:pt>
              </c:strCache>
            </c:strRef>
          </c:cat>
          <c:val>
            <c:numRef>
              <c:f>'[2]2.1-2.2'!$J$29:$J$33</c:f>
              <c:numCache>
                <c:formatCode>General</c:formatCode>
                <c:ptCount val="5"/>
                <c:pt idx="0">
                  <c:v>5657.3</c:v>
                </c:pt>
                <c:pt idx="1">
                  <c:v>389.8</c:v>
                </c:pt>
                <c:pt idx="2">
                  <c:v>757.1</c:v>
                </c:pt>
                <c:pt idx="3">
                  <c:v>278.10000000000002</c:v>
                </c:pt>
                <c:pt idx="4">
                  <c:v>75.099999999999994</c:v>
                </c:pt>
              </c:numCache>
            </c:numRef>
          </c:val>
        </c:ser>
        <c:ser>
          <c:idx val="1"/>
          <c:order val="1"/>
          <c:tx>
            <c:strRef>
              <c:f>'[2]2.1-2.2'!$K$28</c:f>
              <c:strCache>
                <c:ptCount val="1"/>
                <c:pt idx="0">
                  <c:v>2016.03</c:v>
                </c:pt>
              </c:strCache>
            </c:strRef>
          </c:tx>
          <c:dLbls>
            <c:dLbl>
              <c:idx val="0"/>
              <c:layout>
                <c:manualLayout>
                  <c:x val="2.4375380865326052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3.888888888888889E-2"/>
                  <c:y val="-9.2592592592594686E-3"/>
                </c:manualLayout>
              </c:layout>
              <c:showVal val="1"/>
            </c:dLbl>
            <c:dLbl>
              <c:idx val="2"/>
              <c:layout>
                <c:manualLayout>
                  <c:x val="3.6111111111111212E-2"/>
                  <c:y val="9.2592592592594686E-3"/>
                </c:manualLayout>
              </c:layout>
              <c:showVal val="1"/>
            </c:dLbl>
            <c:dLbl>
              <c:idx val="3"/>
              <c:layout>
                <c:manualLayout>
                  <c:x val="3.6111111111111212E-2"/>
                  <c:y val="-1.3888888888889105E-2"/>
                </c:manualLayout>
              </c:layout>
              <c:showVal val="1"/>
            </c:dLbl>
            <c:dLbl>
              <c:idx val="4"/>
              <c:layout>
                <c:manualLayout>
                  <c:x val="1.9444444444444445E-2"/>
                  <c:y val="4.6292650918636283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'[2]2.1-2.2'!$I$29:$I$33</c:f>
              <c:strCache>
                <c:ptCount val="5"/>
                <c:pt idx="0">
                  <c:v>Тэтгэврийн даатгалын сангийн</c:v>
                </c:pt>
                <c:pt idx="1">
                  <c:v>Тэтгэмжийн даатгалын сангийн </c:v>
                </c:pt>
                <c:pt idx="2">
                  <c:v>Эрүүл мэндийн даатгалын сангийн </c:v>
                </c:pt>
                <c:pt idx="3">
                  <c:v>ҮОМШӨ-ний даатгалын сангийн </c:v>
                </c:pt>
                <c:pt idx="4">
                  <c:v>Ажилгүйдлийн даатгалын сангийн </c:v>
                </c:pt>
              </c:strCache>
            </c:strRef>
          </c:cat>
          <c:val>
            <c:numRef>
              <c:f>'[2]2.1-2.2'!$K$29:$K$33</c:f>
              <c:numCache>
                <c:formatCode>General</c:formatCode>
                <c:ptCount val="5"/>
                <c:pt idx="0">
                  <c:v>5998.5</c:v>
                </c:pt>
                <c:pt idx="1">
                  <c:v>437.6</c:v>
                </c:pt>
                <c:pt idx="2">
                  <c:v>830.5</c:v>
                </c:pt>
                <c:pt idx="3">
                  <c:v>223.8</c:v>
                </c:pt>
                <c:pt idx="4">
                  <c:v>126.8</c:v>
                </c:pt>
              </c:numCache>
            </c:numRef>
          </c:val>
        </c:ser>
        <c:dLbls>
          <c:showVal val="1"/>
        </c:dLbls>
        <c:overlap val="-25"/>
        <c:axId val="71273856"/>
        <c:axId val="71283840"/>
      </c:barChart>
      <c:catAx>
        <c:axId val="712738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1283840"/>
        <c:crosses val="autoZero"/>
        <c:auto val="1"/>
        <c:lblAlgn val="ctr"/>
        <c:lblOffset val="100"/>
      </c:catAx>
      <c:valAx>
        <c:axId val="71283840"/>
        <c:scaling>
          <c:orientation val="minMax"/>
        </c:scaling>
        <c:delete val="1"/>
        <c:axPos val="l"/>
        <c:numFmt formatCode="General" sourceLinked="1"/>
        <c:tickLblPos val="none"/>
        <c:crossAx val="712738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1344340641149276"/>
          <c:y val="2.5526475175670391E-2"/>
          <c:w val="0.43093242581965518"/>
          <c:h val="8.2007653922635357E-2"/>
        </c:manualLayout>
      </c:layout>
      <c:txPr>
        <a:bodyPr/>
        <a:lstStyle/>
        <a:p>
          <a:pPr>
            <a:defRPr sz="12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'[2]2.3'!$J$6</c:f>
              <c:strCache>
                <c:ptCount val="1"/>
                <c:pt idx="0">
                  <c:v>2015.03</c:v>
                </c:pt>
              </c:strCache>
            </c:strRef>
          </c:tx>
          <c:dLbls>
            <c:dLbl>
              <c:idx val="0"/>
              <c:layout>
                <c:manualLayout>
                  <c:x val="-1.6724413439373281E-2"/>
                  <c:y val="-4.910704096770524E-3"/>
                </c:manualLayout>
              </c:layout>
              <c:showVal val="1"/>
            </c:dLbl>
            <c:dLbl>
              <c:idx val="1"/>
              <c:layout>
                <c:manualLayout>
                  <c:x val="2.1911959415881511E-2"/>
                  <c:y val="-8.3906767088896567E-3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8.1051009928106224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'[2]2.3'!$I$7:$I$9</c:f>
              <c:strCache>
                <c:ptCount val="3"/>
                <c:pt idx="0">
                  <c:v>Халамжийн тэтгэвэр </c:v>
                </c:pt>
                <c:pt idx="1">
                  <c:v>Нөхцөлт мөнгөн тэтгэмж:  </c:v>
                </c:pt>
                <c:pt idx="2">
                  <c:v>Нийгмийн халамжийн үйлчилгээ болон хөнгөлөлт</c:v>
                </c:pt>
              </c:strCache>
            </c:strRef>
          </c:cat>
          <c:val>
            <c:numRef>
              <c:f>'[2]2.3'!$J$7:$J$9</c:f>
              <c:numCache>
                <c:formatCode>General</c:formatCode>
                <c:ptCount val="3"/>
                <c:pt idx="0">
                  <c:v>1136</c:v>
                </c:pt>
                <c:pt idx="1">
                  <c:v>6867</c:v>
                </c:pt>
                <c:pt idx="2">
                  <c:v>3018</c:v>
                </c:pt>
              </c:numCache>
            </c:numRef>
          </c:val>
        </c:ser>
        <c:ser>
          <c:idx val="1"/>
          <c:order val="1"/>
          <c:tx>
            <c:strRef>
              <c:f>'[2]2.3'!$K$6</c:f>
              <c:strCache>
                <c:ptCount val="1"/>
                <c:pt idx="0">
                  <c:v>2016.03</c:v>
                </c:pt>
              </c:strCache>
            </c:strRef>
          </c:tx>
          <c:dLbls>
            <c:dLbl>
              <c:idx val="0"/>
              <c:layout>
                <c:manualLayout>
                  <c:x val="5.2272739745344812E-2"/>
                  <c:y val="2.3850279584623914E-4"/>
                </c:manualLayout>
              </c:layout>
              <c:showVal val="1"/>
            </c:dLbl>
            <c:dLbl>
              <c:idx val="1"/>
              <c:layout>
                <c:manualLayout>
                  <c:x val="7.4154634730287605E-2"/>
                  <c:y val="2.4552379322149952E-2"/>
                </c:manualLayout>
              </c:layout>
              <c:showVal val="1"/>
            </c:dLbl>
            <c:dLbl>
              <c:idx val="2"/>
              <c:layout>
                <c:manualLayout>
                  <c:x val="5.0505142091420208E-2"/>
                  <c:y val="6.4840807942485581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'[2]2.3'!$I$7:$I$9</c:f>
              <c:strCache>
                <c:ptCount val="3"/>
                <c:pt idx="0">
                  <c:v>Халамжийн тэтгэвэр </c:v>
                </c:pt>
                <c:pt idx="1">
                  <c:v>Нөхцөлт мөнгөн тэтгэмж:  </c:v>
                </c:pt>
                <c:pt idx="2">
                  <c:v>Нийгмийн халамжийн үйлчилгээ болон хөнгөлөлт</c:v>
                </c:pt>
              </c:strCache>
            </c:strRef>
          </c:cat>
          <c:val>
            <c:numRef>
              <c:f>'[2]2.3'!$K$7:$K$9</c:f>
              <c:numCache>
                <c:formatCode>General</c:formatCode>
                <c:ptCount val="3"/>
                <c:pt idx="0">
                  <c:v>1890</c:v>
                </c:pt>
                <c:pt idx="1">
                  <c:v>8307</c:v>
                </c:pt>
                <c:pt idx="2">
                  <c:v>3715</c:v>
                </c:pt>
              </c:numCache>
            </c:numRef>
          </c:val>
        </c:ser>
        <c:dLbls>
          <c:showVal val="1"/>
        </c:dLbls>
        <c:shape val="pyramid"/>
        <c:axId val="69331968"/>
        <c:axId val="71369472"/>
        <c:axId val="0"/>
      </c:bar3DChart>
      <c:catAx>
        <c:axId val="693319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5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1369472"/>
        <c:crosses val="autoZero"/>
        <c:auto val="1"/>
        <c:lblAlgn val="ctr"/>
        <c:lblOffset val="100"/>
      </c:catAx>
      <c:valAx>
        <c:axId val="71369472"/>
        <c:scaling>
          <c:orientation val="minMax"/>
        </c:scaling>
        <c:delete val="1"/>
        <c:axPos val="l"/>
        <c:numFmt formatCode="General" sourceLinked="1"/>
        <c:tickLblPos val="none"/>
        <c:crossAx val="6933196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'2.3'!$J$16</c:f>
              <c:strCache>
                <c:ptCount val="1"/>
                <c:pt idx="0">
                  <c:v>2015.03</c:v>
                </c:pt>
              </c:strCache>
            </c:strRef>
          </c:tx>
          <c:dLbls>
            <c:txPr>
              <a:bodyPr/>
              <a:lstStyle/>
              <a:p>
                <a:pPr>
                  <a:defRPr sz="105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'2.3'!$I$17:$I$19</c:f>
              <c:strCache>
                <c:ptCount val="3"/>
                <c:pt idx="0">
                  <c:v>Халамжийн тэтгэвэр </c:v>
                </c:pt>
                <c:pt idx="1">
                  <c:v>Нөхцөлт мөнгөн тэтгэмж: </c:v>
                </c:pt>
                <c:pt idx="2">
                  <c:v>Нийгмийн халамжийн үйлчилгээ болон хөнгөлөлт</c:v>
                </c:pt>
              </c:strCache>
            </c:strRef>
          </c:cat>
          <c:val>
            <c:numRef>
              <c:f>'2.3'!$J$17:$J$19</c:f>
              <c:numCache>
                <c:formatCode>_(* #,##0.0_);_(* \(#,##0.0\);_(* "-"??_);_(@_)</c:formatCode>
                <c:ptCount val="3"/>
                <c:pt idx="0">
                  <c:v>407.2</c:v>
                </c:pt>
                <c:pt idx="1">
                  <c:v>888.5</c:v>
                </c:pt>
                <c:pt idx="2">
                  <c:v>200.8</c:v>
                </c:pt>
              </c:numCache>
            </c:numRef>
          </c:val>
        </c:ser>
        <c:ser>
          <c:idx val="1"/>
          <c:order val="1"/>
          <c:tx>
            <c:strRef>
              <c:f>'2.3'!$K$16</c:f>
              <c:strCache>
                <c:ptCount val="1"/>
                <c:pt idx="0">
                  <c:v>2016.03</c:v>
                </c:pt>
              </c:strCache>
            </c:strRef>
          </c:tx>
          <c:dLbls>
            <c:dLbl>
              <c:idx val="2"/>
              <c:layout>
                <c:manualLayout>
                  <c:x val="4.2483660130719109E-2"/>
                  <c:y val="1.449275362318834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'2.3'!$I$17:$I$19</c:f>
              <c:strCache>
                <c:ptCount val="3"/>
                <c:pt idx="0">
                  <c:v>Халамжийн тэтгэвэр </c:v>
                </c:pt>
                <c:pt idx="1">
                  <c:v>Нөхцөлт мөнгөн тэтгэмж: </c:v>
                </c:pt>
                <c:pt idx="2">
                  <c:v>Нийгмийн халамжийн үйлчилгээ болон хөнгөлөлт</c:v>
                </c:pt>
              </c:strCache>
            </c:strRef>
          </c:cat>
          <c:val>
            <c:numRef>
              <c:f>'2.3'!$K$17:$K$19</c:f>
              <c:numCache>
                <c:formatCode>_(* #,##0.0_);_(* \(#,##0.0\);_(* "-"??_);_(@_)</c:formatCode>
                <c:ptCount val="3"/>
                <c:pt idx="0">
                  <c:v>558.5</c:v>
                </c:pt>
                <c:pt idx="1">
                  <c:v>979.9</c:v>
                </c:pt>
                <c:pt idx="2">
                  <c:v>241.4</c:v>
                </c:pt>
              </c:numCache>
            </c:numRef>
          </c:val>
        </c:ser>
        <c:dLbls>
          <c:showVal val="1"/>
        </c:dLbls>
        <c:shape val="pyramid"/>
        <c:axId val="71395200"/>
        <c:axId val="71396736"/>
        <c:axId val="0"/>
      </c:bar3DChart>
      <c:catAx>
        <c:axId val="713952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1396736"/>
        <c:crosses val="autoZero"/>
        <c:auto val="1"/>
        <c:lblAlgn val="ctr"/>
        <c:lblOffset val="100"/>
      </c:catAx>
      <c:valAx>
        <c:axId val="71396736"/>
        <c:scaling>
          <c:orientation val="minMax"/>
        </c:scaling>
        <c:delete val="1"/>
        <c:axPos val="l"/>
        <c:numFmt formatCode="_(* #,##0.0_);_(* \(#,##0.0\);_(* &quot;-&quot;??_);_(@_)" sourceLinked="1"/>
        <c:tickLblPos val="none"/>
        <c:crossAx val="7139520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/>
      <c:bar3DChart>
        <c:barDir val="col"/>
        <c:grouping val="clustered"/>
        <c:dLbls>
          <c:showVal val="1"/>
        </c:dLbls>
        <c:shape val="cylinder"/>
        <c:axId val="71326720"/>
        <c:axId val="71336704"/>
        <c:axId val="0"/>
      </c:bar3DChart>
      <c:catAx>
        <c:axId val="71326720"/>
        <c:scaling>
          <c:orientation val="minMax"/>
        </c:scaling>
        <c:axPos val="b"/>
        <c:numFmt formatCode="0.00" sourceLinked="1"/>
        <c:maj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1336704"/>
        <c:crosses val="autoZero"/>
        <c:auto val="1"/>
        <c:lblAlgn val="ctr"/>
        <c:lblOffset val="100"/>
      </c:catAx>
      <c:valAx>
        <c:axId val="71336704"/>
        <c:scaling>
          <c:orientation val="minMax"/>
        </c:scaling>
        <c:delete val="1"/>
        <c:axPos val="l"/>
        <c:numFmt formatCode="General" sourceLinked="1"/>
        <c:tickLblPos val="none"/>
        <c:crossAx val="7132672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explosion val="4"/>
          <c:dLbls>
            <c:dLbl>
              <c:idx val="0"/>
              <c:layout>
                <c:manualLayout>
                  <c:x val="8.3327194720129047E-2"/>
                  <c:y val="5.1861382538026121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2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rPr>
                      <a:t>0</a:t>
                    </a:r>
                    <a:r>
                      <a:rPr lang="en-US" sz="1200" dirty="0">
                        <a:latin typeface="Arial" pitchFamily="34" charset="0"/>
                        <a:cs typeface="Arial" pitchFamily="34" charset="0"/>
                      </a:rPr>
                      <a:t>6.00 -14.00</a:t>
                    </a:r>
                    <a:endParaRPr lang="mn-MN" sz="1200" dirty="0">
                      <a:latin typeface="Arial" pitchFamily="34" charset="0"/>
                      <a:cs typeface="Arial" pitchFamily="34" charset="0"/>
                    </a:endParaRPr>
                  </a:p>
                  <a:p>
                    <a:pPr>
                      <a:defRPr sz="1200" b="1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200" dirty="0" smtClean="0">
                        <a:latin typeface="Arial" pitchFamily="34" charset="0"/>
                        <a:cs typeface="Arial" pitchFamily="34" charset="0"/>
                      </a:rPr>
                      <a:t>15.4%</a:t>
                    </a:r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pPr/>
              <c:showVal val="1"/>
              <c:showCatName val="1"/>
            </c:dLbl>
            <c:dLbl>
              <c:idx val="1"/>
              <c:layout>
                <c:manualLayout>
                  <c:x val="3.1262550514519045E-2"/>
                  <c:y val="0.17140463692038496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2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en-US" sz="1200" dirty="0">
                        <a:latin typeface="Arial" pitchFamily="34" charset="0"/>
                        <a:cs typeface="Arial" pitchFamily="34" charset="0"/>
                      </a:rPr>
                      <a:t>4.00 </a:t>
                    </a:r>
                    <a:r>
                      <a:rPr lang="en-US" sz="1200" dirty="0" smtClean="0">
                        <a:latin typeface="Arial" pitchFamily="34" charset="0"/>
                        <a:cs typeface="Arial" pitchFamily="34" charset="0"/>
                      </a:rPr>
                      <a:t>–</a:t>
                    </a:r>
                    <a:r>
                      <a:rPr lang="mn-MN" sz="1200" dirty="0" smtClean="0">
                        <a:latin typeface="Arial" pitchFamily="34" charset="0"/>
                        <a:cs typeface="Arial" pitchFamily="34" charset="0"/>
                      </a:rPr>
                      <a:t> 19,00                                   </a:t>
                    </a:r>
                    <a:r>
                      <a:rPr lang="mn-MN" sz="1200" baseline="0" dirty="0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mn-MN" sz="1200" dirty="0" smtClean="0">
                        <a:latin typeface="Arial" pitchFamily="34" charset="0"/>
                        <a:cs typeface="Arial" pitchFamily="34" charset="0"/>
                      </a:rPr>
                      <a:t>    </a:t>
                    </a:r>
                    <a:r>
                      <a:rPr lang="en-US" sz="1200" dirty="0" smtClean="0">
                        <a:latin typeface="Arial" pitchFamily="34" charset="0"/>
                        <a:cs typeface="Arial" pitchFamily="34" charset="0"/>
                      </a:rPr>
                      <a:t>26.3%</a:t>
                    </a:r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pPr/>
              <c:showVal val="1"/>
              <c:showCatName val="1"/>
            </c:dLbl>
            <c:dLbl>
              <c:idx val="2"/>
              <c:layout>
                <c:manualLayout>
                  <c:x val="-0.26467420739074288"/>
                  <c:y val="-0.10308316929133858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2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en-US" sz="1200" dirty="0">
                        <a:latin typeface="Arial" pitchFamily="34" charset="0"/>
                        <a:cs typeface="Arial" pitchFamily="34" charset="0"/>
                      </a:rPr>
                      <a:t>9.00 - 22.00</a:t>
                    </a:r>
                    <a:endParaRPr lang="mn-MN" sz="1200" dirty="0">
                      <a:latin typeface="Arial" pitchFamily="34" charset="0"/>
                      <a:cs typeface="Arial" pitchFamily="34" charset="0"/>
                    </a:endParaRPr>
                  </a:p>
                  <a:p>
                    <a:pPr>
                      <a:defRPr sz="1200" b="1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200" dirty="0" smtClean="0">
                        <a:latin typeface="Arial" pitchFamily="34" charset="0"/>
                        <a:cs typeface="Arial" pitchFamily="34" charset="0"/>
                      </a:rPr>
                      <a:t>16.7%</a:t>
                    </a:r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pPr/>
              <c:showVal val="1"/>
              <c:showCatName val="1"/>
            </c:dLbl>
            <c:dLbl>
              <c:idx val="3"/>
              <c:layout>
                <c:manualLayout>
                  <c:x val="-1.1486689163854523E-2"/>
                  <c:y val="-0.19627996500437445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2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rPr>
                      <a:t>2</a:t>
                    </a:r>
                    <a:r>
                      <a:rPr lang="en-US" sz="1200" dirty="0">
                        <a:latin typeface="Arial" pitchFamily="34" charset="0"/>
                        <a:cs typeface="Arial" pitchFamily="34" charset="0"/>
                      </a:rPr>
                      <a:t>2.00 - 06.00,</a:t>
                    </a:r>
                    <a:endParaRPr lang="mn-MN" sz="1200" dirty="0">
                      <a:latin typeface="Arial" pitchFamily="34" charset="0"/>
                      <a:cs typeface="Arial" pitchFamily="34" charset="0"/>
                    </a:endParaRPr>
                  </a:p>
                  <a:p>
                    <a:pPr>
                      <a:defRPr sz="1200" b="1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200" dirty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en-US" sz="1200" dirty="0" smtClean="0">
                        <a:latin typeface="Arial" pitchFamily="34" charset="0"/>
                        <a:cs typeface="Arial" pitchFamily="34" charset="0"/>
                      </a:rPr>
                      <a:t>41.7%</a:t>
                    </a:r>
                    <a:endParaRPr lang="en-US" sz="1200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pPr/>
              <c:showVal val="1"/>
              <c:showCatName val="1"/>
            </c:dLbl>
            <c:txPr>
              <a:bodyPr/>
              <a:lstStyle/>
              <a:p>
                <a:pPr>
                  <a:defRPr sz="1100" b="1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showCatName val="1"/>
            <c:showLeaderLines val="1"/>
          </c:dLbls>
          <c:cat>
            <c:strRef>
              <c:f>'[2]5.1'!$M$51:$M$54</c:f>
              <c:strCache>
                <c:ptCount val="4"/>
                <c:pt idx="0">
                  <c:v>06.00 -14.00</c:v>
                </c:pt>
                <c:pt idx="1">
                  <c:v>14.00 -19.00</c:v>
                </c:pt>
                <c:pt idx="2">
                  <c:v>19.00 - 22.00</c:v>
                </c:pt>
                <c:pt idx="3">
                  <c:v>22.00 - 06.00</c:v>
                </c:pt>
              </c:strCache>
            </c:strRef>
          </c:cat>
          <c:val>
            <c:numRef>
              <c:f>'[2]5.1'!$N$51:$N$54</c:f>
              <c:numCache>
                <c:formatCode>General</c:formatCode>
                <c:ptCount val="4"/>
                <c:pt idx="0">
                  <c:v>15.384615384615385</c:v>
                </c:pt>
                <c:pt idx="1">
                  <c:v>26.282051282051246</c:v>
                </c:pt>
                <c:pt idx="2">
                  <c:v>16.666666666666664</c:v>
                </c:pt>
                <c:pt idx="3">
                  <c:v>41.666666666666522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spPr>
    <a:ln>
      <a:noFill/>
    </a:ln>
  </c:sp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3.4591194968553458E-2"/>
          <c:y val="0.23664659564613277"/>
          <c:w val="0.93081761006289365"/>
          <c:h val="0.62831249035047165"/>
        </c:manualLayout>
      </c:layout>
      <c:barChart>
        <c:barDir val="col"/>
        <c:grouping val="clustered"/>
        <c:ser>
          <c:idx val="0"/>
          <c:order val="0"/>
          <c:tx>
            <c:strRef>
              <c:f>'[2]5.1'!$M$16:$P$16</c:f>
              <c:strCache>
                <c:ptCount val="1"/>
                <c:pt idx="0">
                  <c:v>нас барсан хүний тоо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rgbClr val="3366CC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'[2]5.1'!$Q$15:$R$15</c:f>
              <c:numCache>
                <c:formatCode>General</c:formatCode>
                <c:ptCount val="2"/>
                <c:pt idx="0">
                  <c:v>2015.03</c:v>
                </c:pt>
                <c:pt idx="1">
                  <c:v>2016.03</c:v>
                </c:pt>
              </c:numCache>
            </c:numRef>
          </c:cat>
          <c:val>
            <c:numRef>
              <c:f>'[2]5.1'!$Q$16:$R$16</c:f>
              <c:numCache>
                <c:formatCode>General</c:formatCode>
                <c:ptCount val="2"/>
                <c:pt idx="0">
                  <c:v>15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'[2]5.1'!$M$17:$P$17</c:f>
              <c:strCache>
                <c:ptCount val="1"/>
                <c:pt idx="0">
                  <c:v>гэмтэж бэртсэн хүний тоо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'[2]5.1'!$Q$15:$R$15</c:f>
              <c:numCache>
                <c:formatCode>General</c:formatCode>
                <c:ptCount val="2"/>
                <c:pt idx="0">
                  <c:v>2015.03</c:v>
                </c:pt>
                <c:pt idx="1">
                  <c:v>2016.03</c:v>
                </c:pt>
              </c:numCache>
            </c:numRef>
          </c:cat>
          <c:val>
            <c:numRef>
              <c:f>'[2]5.1'!$Q$17:$R$17</c:f>
              <c:numCache>
                <c:formatCode>General</c:formatCode>
                <c:ptCount val="2"/>
                <c:pt idx="0">
                  <c:v>68</c:v>
                </c:pt>
                <c:pt idx="1">
                  <c:v>55</c:v>
                </c:pt>
              </c:numCache>
            </c:numRef>
          </c:val>
        </c:ser>
        <c:dLbls>
          <c:showVal val="1"/>
        </c:dLbls>
        <c:axId val="71561984"/>
        <c:axId val="71563520"/>
      </c:barChart>
      <c:catAx>
        <c:axId val="7156198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1563520"/>
        <c:crosses val="autoZero"/>
        <c:auto val="1"/>
        <c:lblAlgn val="ctr"/>
        <c:lblOffset val="100"/>
      </c:catAx>
      <c:valAx>
        <c:axId val="71563520"/>
        <c:scaling>
          <c:orientation val="minMax"/>
        </c:scaling>
        <c:delete val="1"/>
        <c:axPos val="l"/>
        <c:numFmt formatCode="General" sourceLinked="1"/>
        <c:tickLblPos val="none"/>
        <c:crossAx val="715619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880503144654096E-2"/>
          <c:y val="0"/>
          <c:w val="0.51006289308176056"/>
          <c:h val="0.23664659564613277"/>
        </c:manualLayout>
      </c:layout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2504452568428917"/>
          <c:y val="0.24894837720011687"/>
          <c:w val="0.82138404574428159"/>
          <c:h val="0.63165328817494404"/>
        </c:manualLayout>
      </c:layout>
      <c:barChart>
        <c:barDir val="col"/>
        <c:grouping val="clustered"/>
        <c:ser>
          <c:idx val="0"/>
          <c:order val="0"/>
          <c:tx>
            <c:strRef>
              <c:f>'D:\2016 on\2016 ONII BULLETEN\2016.03\[tantsuulga_03 sar (2016).xlsx]5.1'!$M$43:$O$43</c:f>
              <c:strCache>
                <c:ptCount val="1"/>
                <c:pt idx="0">
                  <c:v>учирсан хохирол 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rgbClr val="3366CC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'D:\2016 on\2016 ONII BULLETEN\2016.03\[tantsuulga_03 sar (2016).xlsx]5.1'!$P$42:$Q$42</c:f>
              <c:numCache>
                <c:formatCode>General</c:formatCode>
                <c:ptCount val="2"/>
                <c:pt idx="0">
                  <c:v>2015.03</c:v>
                </c:pt>
                <c:pt idx="1">
                  <c:v>2016.03</c:v>
                </c:pt>
              </c:numCache>
            </c:numRef>
          </c:cat>
          <c:val>
            <c:numRef>
              <c:f>'D:\2016 on\2016 ONII BULLETEN\2016.03\[tantsuulga_03 sar (2016).xlsx]5.1'!$P$43:$Q$43</c:f>
              <c:numCache>
                <c:formatCode>General</c:formatCode>
                <c:ptCount val="2"/>
                <c:pt idx="0">
                  <c:v>239.6</c:v>
                </c:pt>
                <c:pt idx="1">
                  <c:v>482.5</c:v>
                </c:pt>
              </c:numCache>
            </c:numRef>
          </c:val>
        </c:ser>
        <c:ser>
          <c:idx val="1"/>
          <c:order val="1"/>
          <c:tx>
            <c:strRef>
              <c:f>'D:\2016 on\2016 ONII BULLETEN\2016.03\[tantsuulga_03 sar (2016).xlsx]5.1'!$M$44:$O$44</c:f>
              <c:strCache>
                <c:ptCount val="1"/>
                <c:pt idx="0">
                  <c:v>нөхөн төлөгдсөн 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'D:\2016 on\2016 ONII BULLETEN\2016.03\[tantsuulga_03 sar (2016).xlsx]5.1'!$P$42:$Q$42</c:f>
              <c:numCache>
                <c:formatCode>General</c:formatCode>
                <c:ptCount val="2"/>
                <c:pt idx="0">
                  <c:v>2015.03</c:v>
                </c:pt>
                <c:pt idx="1">
                  <c:v>2016.03</c:v>
                </c:pt>
              </c:numCache>
            </c:numRef>
          </c:cat>
          <c:val>
            <c:numRef>
              <c:f>'D:\2016 on\2016 ONII BULLETEN\2016.03\[tantsuulga_03 sar (2016).xlsx]5.1'!$P$44:$Q$44</c:f>
              <c:numCache>
                <c:formatCode>General</c:formatCode>
                <c:ptCount val="2"/>
                <c:pt idx="0">
                  <c:v>200</c:v>
                </c:pt>
                <c:pt idx="1">
                  <c:v>373.5</c:v>
                </c:pt>
              </c:numCache>
            </c:numRef>
          </c:val>
        </c:ser>
        <c:dLbls>
          <c:showVal val="1"/>
        </c:dLbls>
        <c:overlap val="-25"/>
        <c:axId val="80505856"/>
        <c:axId val="71619328"/>
      </c:barChart>
      <c:catAx>
        <c:axId val="8050585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1619328"/>
        <c:crosses val="autoZero"/>
        <c:auto val="1"/>
        <c:lblAlgn val="ctr"/>
        <c:lblOffset val="100"/>
      </c:catAx>
      <c:valAx>
        <c:axId val="71619328"/>
        <c:scaling>
          <c:orientation val="minMax"/>
        </c:scaling>
        <c:delete val="1"/>
        <c:axPos val="l"/>
        <c:numFmt formatCode="General" sourceLinked="1"/>
        <c:tickLblPos val="none"/>
        <c:crossAx val="805058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0000014141555388E-2"/>
          <c:y val="3.125E-2"/>
          <c:w val="0.46537341200940546"/>
          <c:h val="0.25143700787401568"/>
        </c:manualLayout>
      </c:layout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3.4591203533700675E-2"/>
          <c:y val="0.10503398725404439"/>
          <c:w val="0.93081759293259869"/>
          <c:h val="0.73664211088881881"/>
        </c:manualLayout>
      </c:layout>
      <c:bar3DChart>
        <c:barDir val="col"/>
        <c:grouping val="clustered"/>
        <c:ser>
          <c:idx val="0"/>
          <c:order val="0"/>
          <c:tx>
            <c:strRef>
              <c:f>'D:\2016 on\2016 ONII BULLETEN\2016.03\[tantsuulga_03 sar (2016).xlsx]5.1'!$M$35:$O$35</c:f>
              <c:strCache>
                <c:ptCount val="1"/>
                <c:pt idx="0">
                  <c:v>Бүртгэгдсэн гэмт хэрэг </c:v>
                </c:pt>
              </c:strCache>
            </c:strRef>
          </c:tx>
          <c:dLbls>
            <c:dLbl>
              <c:idx val="0"/>
              <c:layout>
                <c:manualLayout>
                  <c:x val="0.12222222222222584"/>
                  <c:y val="-2.7777777777778991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00FF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Val val="1"/>
            </c:dLbl>
            <c:dLbl>
              <c:idx val="1"/>
              <c:layout>
                <c:manualLayout>
                  <c:x val="0.12777777777777788"/>
                  <c:y val="-4.6296296296296523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00FF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Val val="1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'D:\2016 on\2016 ONII BULLETEN\2016.03\[tantsuulga_03 sar (2016).xlsx]5.1'!$P$34:$Q$34</c:f>
              <c:numCache>
                <c:formatCode>General</c:formatCode>
                <c:ptCount val="2"/>
                <c:pt idx="0">
                  <c:v>2015.03</c:v>
                </c:pt>
                <c:pt idx="1">
                  <c:v>2016.03</c:v>
                </c:pt>
              </c:numCache>
            </c:numRef>
          </c:cat>
          <c:val>
            <c:numRef>
              <c:f>'D:\2016 on\2016 ONII BULLETEN\2016.03\[tantsuulga_03 sar (2016).xlsx]5.1'!$P$35:$Q$35</c:f>
              <c:numCache>
                <c:formatCode>General</c:formatCode>
                <c:ptCount val="2"/>
                <c:pt idx="0">
                  <c:v>158</c:v>
                </c:pt>
                <c:pt idx="1">
                  <c:v>156</c:v>
                </c:pt>
              </c:numCache>
            </c:numRef>
          </c:val>
        </c:ser>
        <c:dLbls>
          <c:showVal val="1"/>
        </c:dLbls>
        <c:shape val="cylinder"/>
        <c:axId val="71652864"/>
        <c:axId val="71654400"/>
        <c:axId val="0"/>
      </c:bar3DChart>
      <c:catAx>
        <c:axId val="7165286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1654400"/>
        <c:crosses val="autoZero"/>
        <c:auto val="1"/>
        <c:lblAlgn val="ctr"/>
        <c:lblOffset val="100"/>
      </c:catAx>
      <c:valAx>
        <c:axId val="71654400"/>
        <c:scaling>
          <c:orientation val="minMax"/>
          <c:max val="160"/>
          <c:min val="150"/>
        </c:scaling>
        <c:delete val="1"/>
        <c:axPos val="l"/>
        <c:numFmt formatCode="General" sourceLinked="1"/>
        <c:tickLblPos val="none"/>
        <c:crossAx val="71652864"/>
        <c:crosses val="autoZero"/>
        <c:crossBetween val="between"/>
        <c:majorUnit val="0.5"/>
      </c:valAx>
    </c:plotArea>
    <c:legend>
      <c:legendPos val="t"/>
      <c:layout>
        <c:manualLayout>
          <c:xMode val="edge"/>
          <c:yMode val="edge"/>
          <c:x val="0.23279409518003649"/>
          <c:y val="0"/>
          <c:w val="0.53441156202930751"/>
          <c:h val="0.14526389051673941"/>
        </c:manualLayout>
      </c:layout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1.1111111111111125E-2"/>
          <c:y val="9.0112542750338046E-2"/>
          <c:w val="0.98888888888888893"/>
          <c:h val="0.6439600731726724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tx>
          <c:spPr>
            <a:ln w="38100">
              <a:solidFill>
                <a:srgbClr val="2CA46B"/>
              </a:solidFill>
              <a:tailEnd type="stealth"/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Sheet1!$B$1:$H$1</c:f>
              <c:strCache>
                <c:ptCount val="7"/>
                <c:pt idx="0">
                  <c:v>2010.06</c:v>
                </c:pt>
                <c:pt idx="1">
                  <c:v>2011.06</c:v>
                </c:pt>
                <c:pt idx="2">
                  <c:v>2012.06</c:v>
                </c:pt>
                <c:pt idx="3">
                  <c:v>2013.06</c:v>
                </c:pt>
                <c:pt idx="4">
                  <c:v>2014.06</c:v>
                </c:pt>
                <c:pt idx="5">
                  <c:v>2015.06</c:v>
                </c:pt>
                <c:pt idx="6">
                  <c:v>2016.06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22015</c:v>
                </c:pt>
                <c:pt idx="1">
                  <c:v>646</c:v>
                </c:pt>
                <c:pt idx="2">
                  <c:v>3122</c:v>
                </c:pt>
                <c:pt idx="3">
                  <c:v>996</c:v>
                </c:pt>
                <c:pt idx="4">
                  <c:v>1038</c:v>
                </c:pt>
                <c:pt idx="5">
                  <c:v>1003</c:v>
                </c:pt>
                <c:pt idx="6">
                  <c:v>40823</c:v>
                </c:pt>
              </c:numCache>
            </c:numRef>
          </c:val>
          <c:smooth val="1"/>
        </c:ser>
        <c:dLbls>
          <c:showVal val="1"/>
        </c:dLbls>
        <c:marker val="1"/>
        <c:axId val="84812160"/>
        <c:axId val="84813696"/>
      </c:lineChart>
      <c:catAx>
        <c:axId val="8481216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0">
                <a:solidFill>
                  <a:schemeClr val="accent1">
                    <a:lumMod val="50000"/>
                  </a:schemeClr>
                </a:solidFill>
              </a:defRPr>
            </a:pPr>
            <a:endParaRPr lang="en-US"/>
          </a:p>
        </c:txPr>
        <c:crossAx val="84813696"/>
        <c:crosses val="autoZero"/>
        <c:auto val="1"/>
        <c:lblAlgn val="ctr"/>
        <c:lblOffset val="100"/>
      </c:catAx>
      <c:valAx>
        <c:axId val="84813696"/>
        <c:scaling>
          <c:orientation val="minMax"/>
        </c:scaling>
        <c:delete val="1"/>
        <c:axPos val="l"/>
        <c:numFmt formatCode="General" sourceLinked="1"/>
        <c:tickLblPos val="none"/>
        <c:crossAx val="848121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6886964129483814"/>
          <c:y val="0.14932195975503071"/>
          <c:w val="0.73296544181977263"/>
          <c:h val="0.83306530539614754"/>
        </c:manualLayout>
      </c:layout>
      <c:barChart>
        <c:barDir val="bar"/>
        <c:grouping val="clustered"/>
        <c:ser>
          <c:idx val="0"/>
          <c:order val="0"/>
          <c:tx>
            <c:strRef>
              <c:f>'1.1'!$L$19</c:f>
              <c:strCache>
                <c:ptCount val="1"/>
                <c:pt idx="0">
                  <c:v>Эрэгтэй 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'1.1'!$K$20:$K$24</c:f>
              <c:strCache>
                <c:ptCount val="5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55+</c:v>
                </c:pt>
              </c:strCache>
            </c:strRef>
          </c:cat>
          <c:val>
            <c:numRef>
              <c:f>'1.1'!$L$20:$L$24</c:f>
              <c:numCache>
                <c:formatCode>General</c:formatCode>
                <c:ptCount val="5"/>
                <c:pt idx="0">
                  <c:v>14</c:v>
                </c:pt>
                <c:pt idx="1">
                  <c:v>11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'1.1'!$M$19</c:f>
              <c:strCache>
                <c:ptCount val="1"/>
                <c:pt idx="0">
                  <c:v>Эмэгтэй 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'1.1'!$K$20:$K$24</c:f>
              <c:strCache>
                <c:ptCount val="5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55+</c:v>
                </c:pt>
              </c:strCache>
            </c:strRef>
          </c:cat>
          <c:val>
            <c:numRef>
              <c:f>'1.1'!$M$20:$M$24</c:f>
              <c:numCache>
                <c:formatCode>General</c:formatCode>
                <c:ptCount val="5"/>
                <c:pt idx="0">
                  <c:v>5</c:v>
                </c:pt>
                <c:pt idx="1">
                  <c:v>13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Val val="1"/>
        </c:dLbls>
        <c:overlap val="-25"/>
        <c:axId val="69606400"/>
        <c:axId val="69608192"/>
      </c:barChart>
      <c:catAx>
        <c:axId val="6960640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9608192"/>
        <c:crosses val="autoZero"/>
        <c:auto val="1"/>
        <c:lblAlgn val="ctr"/>
        <c:lblOffset val="100"/>
      </c:catAx>
      <c:valAx>
        <c:axId val="69608192"/>
        <c:scaling>
          <c:orientation val="minMax"/>
        </c:scaling>
        <c:delete val="1"/>
        <c:axPos val="b"/>
        <c:numFmt formatCode="General" sourceLinked="1"/>
        <c:tickLblPos val="none"/>
        <c:crossAx val="6960640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'[5]11.1-11.3'!$L$21</c:f>
              <c:strCache>
                <c:ptCount val="1"/>
                <c:pt idx="0">
                  <c:v>2015.03</c:v>
                </c:pt>
              </c:strCache>
            </c:strRef>
          </c:tx>
          <c:dLbls>
            <c:dLbl>
              <c:idx val="0"/>
              <c:layout>
                <c:manualLayout>
                  <c:x val="-3.4380331364829396E-2"/>
                  <c:y val="-5.5458166413408852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5.083665785182729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'[5]11.1-11.3'!$K$22:$K$23</c:f>
              <c:strCache>
                <c:ptCount val="2"/>
                <c:pt idx="0">
                  <c:v>Нийт бүтээгдэхүүн</c:v>
                </c:pt>
                <c:pt idx="1">
                  <c:v>Борлуулалтын орлого</c:v>
                </c:pt>
              </c:strCache>
            </c:strRef>
          </c:cat>
          <c:val>
            <c:numRef>
              <c:f>'[5]11.1-11.3'!$L$22:$L$23</c:f>
              <c:numCache>
                <c:formatCode>General</c:formatCode>
                <c:ptCount val="2"/>
                <c:pt idx="0">
                  <c:v>4019.8</c:v>
                </c:pt>
                <c:pt idx="1">
                  <c:v>3430.7</c:v>
                </c:pt>
              </c:numCache>
            </c:numRef>
          </c:val>
        </c:ser>
        <c:ser>
          <c:idx val="1"/>
          <c:order val="1"/>
          <c:tx>
            <c:strRef>
              <c:f>'[5]11.1-11.3'!$M$21</c:f>
              <c:strCache>
                <c:ptCount val="1"/>
                <c:pt idx="0">
                  <c:v>2016.03</c:v>
                </c:pt>
              </c:strCache>
            </c:strRef>
          </c:tx>
          <c:dLbls>
            <c:dLbl>
              <c:idx val="0"/>
              <c:layout>
                <c:manualLayout>
                  <c:x val="4.4401698373320919E-2"/>
                  <c:y val="-4.6215157883043416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4904.6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3.6076557470436692E-2"/>
                  <c:y val="-4.159362915149412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3325.9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'[5]11.1-11.3'!$K$22:$K$23</c:f>
              <c:strCache>
                <c:ptCount val="2"/>
                <c:pt idx="0">
                  <c:v>Нийт бүтээгдэхүүн</c:v>
                </c:pt>
                <c:pt idx="1">
                  <c:v>Борлуулалтын орлого</c:v>
                </c:pt>
              </c:strCache>
            </c:strRef>
          </c:cat>
          <c:val>
            <c:numRef>
              <c:f>'[5]11.1-11.3'!$M$22:$M$23</c:f>
              <c:numCache>
                <c:formatCode>General</c:formatCode>
                <c:ptCount val="2"/>
                <c:pt idx="0">
                  <c:v>4904.8</c:v>
                </c:pt>
                <c:pt idx="1">
                  <c:v>3326.1</c:v>
                </c:pt>
              </c:numCache>
            </c:numRef>
          </c:val>
        </c:ser>
        <c:dLbls>
          <c:showVal val="1"/>
        </c:dLbls>
        <c:gapWidth val="259"/>
        <c:gapDepth val="341"/>
        <c:shape val="box"/>
        <c:axId val="80524416"/>
        <c:axId val="80525952"/>
        <c:axId val="0"/>
      </c:bar3DChart>
      <c:catAx>
        <c:axId val="8052441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0525952"/>
        <c:crosses val="autoZero"/>
        <c:auto val="1"/>
        <c:lblAlgn val="ctr"/>
        <c:lblOffset val="100"/>
      </c:catAx>
      <c:valAx>
        <c:axId val="80525952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052441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4095267388451478"/>
          <c:y val="0.89624671916010512"/>
          <c:w val="0.26948354111986039"/>
          <c:h val="6.2817608325275123E-2"/>
        </c:manualLayout>
      </c:layout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2083828337247327"/>
          <c:y val="1.8580576111647411E-2"/>
          <c:w val="0.674213058893954"/>
          <c:h val="0.88947899043805689"/>
        </c:manualLayout>
      </c:layout>
      <c:barChart>
        <c:barDir val="bar"/>
        <c:grouping val="clustered"/>
        <c:ser>
          <c:idx val="0"/>
          <c:order val="0"/>
          <c:tx>
            <c:strRef>
              <c:f>'[5]11.1-11.3'!$O$26</c:f>
              <c:strCache>
                <c:ptCount val="1"/>
                <c:pt idx="0">
                  <c:v>2015.03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'[5]11.1-11.3'!$N$27:$N$30</c:f>
              <c:strCache>
                <c:ptCount val="4"/>
                <c:pt idx="0">
                  <c:v>УҮГ</c:v>
                </c:pt>
                <c:pt idx="1">
                  <c:v>Компани</c:v>
                </c:pt>
                <c:pt idx="2">
                  <c:v>Өрхийн аж ахуй</c:v>
                </c:pt>
                <c:pt idx="3">
                  <c:v>Хоршоо</c:v>
                </c:pt>
              </c:strCache>
            </c:strRef>
          </c:cat>
          <c:val>
            <c:numRef>
              <c:f>'[5]11.1-11.3'!$O$27:$O$30</c:f>
              <c:numCache>
                <c:formatCode>General</c:formatCode>
                <c:ptCount val="4"/>
                <c:pt idx="0">
                  <c:v>94.4</c:v>
                </c:pt>
                <c:pt idx="1">
                  <c:v>1.8</c:v>
                </c:pt>
                <c:pt idx="2">
                  <c:v>3.4</c:v>
                </c:pt>
                <c:pt idx="3">
                  <c:v>0.4</c:v>
                </c:pt>
              </c:numCache>
            </c:numRef>
          </c:val>
        </c:ser>
        <c:ser>
          <c:idx val="1"/>
          <c:order val="1"/>
          <c:tx>
            <c:strRef>
              <c:f>'[5]11.1-11.3'!$P$26</c:f>
              <c:strCache>
                <c:ptCount val="1"/>
                <c:pt idx="0">
                  <c:v>2016.03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'[5]11.1-11.3'!$N$27:$N$30</c:f>
              <c:strCache>
                <c:ptCount val="4"/>
                <c:pt idx="0">
                  <c:v>УҮГ</c:v>
                </c:pt>
                <c:pt idx="1">
                  <c:v>Компани</c:v>
                </c:pt>
                <c:pt idx="2">
                  <c:v>Өрхийн аж ахуй</c:v>
                </c:pt>
                <c:pt idx="3">
                  <c:v>Хоршоо</c:v>
                </c:pt>
              </c:strCache>
            </c:strRef>
          </c:cat>
          <c:val>
            <c:numRef>
              <c:f>'[5]11.1-11.3'!$P$27:$P$30</c:f>
              <c:numCache>
                <c:formatCode>General</c:formatCode>
                <c:ptCount val="4"/>
                <c:pt idx="0">
                  <c:v>89.6</c:v>
                </c:pt>
                <c:pt idx="1">
                  <c:v>6.2</c:v>
                </c:pt>
                <c:pt idx="2">
                  <c:v>3.7</c:v>
                </c:pt>
                <c:pt idx="3">
                  <c:v>0.5</c:v>
                </c:pt>
              </c:numCache>
            </c:numRef>
          </c:val>
        </c:ser>
        <c:dLbls>
          <c:showVal val="1"/>
        </c:dLbls>
        <c:overlap val="-25"/>
        <c:axId val="80643584"/>
        <c:axId val="80645120"/>
      </c:barChart>
      <c:catAx>
        <c:axId val="80643584"/>
        <c:scaling>
          <c:orientation val="minMax"/>
        </c:scaling>
        <c:axPos val="l"/>
        <c:majorTickMark val="none"/>
        <c:tickLblPos val="nextTo"/>
        <c:crossAx val="80645120"/>
        <c:crosses val="autoZero"/>
        <c:auto val="1"/>
        <c:lblAlgn val="ctr"/>
        <c:lblOffset val="100"/>
      </c:catAx>
      <c:valAx>
        <c:axId val="8064512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80643584"/>
        <c:crosses val="autoZero"/>
        <c:crossBetween val="between"/>
      </c:valAx>
    </c:plotArea>
    <c:legend>
      <c:legendPos val="t"/>
      <c:legendEntry>
        <c:idx val="1"/>
        <c:txPr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endParaRPr lang="en-US"/>
          </a:p>
        </c:txPr>
      </c:legendEntry>
      <c:legendEntry>
        <c:idx val="0"/>
        <c:txPr>
          <a:bodyPr/>
          <a:lstStyle/>
          <a:p>
            <a:pPr>
              <a:defRPr>
                <a:solidFill>
                  <a:schemeClr val="accent2">
                    <a:lumMod val="75000"/>
                  </a:schemeClr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2655206440541088"/>
          <c:y val="0.90596529600466613"/>
          <c:w val="0.4438274782959824"/>
          <c:h val="6.9089247568863033E-2"/>
        </c:manualLayout>
      </c:layout>
    </c:legend>
    <c:plotVisOnly val="1"/>
  </c:chart>
  <c:spPr>
    <a:ln>
      <a:noFill/>
    </a:ln>
  </c:spPr>
  <c:txPr>
    <a:bodyPr/>
    <a:lstStyle/>
    <a:p>
      <a:pPr>
        <a:defRPr sz="1200" b="1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1582230971128616"/>
          <c:y val="3.3993875765529313E-2"/>
          <c:w val="0.64858437843862682"/>
          <c:h val="0.91717563429571325"/>
        </c:manualLayout>
      </c:layout>
      <c:barChart>
        <c:barDir val="bar"/>
        <c:grouping val="clustered"/>
        <c:ser>
          <c:idx val="0"/>
          <c:order val="0"/>
          <c:tx>
            <c:strRef>
              <c:f>'[5]11.1-11.3'!$M$49</c:f>
              <c:strCache>
                <c:ptCount val="1"/>
                <c:pt idx="0">
                  <c:v>2015.03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'[5]11.1-11.3'!$L$50:$L$53</c:f>
              <c:strCache>
                <c:ptCount val="4"/>
                <c:pt idx="0">
                  <c:v>УҮГ</c:v>
                </c:pt>
                <c:pt idx="1">
                  <c:v>Компани</c:v>
                </c:pt>
                <c:pt idx="2">
                  <c:v>Өрхийн аж ахуй</c:v>
                </c:pt>
                <c:pt idx="3">
                  <c:v>Хоршоо</c:v>
                </c:pt>
              </c:strCache>
            </c:strRef>
          </c:cat>
          <c:val>
            <c:numRef>
              <c:f>'[5]11.1-11.3'!$M$50:$M$53</c:f>
              <c:numCache>
                <c:formatCode>General</c:formatCode>
                <c:ptCount val="4"/>
                <c:pt idx="0">
                  <c:v>91.4</c:v>
                </c:pt>
                <c:pt idx="1">
                  <c:v>2.7</c:v>
                </c:pt>
                <c:pt idx="2">
                  <c:v>5.7</c:v>
                </c:pt>
                <c:pt idx="3">
                  <c:v>0.2</c:v>
                </c:pt>
              </c:numCache>
            </c:numRef>
          </c:val>
        </c:ser>
        <c:ser>
          <c:idx val="1"/>
          <c:order val="1"/>
          <c:tx>
            <c:strRef>
              <c:f>'[5]11.1-11.3'!$N$49</c:f>
              <c:strCache>
                <c:ptCount val="1"/>
                <c:pt idx="0">
                  <c:v>2016.03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'[5]11.1-11.3'!$L$50:$L$53</c:f>
              <c:strCache>
                <c:ptCount val="4"/>
                <c:pt idx="0">
                  <c:v>УҮГ</c:v>
                </c:pt>
                <c:pt idx="1">
                  <c:v>Компани</c:v>
                </c:pt>
                <c:pt idx="2">
                  <c:v>Өрхийн аж ахуй</c:v>
                </c:pt>
                <c:pt idx="3">
                  <c:v>Хоршоо</c:v>
                </c:pt>
              </c:strCache>
            </c:strRef>
          </c:cat>
          <c:val>
            <c:numRef>
              <c:f>'[5]11.1-11.3'!$N$50:$N$53</c:f>
              <c:numCache>
                <c:formatCode>General</c:formatCode>
                <c:ptCount val="4"/>
                <c:pt idx="0">
                  <c:v>87.4</c:v>
                </c:pt>
                <c:pt idx="1">
                  <c:v>4.8</c:v>
                </c:pt>
                <c:pt idx="2">
                  <c:v>7.4</c:v>
                </c:pt>
                <c:pt idx="3">
                  <c:v>0.4</c:v>
                </c:pt>
              </c:numCache>
            </c:numRef>
          </c:val>
        </c:ser>
        <c:dLbls>
          <c:showVal val="1"/>
        </c:dLbls>
        <c:overlap val="-25"/>
        <c:axId val="80552704"/>
        <c:axId val="80554240"/>
      </c:barChart>
      <c:catAx>
        <c:axId val="8055270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80554240"/>
        <c:crosses val="autoZero"/>
        <c:auto val="1"/>
        <c:lblAlgn val="ctr"/>
        <c:lblOffset val="100"/>
      </c:catAx>
      <c:valAx>
        <c:axId val="80554240"/>
        <c:scaling>
          <c:orientation val="minMax"/>
        </c:scaling>
        <c:delete val="1"/>
        <c:axPos val="b"/>
        <c:numFmt formatCode="General" sourceLinked="1"/>
        <c:tickLblPos val="none"/>
        <c:crossAx val="80552704"/>
        <c:crosses val="autoZero"/>
        <c:crossBetween val="between"/>
      </c:valAx>
    </c:plotArea>
    <c:legend>
      <c:legendPos val="t"/>
      <c:legendEntry>
        <c:idx val="1"/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</a:defRPr>
            </a:pPr>
            <a:endParaRPr lang="en-US"/>
          </a:p>
        </c:txPr>
      </c:legendEntry>
      <c:legendEntry>
        <c:idx val="0"/>
        <c:txPr>
          <a:bodyPr/>
          <a:lstStyle/>
          <a:p>
            <a:pPr>
              <a:defRPr b="1">
                <a:solidFill>
                  <a:schemeClr val="accent2">
                    <a:lumMod val="75000"/>
                  </a:schemeClr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36964559314031586"/>
          <c:y val="0.92727272727272692"/>
          <c:w val="0.46656929133858283"/>
          <c:h val="5.841183488427585E-2"/>
        </c:manualLayout>
      </c:layout>
    </c:legend>
    <c:plotVisOnly val="1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sz="1800" b="1"/>
              <a:t>Кабелийн телевизийн</a:t>
            </a:r>
            <a:r>
              <a:rPr lang="en-US" sz="1800" b="1"/>
              <a:t> </a:t>
            </a:r>
            <a:r>
              <a:rPr lang="mn-MN" sz="1800" b="1"/>
              <a:t>хэрэглэгчдийн</a:t>
            </a:r>
            <a:r>
              <a:rPr lang="en-US" sz="1800" b="1"/>
              <a:t> </a:t>
            </a:r>
            <a:r>
              <a:rPr lang="mn-MN" sz="1800" b="1"/>
              <a:t>тоо</a:t>
            </a:r>
          </a:p>
        </c:rich>
      </c:tx>
      <c:layout>
        <c:manualLayout>
          <c:xMode val="edge"/>
          <c:yMode val="edge"/>
          <c:x val="0.19802401187388738"/>
          <c:y val="3.1684745670963667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1.4469979875662287E-3"/>
          <c:y val="0.17424448607911863"/>
          <c:w val="0.95562319422362862"/>
          <c:h val="0.60180905323558886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Кабелийн телевизийн хэрэглэгчдийн тоо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01600" h="114300" prst="coolSlant"/>
              <a:bevelB w="101600" h="69850" prst="cross"/>
            </a:sp3d>
          </c:spPr>
          <c:dLbls>
            <c:dLbl>
              <c:idx val="0"/>
              <c:layout>
                <c:manualLayout>
                  <c:x val="-3.3540562953259792E-3"/>
                  <c:y val="9.5482404171753993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/>
                      <a:t>1690</a:t>
                    </a:r>
                    <a:endParaRPr lang="en-US" sz="1200" b="1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540562953259792E-3"/>
                  <c:y val="0.10025652438034176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540562953259792E-3"/>
                  <c:y val="9.070828396316636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3540562953259792E-3"/>
                  <c:y val="9.070828396316636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3540562953259792E-3"/>
                  <c:y val="9.070828396316636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8458814207090733E-3"/>
                  <c:y val="9.0708283963166367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2012.03</c:v>
                </c:pt>
                <c:pt idx="1">
                  <c:v>2013.03</c:v>
                </c:pt>
                <c:pt idx="2">
                  <c:v>2014.03</c:v>
                </c:pt>
                <c:pt idx="3">
                  <c:v>2015.03</c:v>
                </c:pt>
                <c:pt idx="4">
                  <c:v>2016.03</c:v>
                </c:pt>
              </c:numCache>
            </c:numRef>
          </c:cat>
          <c:val>
            <c:numRef>
              <c:f>Sheet1!$B$2:$B$6</c:f>
              <c:numCache>
                <c:formatCode>0</c:formatCode>
                <c:ptCount val="5"/>
                <c:pt idx="0">
                  <c:v>2241</c:v>
                </c:pt>
                <c:pt idx="1">
                  <c:v>3778</c:v>
                </c:pt>
                <c:pt idx="2">
                  <c:v>3850</c:v>
                </c:pt>
                <c:pt idx="3">
                  <c:v>3770</c:v>
                </c:pt>
                <c:pt idx="4">
                  <c:v>5120</c:v>
                </c:pt>
              </c:numCache>
            </c:numRef>
          </c:val>
        </c:ser>
        <c:gapWidth val="100"/>
        <c:overlap val="-24"/>
        <c:axId val="84839040"/>
        <c:axId val="130867584"/>
      </c:barChart>
      <c:catAx>
        <c:axId val="848390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867584"/>
        <c:crosses val="autoZero"/>
        <c:auto val="1"/>
        <c:lblAlgn val="ctr"/>
        <c:lblOffset val="100"/>
      </c:catAx>
      <c:valAx>
        <c:axId val="1308675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83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blipFill dpi="0" rotWithShape="1">
      <a:blip xmlns:r="http://schemas.openxmlformats.org/officeDocument/2006/relationships" r:embed="rId1">
        <a:alphaModFix amt="26000"/>
      </a:blip>
      <a:srcRect/>
      <a:stretch>
        <a:fillRect/>
      </a:stretch>
    </a:blipFill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7556586248636727"/>
          <c:y val="0.21527777777777779"/>
          <c:w val="0.40065681444991791"/>
          <c:h val="0.56481481481481965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25332722108366668"/>
                  <c:y val="8.9276340457443394E-4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0.10322223420702568"/>
                  <c:y val="0.23954668166479237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0.12211178226009443"/>
                  <c:y val="7.1199850018747568E-2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-2.0267680581023365E-2"/>
                  <c:y val="1.7061117360329957E-2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-1.1416963290547607E-2"/>
                  <c:y val="0.14240944881889842"/>
                </c:manualLayout>
              </c:layout>
              <c:showVal val="1"/>
              <c:showCatName val="1"/>
            </c:dLbl>
            <c:dLbl>
              <c:idx val="5"/>
              <c:layout>
                <c:manualLayout>
                  <c:x val="-0.10747707906374715"/>
                  <c:y val="0.25821259842519673"/>
                </c:manualLayout>
              </c:layout>
              <c:showVal val="1"/>
              <c:showCatName val="1"/>
            </c:dLbl>
            <c:dLbl>
              <c:idx val="6"/>
              <c:layout>
                <c:manualLayout>
                  <c:x val="-0.20046578937906778"/>
                  <c:y val="1.0516310461192372E-2"/>
                </c:manualLayout>
              </c:layout>
              <c:showVal val="1"/>
              <c:showCatName val="1"/>
            </c:dLbl>
            <c:dLbl>
              <c:idx val="7"/>
              <c:layout>
                <c:manualLayout>
                  <c:x val="-6.9227699277316534E-2"/>
                  <c:y val="-6.0556055493063372E-2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showCatName val="1"/>
            <c:showLeaderLines val="1"/>
          </c:dLbls>
          <c:cat>
            <c:strRef>
              <c:f>'1'!$K$24:$K$31</c:f>
              <c:strCache>
                <c:ptCount val="8"/>
                <c:pt idx="0">
                  <c:v>Магистр,доктор</c:v>
                </c:pt>
                <c:pt idx="1">
                  <c:v>Дээд боловсролтой </c:v>
                </c:pt>
                <c:pt idx="2">
                  <c:v>Тусгай дунд </c:v>
                </c:pt>
                <c:pt idx="3">
                  <c:v>Техник мэргэжлийн </c:v>
                </c:pt>
                <c:pt idx="4">
                  <c:v>Бүрэн дунд </c:v>
                </c:pt>
                <c:pt idx="5">
                  <c:v>Бүрэн бус дунд </c:v>
                </c:pt>
                <c:pt idx="6">
                  <c:v>Бага </c:v>
                </c:pt>
                <c:pt idx="7">
                  <c:v>Боловсролгүй </c:v>
                </c:pt>
              </c:strCache>
            </c:strRef>
          </c:cat>
          <c:val>
            <c:numRef>
              <c:f>'1'!$L$24:$L$31</c:f>
              <c:numCache>
                <c:formatCode>0.0</c:formatCode>
                <c:ptCount val="8"/>
                <c:pt idx="0">
                  <c:v>0.97640358014646056</c:v>
                </c:pt>
                <c:pt idx="1">
                  <c:v>24.491456468673718</c:v>
                </c:pt>
                <c:pt idx="2">
                  <c:v>13.100081366965014</c:v>
                </c:pt>
                <c:pt idx="3">
                  <c:v>11.716842961757518</c:v>
                </c:pt>
                <c:pt idx="4">
                  <c:v>34.255492270138319</c:v>
                </c:pt>
                <c:pt idx="5">
                  <c:v>11.960943856794152</c:v>
                </c:pt>
                <c:pt idx="6">
                  <c:v>2.7664768104149715</c:v>
                </c:pt>
                <c:pt idx="7">
                  <c:v>0.73230268510984542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'1'!$M$38</c:f>
              <c:strCache>
                <c:ptCount val="1"/>
                <c:pt idx="0">
                  <c:v>Эрэгтэй 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'1'!$N$37:$Q$37</c:f>
              <c:numCache>
                <c:formatCode>0.00</c:formatCode>
                <c:ptCount val="4"/>
                <c:pt idx="0">
                  <c:v>2013.03</c:v>
                </c:pt>
                <c:pt idx="1">
                  <c:v>2014.03</c:v>
                </c:pt>
                <c:pt idx="2">
                  <c:v>2015.03</c:v>
                </c:pt>
                <c:pt idx="3">
                  <c:v>2016.03</c:v>
                </c:pt>
              </c:numCache>
            </c:numRef>
          </c:cat>
          <c:val>
            <c:numRef>
              <c:f>'1'!$N$38:$Q$38</c:f>
              <c:numCache>
                <c:formatCode>#\ ##0</c:formatCode>
                <c:ptCount val="4"/>
                <c:pt idx="0">
                  <c:v>511</c:v>
                </c:pt>
                <c:pt idx="1">
                  <c:v>635</c:v>
                </c:pt>
                <c:pt idx="2">
                  <c:v>592</c:v>
                </c:pt>
                <c:pt idx="3">
                  <c:v>537</c:v>
                </c:pt>
              </c:numCache>
            </c:numRef>
          </c:val>
        </c:ser>
        <c:ser>
          <c:idx val="1"/>
          <c:order val="1"/>
          <c:tx>
            <c:strRef>
              <c:f>'1'!$M$39</c:f>
              <c:strCache>
                <c:ptCount val="1"/>
                <c:pt idx="0">
                  <c:v>Эмэгтэй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'1'!$N$37:$Q$37</c:f>
              <c:numCache>
                <c:formatCode>0.00</c:formatCode>
                <c:ptCount val="4"/>
                <c:pt idx="0">
                  <c:v>2013.03</c:v>
                </c:pt>
                <c:pt idx="1">
                  <c:v>2014.03</c:v>
                </c:pt>
                <c:pt idx="2">
                  <c:v>2015.03</c:v>
                </c:pt>
                <c:pt idx="3">
                  <c:v>2016.03</c:v>
                </c:pt>
              </c:numCache>
            </c:numRef>
          </c:cat>
          <c:val>
            <c:numRef>
              <c:f>'1'!$N$39:$Q$39</c:f>
              <c:numCache>
                <c:formatCode>#\ ##0</c:formatCode>
                <c:ptCount val="4"/>
                <c:pt idx="0">
                  <c:v>437</c:v>
                </c:pt>
                <c:pt idx="1">
                  <c:v>800</c:v>
                </c:pt>
                <c:pt idx="2">
                  <c:v>778</c:v>
                </c:pt>
                <c:pt idx="3">
                  <c:v>692</c:v>
                </c:pt>
              </c:numCache>
            </c:numRef>
          </c:val>
        </c:ser>
        <c:dLbls>
          <c:showVal val="1"/>
        </c:dLbls>
        <c:shape val="cone"/>
        <c:axId val="70073728"/>
        <c:axId val="70087808"/>
        <c:axId val="0"/>
      </c:bar3DChart>
      <c:catAx>
        <c:axId val="70073728"/>
        <c:scaling>
          <c:orientation val="minMax"/>
        </c:scaling>
        <c:axPos val="b"/>
        <c:numFmt formatCode="0.00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0087808"/>
        <c:crosses val="autoZero"/>
        <c:auto val="1"/>
        <c:lblAlgn val="ctr"/>
        <c:lblOffset val="100"/>
      </c:catAx>
      <c:valAx>
        <c:axId val="70087808"/>
        <c:scaling>
          <c:orientation val="minMax"/>
        </c:scaling>
        <c:delete val="1"/>
        <c:axPos val="l"/>
        <c:numFmt formatCode="#\ ##0" sourceLinked="1"/>
        <c:tickLblPos val="none"/>
        <c:crossAx val="7007372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7"/>
  <c:chart>
    <c:autoTitleDeleted val="1"/>
    <c:plotArea>
      <c:layout>
        <c:manualLayout>
          <c:layoutTarget val="inner"/>
          <c:xMode val="edge"/>
          <c:yMode val="edge"/>
          <c:x val="0.26923597025016904"/>
          <c:y val="5.6628056628056367E-2"/>
          <c:w val="0.55496957403651115"/>
          <c:h val="0.88674388674389326"/>
        </c:manualLayout>
      </c:layout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'1'!$K$65:$K$78</c:f>
              <c:strCache>
                <c:ptCount val="14"/>
                <c:pt idx="0">
                  <c:v>Сайншанд </c:v>
                </c:pt>
                <c:pt idx="1">
                  <c:v>Замын - Үүд </c:v>
                </c:pt>
                <c:pt idx="2">
                  <c:v>Өргөн </c:v>
                </c:pt>
                <c:pt idx="3">
                  <c:v>Айраг </c:v>
                </c:pt>
                <c:pt idx="4">
                  <c:v>Мандах </c:v>
                </c:pt>
                <c:pt idx="5">
                  <c:v>Даланжаргалан </c:v>
                </c:pt>
                <c:pt idx="6">
                  <c:v>Хатанбулаг </c:v>
                </c:pt>
                <c:pt idx="7">
                  <c:v>Сайхандулаан </c:v>
                </c:pt>
                <c:pt idx="8">
                  <c:v>Хөвсгөл </c:v>
                </c:pt>
                <c:pt idx="9">
                  <c:v>Иххэт </c:v>
                </c:pt>
                <c:pt idx="10">
                  <c:v>Дэлгэрэх </c:v>
                </c:pt>
                <c:pt idx="11">
                  <c:v>Улаанбадрах </c:v>
                </c:pt>
                <c:pt idx="12">
                  <c:v>Алтанширээ </c:v>
                </c:pt>
                <c:pt idx="13">
                  <c:v>Эрдэнэ </c:v>
                </c:pt>
              </c:strCache>
            </c:strRef>
          </c:cat>
          <c:val>
            <c:numRef>
              <c:f>'1'!$L$65:$L$78</c:f>
              <c:numCache>
                <c:formatCode>General</c:formatCode>
                <c:ptCount val="14"/>
                <c:pt idx="0">
                  <c:v>583</c:v>
                </c:pt>
                <c:pt idx="1">
                  <c:v>165</c:v>
                </c:pt>
                <c:pt idx="2">
                  <c:v>85</c:v>
                </c:pt>
                <c:pt idx="3">
                  <c:v>73</c:v>
                </c:pt>
                <c:pt idx="4">
                  <c:v>67</c:v>
                </c:pt>
                <c:pt idx="5">
                  <c:v>61</c:v>
                </c:pt>
                <c:pt idx="6">
                  <c:v>47</c:v>
                </c:pt>
                <c:pt idx="7">
                  <c:v>34</c:v>
                </c:pt>
                <c:pt idx="8">
                  <c:v>29</c:v>
                </c:pt>
                <c:pt idx="9">
                  <c:v>28</c:v>
                </c:pt>
                <c:pt idx="10">
                  <c:v>21</c:v>
                </c:pt>
                <c:pt idx="11">
                  <c:v>14</c:v>
                </c:pt>
                <c:pt idx="12">
                  <c:v>11</c:v>
                </c:pt>
                <c:pt idx="13">
                  <c:v>11</c:v>
                </c:pt>
              </c:numCache>
            </c:numRef>
          </c:val>
        </c:ser>
        <c:dLbls>
          <c:showVal val="1"/>
        </c:dLbls>
        <c:overlap val="-25"/>
        <c:axId val="70285952"/>
        <c:axId val="70295936"/>
      </c:barChart>
      <c:catAx>
        <c:axId val="7028595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0295936"/>
        <c:crosses val="autoZero"/>
        <c:auto val="1"/>
        <c:lblAlgn val="ctr"/>
        <c:lblOffset val="100"/>
      </c:catAx>
      <c:valAx>
        <c:axId val="70295936"/>
        <c:scaling>
          <c:orientation val="minMax"/>
        </c:scaling>
        <c:delete val="1"/>
        <c:axPos val="b"/>
        <c:numFmt formatCode="General" sourceLinked="1"/>
        <c:tickLblPos val="none"/>
        <c:crossAx val="70285952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'1'!$K$105:$K$108</c:f>
              <c:strCache>
                <c:ptCount val="4"/>
                <c:pt idx="0">
                  <c:v>Энгийн ажил мэргэжил </c:v>
                </c:pt>
                <c:pt idx="1">
                  <c:v>ХАА, ой загас агнуурын ажилтан </c:v>
                </c:pt>
                <c:pt idx="2">
                  <c:v>Мэргэжилтэн </c:v>
                </c:pt>
                <c:pt idx="3">
                  <c:v>Худалдаа, үйлчилгээний ажилтан </c:v>
                </c:pt>
              </c:strCache>
            </c:strRef>
          </c:cat>
          <c:val>
            <c:numRef>
              <c:f>'1'!$L$105:$L$108</c:f>
              <c:numCache>
                <c:formatCode>General</c:formatCode>
                <c:ptCount val="4"/>
                <c:pt idx="0">
                  <c:v>58</c:v>
                </c:pt>
                <c:pt idx="1">
                  <c:v>5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dLbls>
          <c:showVal val="1"/>
        </c:dLbls>
        <c:overlap val="-25"/>
        <c:axId val="70311296"/>
        <c:axId val="70329472"/>
      </c:barChart>
      <c:catAx>
        <c:axId val="7031129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0329472"/>
        <c:crosses val="autoZero"/>
        <c:auto val="1"/>
        <c:lblAlgn val="ctr"/>
        <c:lblOffset val="100"/>
      </c:catAx>
      <c:valAx>
        <c:axId val="70329472"/>
        <c:scaling>
          <c:orientation val="minMax"/>
        </c:scaling>
        <c:delete val="1"/>
        <c:axPos val="b"/>
        <c:numFmt formatCode="General" sourceLinked="1"/>
        <c:tickLblPos val="none"/>
        <c:crossAx val="70311296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1.8867929200200369E-2"/>
          <c:y val="0.1441709786276715"/>
          <c:w val="0.98113207079979947"/>
          <c:h val="0.7123445819272588"/>
        </c:manualLayout>
      </c:layout>
      <c:bar3DChart>
        <c:barDir val="col"/>
        <c:grouping val="clustered"/>
        <c:ser>
          <c:idx val="0"/>
          <c:order val="0"/>
          <c:tx>
            <c:strRef>
              <c:f>'[2]3'!$I$7:$J$7</c:f>
              <c:strCache>
                <c:ptCount val="1"/>
                <c:pt idx="0">
                  <c:v> Амбулаторийн үзлэг</c:v>
                </c:pt>
              </c:strCache>
            </c:strRef>
          </c:tx>
          <c:dLbls>
            <c:dLbl>
              <c:idx val="0"/>
              <c:layout>
                <c:manualLayout>
                  <c:x val="7.5471716800801503E-2"/>
                  <c:y val="1.7892763404574864E-3"/>
                </c:manualLayout>
              </c:layout>
              <c:showVal val="1"/>
            </c:dLbl>
            <c:dLbl>
              <c:idx val="1"/>
              <c:layout>
                <c:manualLayout>
                  <c:x val="8.1394067596213718E-2"/>
                  <c:y val="2.532358455193097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'[2]3'!$K$6:$L$6</c:f>
              <c:numCache>
                <c:formatCode>General</c:formatCode>
                <c:ptCount val="2"/>
                <c:pt idx="0">
                  <c:v>2015.03</c:v>
                </c:pt>
                <c:pt idx="1">
                  <c:v>2016.03</c:v>
                </c:pt>
              </c:numCache>
            </c:numRef>
          </c:cat>
          <c:val>
            <c:numRef>
              <c:f>'[2]3'!$K$7:$L$7</c:f>
              <c:numCache>
                <c:formatCode>General</c:formatCode>
                <c:ptCount val="2"/>
                <c:pt idx="0">
                  <c:v>89.6</c:v>
                </c:pt>
                <c:pt idx="1">
                  <c:v>100.1</c:v>
                </c:pt>
              </c:numCache>
            </c:numRef>
          </c:val>
        </c:ser>
        <c:ser>
          <c:idx val="1"/>
          <c:order val="1"/>
          <c:tx>
            <c:strRef>
              <c:f>'[2]3'!$I$8:$J$8</c:f>
              <c:strCache>
                <c:ptCount val="1"/>
                <c:pt idx="0">
                  <c:v>Эмчлүүлсэн хүний тоо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7.3988439306358483E-2"/>
                </c:manualLayout>
              </c:layout>
              <c:showVal val="1"/>
            </c:dLbl>
            <c:dLbl>
              <c:idx val="1"/>
              <c:layout>
                <c:manualLayout>
                  <c:x val="1.6666666666666583E-2"/>
                  <c:y val="-5.0867052023121924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'[2]3'!$K$6:$L$6</c:f>
              <c:numCache>
                <c:formatCode>General</c:formatCode>
                <c:ptCount val="2"/>
                <c:pt idx="0">
                  <c:v>2015.03</c:v>
                </c:pt>
                <c:pt idx="1">
                  <c:v>2016.03</c:v>
                </c:pt>
              </c:numCache>
            </c:numRef>
          </c:cat>
          <c:val>
            <c:numRef>
              <c:f>'[2]3'!$K$8:$L$8</c:f>
              <c:numCache>
                <c:formatCode>General</c:formatCode>
                <c:ptCount val="2"/>
                <c:pt idx="0">
                  <c:v>3.8</c:v>
                </c:pt>
                <c:pt idx="1">
                  <c:v>4.5999999999999996</c:v>
                </c:pt>
              </c:numCache>
            </c:numRef>
          </c:val>
        </c:ser>
        <c:dLbls>
          <c:showVal val="1"/>
        </c:dLbls>
        <c:shape val="cone"/>
        <c:axId val="70458368"/>
        <c:axId val="70468352"/>
        <c:axId val="0"/>
      </c:bar3DChart>
      <c:catAx>
        <c:axId val="7045836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0468352"/>
        <c:crosses val="autoZero"/>
        <c:auto val="1"/>
        <c:lblAlgn val="ctr"/>
        <c:lblOffset val="100"/>
      </c:catAx>
      <c:valAx>
        <c:axId val="70468352"/>
        <c:scaling>
          <c:orientation val="minMax"/>
        </c:scaling>
        <c:delete val="1"/>
        <c:axPos val="l"/>
        <c:numFmt formatCode="General" sourceLinked="1"/>
        <c:tickLblPos val="none"/>
        <c:crossAx val="704583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8522017164863361"/>
          <c:y val="2.8571428571428591E-2"/>
          <c:w val="0.45345898416753"/>
          <c:h val="0.20131383577052872"/>
        </c:manualLayout>
      </c:layout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4969135802469141"/>
          <c:y val="3.5748878164423029E-2"/>
          <c:w val="0.56975308641975364"/>
          <c:h val="0.78294889609387186"/>
        </c:manualLayout>
      </c:layout>
      <c:barChart>
        <c:barDir val="col"/>
        <c:grouping val="clustered"/>
        <c:ser>
          <c:idx val="0"/>
          <c:order val="0"/>
          <c:tx>
            <c:strRef>
              <c:f>'3'!$D$65:$E$65</c:f>
              <c:strCache>
                <c:ptCount val="1"/>
                <c:pt idx="0">
                  <c:v>амьд төрсөн хүүхэд 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'3'!$F$64:$G$64</c:f>
              <c:numCache>
                <c:formatCode>General</c:formatCode>
                <c:ptCount val="2"/>
                <c:pt idx="0">
                  <c:v>2015.03</c:v>
                </c:pt>
                <c:pt idx="1">
                  <c:v>2016.03</c:v>
                </c:pt>
              </c:numCache>
            </c:numRef>
          </c:cat>
          <c:val>
            <c:numRef>
              <c:f>'3'!$F$65:$G$65</c:f>
              <c:numCache>
                <c:formatCode>0.0</c:formatCode>
                <c:ptCount val="2"/>
                <c:pt idx="0" formatCode="General">
                  <c:v>10.5</c:v>
                </c:pt>
                <c:pt idx="1">
                  <c:v>8</c:v>
                </c:pt>
              </c:numCache>
            </c:numRef>
          </c:val>
        </c:ser>
        <c:dLbls>
          <c:showVal val="1"/>
        </c:dLbls>
        <c:overlap val="-25"/>
        <c:axId val="70493312"/>
        <c:axId val="70662016"/>
      </c:barChart>
      <c:catAx>
        <c:axId val="704933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0662016"/>
        <c:crosses val="autoZero"/>
        <c:auto val="1"/>
        <c:lblAlgn val="ctr"/>
        <c:lblOffset val="100"/>
      </c:catAx>
      <c:valAx>
        <c:axId val="70662016"/>
        <c:scaling>
          <c:orientation val="minMax"/>
        </c:scaling>
        <c:delete val="1"/>
        <c:axPos val="l"/>
        <c:numFmt formatCode="General" sourceLinked="1"/>
        <c:tickLblPos val="none"/>
        <c:crossAx val="70493312"/>
        <c:crosses val="autoZero"/>
        <c:crossBetween val="between"/>
      </c:valAx>
    </c:plotArea>
    <c:plotVisOnly val="1"/>
  </c:chart>
  <c:spPr>
    <a:ln>
      <a:noFill/>
    </a:ln>
  </c:sp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0909090909090921"/>
          <c:y val="6.7901234567901397E-2"/>
          <c:w val="0.78181818181818186"/>
          <c:h val="0.74043258481578567"/>
        </c:manualLayout>
      </c:layout>
      <c:bar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1.792937246480554E-2"/>
                  <c:y val="-7.6572372897832346E-3"/>
                </c:manualLayout>
              </c:layout>
              <c:showVal val="1"/>
            </c:dLbl>
            <c:dLbl>
              <c:idx val="1"/>
              <c:layout>
                <c:manualLayout>
                  <c:x val="2.5244571701264681E-4"/>
                  <c:y val="-4.7841936424613757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'[2]3'!$N$12:$O$12</c:f>
              <c:numCache>
                <c:formatCode>General</c:formatCode>
                <c:ptCount val="2"/>
                <c:pt idx="0">
                  <c:v>2015.03</c:v>
                </c:pt>
                <c:pt idx="1">
                  <c:v>2016.03</c:v>
                </c:pt>
              </c:numCache>
            </c:numRef>
          </c:cat>
          <c:val>
            <c:numRef>
              <c:f>'[2]3'!$N$13:$O$13</c:f>
              <c:numCache>
                <c:formatCode>General</c:formatCode>
                <c:ptCount val="2"/>
                <c:pt idx="0">
                  <c:v>198</c:v>
                </c:pt>
                <c:pt idx="1">
                  <c:v>901</c:v>
                </c:pt>
              </c:numCache>
            </c:numRef>
          </c:val>
        </c:ser>
        <c:dLbls>
          <c:showVal val="1"/>
        </c:dLbls>
        <c:axId val="70608000"/>
        <c:axId val="70609536"/>
      </c:barChart>
      <c:catAx>
        <c:axId val="7060800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0609536"/>
        <c:crosses val="autoZero"/>
        <c:auto val="1"/>
        <c:lblAlgn val="ctr"/>
        <c:lblOffset val="100"/>
      </c:catAx>
      <c:valAx>
        <c:axId val="70609536"/>
        <c:scaling>
          <c:orientation val="minMax"/>
        </c:scaling>
        <c:delete val="1"/>
        <c:axPos val="l"/>
        <c:numFmt formatCode="General" sourceLinked="1"/>
        <c:tickLblPos val="none"/>
        <c:crossAx val="70608000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0.85981</cdr:x>
      <cdr:y>0.23404</cdr:y>
    </cdr:from>
    <cdr:to>
      <cdr:x>0.96262</cdr:x>
      <cdr:y>0.3617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10375" y="838191"/>
          <a:ext cx="838251" cy="457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1.8%</a:t>
          </a:r>
          <a:endParaRPr lang="en-US" sz="18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0.85047</cdr:x>
      <cdr:y>0.25532</cdr:y>
    </cdr:from>
    <cdr:to>
      <cdr:x>0.85981</cdr:x>
      <cdr:y>0.29787</cdr:y>
    </cdr:to>
    <cdr:sp macro="" textlink="">
      <cdr:nvSpPr>
        <cdr:cNvPr id="3" name="Down Arrow 2"/>
        <cdr:cNvSpPr/>
      </cdr:nvSpPr>
      <cdr:spPr>
        <a:xfrm xmlns:a="http://schemas.openxmlformats.org/drawingml/2006/main">
          <a:off x="6934200" y="914400"/>
          <a:ext cx="76200" cy="152400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0.85047</cdr:x>
      <cdr:y>0.6383</cdr:y>
    </cdr:from>
    <cdr:to>
      <cdr:x>0.85981</cdr:x>
      <cdr:y>0.68085</cdr:y>
    </cdr:to>
    <cdr:sp macro="" textlink="">
      <cdr:nvSpPr>
        <cdr:cNvPr id="4" name="Up Arrow 3"/>
        <cdr:cNvSpPr/>
      </cdr:nvSpPr>
      <cdr:spPr>
        <a:xfrm xmlns:a="http://schemas.openxmlformats.org/drawingml/2006/main">
          <a:off x="6934200" y="2286000"/>
          <a:ext cx="76200" cy="152400"/>
        </a:xfrm>
        <a:prstGeom xmlns:a="http://schemas.openxmlformats.org/drawingml/2006/main" prst="up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0.85981</cdr:x>
      <cdr:y>0.61702</cdr:y>
    </cdr:from>
    <cdr:to>
      <cdr:x>0.95327</cdr:x>
      <cdr:y>0.70213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010400" y="2209800"/>
          <a:ext cx="762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15.7%</a:t>
          </a:r>
          <a:endParaRPr lang="en-US" sz="1800" b="1" dirty="0">
            <a:solidFill>
              <a:srgbClr val="00B05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</cdr:x>
      <cdr:y>0.18182</cdr:y>
    </cdr:from>
    <cdr:to>
      <cdr:x>0.85</cdr:x>
      <cdr:y>0.54545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71800" y="457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0.67925</cdr:x>
      <cdr:y>0.05714</cdr:y>
    </cdr:from>
    <cdr:to>
      <cdr:x>0.69812</cdr:x>
      <cdr:y>0.11111</cdr:y>
    </cdr:to>
    <cdr:sp macro="" textlink="">
      <cdr:nvSpPr>
        <cdr:cNvPr id="2" name="Up Arrow 1"/>
        <cdr:cNvSpPr/>
      </cdr:nvSpPr>
      <cdr:spPr>
        <a:xfrm xmlns:a="http://schemas.openxmlformats.org/drawingml/2006/main">
          <a:off x="2743200" y="152400"/>
          <a:ext cx="76207" cy="143919"/>
        </a:xfrm>
        <a:prstGeom xmlns:a="http://schemas.openxmlformats.org/drawingml/2006/main" prst="upArrow">
          <a:avLst/>
        </a:prstGeom>
        <a:solidFill xmlns:a="http://schemas.openxmlformats.org/drawingml/2006/main">
          <a:srgbClr val="00B050"/>
        </a:solidFill>
        <a:ln xmlns:a="http://schemas.openxmlformats.org/drawingml/2006/main" w="25400" cap="flat" cmpd="sng" algn="ctr">
          <a:solidFill>
            <a:srgbClr val="00B05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0.67925</cdr:x>
      <cdr:y>0.17143</cdr:y>
    </cdr:from>
    <cdr:to>
      <cdr:x>0.69812</cdr:x>
      <cdr:y>0.22539</cdr:y>
    </cdr:to>
    <cdr:sp macro="" textlink="">
      <cdr:nvSpPr>
        <cdr:cNvPr id="3" name="Up Arrow 2"/>
        <cdr:cNvSpPr/>
      </cdr:nvSpPr>
      <cdr:spPr>
        <a:xfrm xmlns:a="http://schemas.openxmlformats.org/drawingml/2006/main">
          <a:off x="2743200" y="457200"/>
          <a:ext cx="76207" cy="143919"/>
        </a:xfrm>
        <a:prstGeom xmlns:a="http://schemas.openxmlformats.org/drawingml/2006/main" prst="upArrow">
          <a:avLst/>
        </a:prstGeom>
        <a:solidFill xmlns:a="http://schemas.openxmlformats.org/drawingml/2006/main">
          <a:srgbClr val="00B050"/>
        </a:solidFill>
        <a:ln xmlns:a="http://schemas.openxmlformats.org/drawingml/2006/main" w="25400" cap="flat" cmpd="sng" algn="ctr">
          <a:solidFill>
            <a:srgbClr val="00B05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0.69811</cdr:x>
      <cdr:y>0.14286</cdr:y>
    </cdr:from>
    <cdr:to>
      <cdr:x>0.90566</cdr:x>
      <cdr:y>0.25714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19400" y="381000"/>
          <a:ext cx="838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21.1 %</a:t>
          </a:r>
          <a:endParaRPr lang="en-US" sz="1200" b="1" dirty="0">
            <a:solidFill>
              <a:srgbClr val="00B05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0.74074</cdr:x>
      <cdr:y>0.17647</cdr:y>
    </cdr:from>
    <cdr:to>
      <cdr:x>0.90741</cdr:x>
      <cdr:y>0.29412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48000" y="457200"/>
          <a:ext cx="685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23.8%</a:t>
          </a:r>
          <a:endParaRPr lang="en-US" sz="1800" b="1" dirty="0">
            <a:solidFill>
              <a:srgbClr val="00B05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0.7037</cdr:x>
      <cdr:y>0.19355</cdr:y>
    </cdr:from>
    <cdr:to>
      <cdr:x>0.74074</cdr:x>
      <cdr:y>0.3036</cdr:y>
    </cdr:to>
    <cdr:sp macro="" textlink="">
      <cdr:nvSpPr>
        <cdr:cNvPr id="3" name="Up Arrow 2"/>
        <cdr:cNvSpPr/>
      </cdr:nvSpPr>
      <cdr:spPr>
        <a:xfrm xmlns:a="http://schemas.openxmlformats.org/drawingml/2006/main" flipV="1">
          <a:off x="2895600" y="457200"/>
          <a:ext cx="152412" cy="259972"/>
        </a:xfrm>
        <a:prstGeom xmlns:a="http://schemas.openxmlformats.org/drawingml/2006/main" prst="upArrow">
          <a:avLst/>
        </a:prstGeom>
        <a:solidFill xmlns:a="http://schemas.openxmlformats.org/drawingml/2006/main">
          <a:srgbClr val="00B050"/>
        </a:solidFill>
        <a:ln xmlns:a="http://schemas.openxmlformats.org/drawingml/2006/main" w="25400" cap="flat" cmpd="sng" algn="ctr">
          <a:solidFill>
            <a:srgbClr val="00B05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0.03774</cdr:x>
      <cdr:y>0.16667</cdr:y>
    </cdr:from>
    <cdr:to>
      <cdr:x>0.05661</cdr:x>
      <cdr:y>0.24857</cdr:y>
    </cdr:to>
    <cdr:sp macro="" textlink="">
      <cdr:nvSpPr>
        <cdr:cNvPr id="2" name="Up Arrow 1"/>
        <cdr:cNvSpPr/>
      </cdr:nvSpPr>
      <cdr:spPr>
        <a:xfrm xmlns:a="http://schemas.openxmlformats.org/drawingml/2006/main" flipV="1">
          <a:off x="152399" y="381000"/>
          <a:ext cx="76208" cy="187223"/>
        </a:xfrm>
        <a:prstGeom xmlns:a="http://schemas.openxmlformats.org/drawingml/2006/main" prst="up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0.07547</cdr:x>
      <cdr:y>0.13333</cdr:y>
    </cdr:from>
    <cdr:to>
      <cdr:x>0.28302</cdr:x>
      <cdr:y>0.26429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4799" y="304800"/>
          <a:ext cx="838201" cy="2993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mn-MN" sz="16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1,3 </a:t>
          </a:r>
          <a:r>
            <a:rPr lang="en-US" sz="16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%</a:t>
          </a:r>
          <a:endParaRPr lang="en-US" sz="1600" b="1" dirty="0">
            <a:solidFill>
              <a:srgbClr val="00B05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0.60377</cdr:x>
      <cdr:y>0.08571</cdr:y>
    </cdr:from>
    <cdr:to>
      <cdr:x>0.63396</cdr:x>
      <cdr:y>0.16723</cdr:y>
    </cdr:to>
    <cdr:sp macro="" textlink="">
      <cdr:nvSpPr>
        <cdr:cNvPr id="3" name="Up Arrow 2"/>
        <cdr:cNvSpPr/>
      </cdr:nvSpPr>
      <cdr:spPr>
        <a:xfrm xmlns:a="http://schemas.openxmlformats.org/drawingml/2006/main" flipV="1">
          <a:off x="2438400" y="228600"/>
          <a:ext cx="121899" cy="217392"/>
        </a:xfrm>
        <a:prstGeom xmlns:a="http://schemas.openxmlformats.org/drawingml/2006/main" prst="upArrow">
          <a:avLst/>
        </a:prstGeom>
        <a:solidFill xmlns:a="http://schemas.openxmlformats.org/drawingml/2006/main">
          <a:srgbClr val="00B050"/>
        </a:solidFill>
        <a:ln xmlns:a="http://schemas.openxmlformats.org/drawingml/2006/main" w="25400" cap="flat" cmpd="sng" algn="ctr">
          <a:solidFill>
            <a:srgbClr val="00B05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0.62264</cdr:x>
      <cdr:y>0.05714</cdr:y>
    </cdr:from>
    <cdr:to>
      <cdr:x>0.9434</cdr:x>
      <cdr:y>0.2042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14600" y="152400"/>
          <a:ext cx="1295400" cy="392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rgbClr val="00B050"/>
              </a:solidFill>
            </a:rPr>
            <a:t> </a:t>
          </a:r>
          <a:r>
            <a:rPr lang="en-US" sz="1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19.1%-86.7%</a:t>
          </a:r>
          <a:endParaRPr lang="en-US" sz="1400" b="1" dirty="0">
            <a:solidFill>
              <a:srgbClr val="00B05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0.44643</cdr:x>
      <cdr:y>0.13889</cdr:y>
    </cdr:from>
    <cdr:to>
      <cdr:x>0.67857</cdr:x>
      <cdr:y>0.25317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05000" y="381000"/>
          <a:ext cx="990588" cy="313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mn-MN" sz="16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77,4</a:t>
          </a:r>
          <a:r>
            <a:rPr lang="en-US" sz="16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%</a:t>
          </a:r>
          <a:endParaRPr lang="en-US" sz="1600" b="1" dirty="0">
            <a:solidFill>
              <a:srgbClr val="00B05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76D9FFBC-56E5-49AB-A980-6268372BAABF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38" tIns="45720" rIns="91438" bIns="45720" rtlCol="0" anchor="b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38" tIns="45720" rIns="91438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ED9021E2-95D1-40F0-88F8-0D3682B0D0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61CC6E-47AF-451B-8ABD-358BC983887B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20" rIns="91438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</p:spPr>
        <p:txBody>
          <a:bodyPr vert="horz" lIns="91438" tIns="45720" rIns="91438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38" tIns="45720" rIns="91438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38" tIns="45720" rIns="91438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36B3802E-69BE-4CC8-9AD0-979CAE8815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mn-MN" altLang="en-US" dirty="0" smtClean="0"/>
              <a:t>Нүүр солих</a:t>
            </a:r>
            <a:endParaRPr lang="en-US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4A78AA-6011-4478-80E5-F60E1D846C60}" type="slidenum">
              <a:rPr lang="en-US" altLang="en-US" smtClean="0">
                <a:cs typeface="Arial" charset="0"/>
              </a:rPr>
              <a:pPr/>
              <a:t>1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mn-MN" dirty="0" smtClean="0"/>
              <a:t>Өмнөх сарынх шиг болгох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Аж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үйлдвэрийн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салбарт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оны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эхний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сард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оны үнээр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4904.4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сая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төгрөгийн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бүтээгдэхүүн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үйлдвэрлэж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3325.9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сая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төгрөгийн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бүтээгдэхүүнийг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зах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зээлд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борлууллаа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Аж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ахуйн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нэгжийн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хариуцлагын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хэлбэрээр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авч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үзвэл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улсын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үйлдвэрийн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газар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89.6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хувь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компани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6.2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хувь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хоршоо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.5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хувь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өрхийн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аж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ахуй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хувийг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тус тус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үйлдвэрлэжээ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u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mn-MN" altLang="en-US" dirty="0" smtClean="0"/>
              <a:t>Банкны зураг бичвэрийг 2015 оны жилийн эцсийнх шиг болгох, өмнө өөрчилсний адил</a:t>
            </a:r>
            <a:r>
              <a:rPr lang="mn-MN" altLang="en-US" baseline="0" dirty="0" smtClean="0"/>
              <a:t> болгох, нэг өөрчилснөө дахин буцаагаад байхаа болих </a:t>
            </a:r>
            <a:endParaRPr lang="en-US" alt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32D7AC-1866-4664-BB6A-137D3293FA11}" type="slidenum">
              <a:rPr lang="en-US" altLang="en-US" smtClean="0">
                <a:cs typeface="Arial" charset="0"/>
              </a:rPr>
              <a:pPr/>
              <a:t>9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E996E-88D1-4F0E-9001-742768549D5F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CAB71-C725-4E6C-B1BF-E56ADE36BE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992DF-023D-4DB3-AAC9-AC85CF0DCA99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CD56E-DC2A-42D2-8FA4-B9B281C674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C7D33-B84A-4A54-8C05-53771A945A77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044DC-833A-49E9-9777-027A273DC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E64A6-DDB6-40E9-A9E5-63CF7683B7B3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1EAF6-0564-4063-8608-1D3EBFC64D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FC38-8E5E-4EC4-AED8-A27A0AF64BF5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71770-3321-4527-9E70-2DCAC917E8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F130A-DA8A-427D-AB5C-B3925BF9B9E1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54EF6-7A79-47FD-B05B-45DF47A5FE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31125-1052-47BF-BB1F-587EE9B8B9DA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162F4-44EF-47B7-93D9-CC4BB54363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674DE-2C9A-4958-84F4-3287F85291AF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7B5C4-D4F7-483D-95DB-43358F836B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B71DA-F8B2-42C7-8597-1D139289CC4A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D3820-A0EB-4FBE-83C0-E54F1A0FC8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28669-F4F9-4186-BBB7-23B53173985E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E8D07-4BE2-44C2-8E12-16E42B2642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9953C-8DBA-46FF-A57D-540CC238CE47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93EF9-495C-4E87-BA12-B8A61FBD78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D14D82-B55E-4EDA-B243-2FFC167DE1C4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00B9E99-AB32-4032-8104-C5A74A8D6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chart" Target="../charts/char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image" Target="../media/image9.png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lum bright="7000" contrast="-1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9114" y="1071703"/>
            <a:ext cx="4040373" cy="5024297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03263" y="2362200"/>
            <a:ext cx="8440737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44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ДОРНОГОВЬ АЙМГИЙН</a:t>
            </a:r>
          </a:p>
          <a:p>
            <a:pPr algn="ctr"/>
            <a:r>
              <a:rPr lang="mn-MN" altLang="en-US" sz="32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НИЙГЭМ, ЭДИЙН ЗАСГИЙН БАЙДАЛ</a:t>
            </a:r>
            <a:endParaRPr lang="en-US" altLang="en-US" sz="32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03263" y="3733800"/>
            <a:ext cx="844073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 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оны эхний 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сард</a:t>
            </a:r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mn-MN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mn-MN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mn-MN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mn-MN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			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2016.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04.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endParaRPr lang="en-US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Хэрэглээний үнийн индекс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90600" y="990600"/>
            <a:ext cx="2971800" cy="1524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just" eaLnBrk="1" hangingPunct="1">
              <a:tabLst>
                <a:tab pos="171450" algn="r"/>
                <a:tab pos="2743200" algn="ctr"/>
                <a:tab pos="4286250" algn="r"/>
                <a:tab pos="5486400" algn="r"/>
              </a:tabLst>
            </a:pPr>
            <a:r>
              <a:rPr lang="mn-MN" sz="1400" dirty="0" smtClean="0"/>
              <a:t> </a:t>
            </a:r>
            <a:endParaRPr lang="eu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Rectangle 13"/>
          <p:cNvSpPr>
            <a:spLocks noChangeArrowheads="1"/>
          </p:cNvSpPr>
          <p:nvPr/>
        </p:nvSpPr>
        <p:spPr bwMode="auto">
          <a:xfrm>
            <a:off x="1600200" y="2667000"/>
            <a:ext cx="541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n-MN" dirty="0">
                <a:latin typeface="Times New Roman" pitchFamily="18" charset="0"/>
                <a:cs typeface="Times New Roman" pitchFamily="18" charset="0"/>
              </a:rPr>
              <a:t>Хэрэглээний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үнийн индекс, 2016 оны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3-р сард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667000"/>
            <a:ext cx="45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267200" y="3338512"/>
          <a:ext cx="609600" cy="180975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267200" y="990600"/>
            <a:ext cx="4724400" cy="1676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1" algn="just" eaLnBrk="1" hangingPunct="1">
              <a:buFontTx/>
              <a:buChar char="-"/>
              <a:tabLst>
                <a:tab pos="171450" algn="r"/>
                <a:tab pos="2743200" algn="ctr"/>
                <a:tab pos="4286250" algn="r"/>
                <a:tab pos="5486400" algn="r"/>
              </a:tabLst>
            </a:pPr>
            <a:endParaRPr lang="eu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Notched Right Arrow 10"/>
          <p:cNvSpPr/>
          <p:nvPr/>
        </p:nvSpPr>
        <p:spPr>
          <a:xfrm>
            <a:off x="4038600" y="1676400"/>
            <a:ext cx="533400" cy="381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066800" y="1066800"/>
            <a:ext cx="2743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r"/>
                <a:tab pos="2743200" algn="ctr"/>
                <a:tab pos="4286250" algn="r"/>
                <a:tab pos="5486400" algn="r"/>
              </a:tabLst>
            </a:pPr>
            <a:r>
              <a:rPr kumimoji="0" lang="eu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Хэрэглээний үнийн индекс 2016 оны </a:t>
            </a:r>
            <a:r>
              <a:rPr lang="mn-MN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дугаар </a:t>
            </a:r>
            <a:r>
              <a:rPr kumimoji="0" lang="eu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сард</a:t>
            </a: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r"/>
                <a:tab pos="2743200" algn="ctr"/>
                <a:tab pos="4286250" algn="r"/>
                <a:tab pos="5486400" algn="r"/>
              </a:tabLst>
            </a:pPr>
            <a:r>
              <a:rPr kumimoji="0" lang="eu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Өмнөх сарынхаас </a:t>
            </a:r>
            <a:r>
              <a:rPr lang="mn-MN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0.6</a:t>
            </a: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хувиар</a:t>
            </a:r>
            <a:r>
              <a:rPr kumimoji="0" lang="mn-MN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өсч</a:t>
            </a:r>
            <a:endParaRPr kumimoji="0" lang="mn-M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r"/>
                <a:tab pos="2743200" algn="ctr"/>
                <a:tab pos="4286250" algn="r"/>
                <a:tab pos="5486400" algn="r"/>
              </a:tabLst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mn-MN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mn-MN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Ө</a:t>
            </a: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мнөх оны мөн үеэс 0.7 хувиар </a:t>
            </a:r>
            <a:r>
              <a:rPr lang="mn-MN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буурлаа</a:t>
            </a:r>
            <a:r>
              <a:rPr kumimoji="0" lang="eu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u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572000" y="1066800"/>
            <a:ext cx="426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1" hangingPunct="1">
              <a:tabLst>
                <a:tab pos="171450" algn="r"/>
                <a:tab pos="2743200" algn="ctr"/>
                <a:tab pos="4286250" algn="r"/>
                <a:tab pos="5486400" algn="r"/>
              </a:tabLst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Ерөнхий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индекс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өмнөх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сарынхаас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mn-MN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0.6</a:t>
            </a:r>
            <a:r>
              <a:rPr kumimoji="0" lang="mn-MN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хувиар өсөхөд: хүнсний бараа, ундаа, усны бүлэг </a:t>
            </a:r>
            <a:r>
              <a:rPr lang="mn-MN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1.8</a:t>
            </a:r>
            <a:r>
              <a:rPr kumimoji="0" lang="mn-MN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хувиар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 өссөн нь нөлөөлжээ. Харин бусад бараа үйлчилгээний бүлэг тогтвортой байна. </a:t>
            </a:r>
            <a:endParaRPr kumimoji="0" lang="mn-MN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124200"/>
            <a:ext cx="7467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Хэрэглээний үнийн индекс</a:t>
            </a: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1828800" y="1127453"/>
            <a:ext cx="609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mn-MN" sz="1400" b="1" dirty="0">
                <a:latin typeface="Arial" charset="0"/>
              </a:rPr>
              <a:t>Хэрэглээний бараа, үйлчилгээний үнэ тарифын индекс, </a:t>
            </a:r>
            <a:r>
              <a:rPr lang="mn-MN" sz="1400" b="1" dirty="0" smtClean="0">
                <a:latin typeface="Arial" charset="0"/>
              </a:rPr>
              <a:t>201</a:t>
            </a:r>
            <a:r>
              <a:rPr lang="en-US" sz="1400" b="1" dirty="0" smtClean="0">
                <a:latin typeface="Arial" charset="0"/>
              </a:rPr>
              <a:t>4</a:t>
            </a:r>
            <a:r>
              <a:rPr lang="mn-MN" sz="1400" b="1" dirty="0" smtClean="0">
                <a:latin typeface="Arial" charset="0"/>
              </a:rPr>
              <a:t>-201</a:t>
            </a:r>
            <a:r>
              <a:rPr lang="en-US" sz="1400" b="1" dirty="0" smtClean="0">
                <a:latin typeface="Arial" charset="0"/>
              </a:rPr>
              <a:t>6</a:t>
            </a:r>
            <a:r>
              <a:rPr lang="mn-MN" sz="1400" b="1" dirty="0" smtClean="0">
                <a:latin typeface="Arial" charset="0"/>
              </a:rPr>
              <a:t> </a:t>
            </a:r>
            <a:r>
              <a:rPr lang="mn-MN" sz="1400" b="1" dirty="0">
                <a:latin typeface="Arial" charset="0"/>
              </a:rPr>
              <a:t>оны сар бүрээр </a:t>
            </a:r>
            <a:r>
              <a:rPr lang="en-US" sz="1400" b="1" dirty="0">
                <a:latin typeface="Arial" charset="0"/>
              </a:rPr>
              <a:t>(</a:t>
            </a:r>
            <a:r>
              <a:rPr lang="mn-MN" sz="1400" b="1" dirty="0">
                <a:latin typeface="Arial" charset="0"/>
              </a:rPr>
              <a:t> өмнөх </a:t>
            </a:r>
            <a:r>
              <a:rPr lang="mn-MN" sz="1400" b="1" dirty="0" smtClean="0">
                <a:latin typeface="Arial" charset="0"/>
              </a:rPr>
              <a:t>сар</a:t>
            </a:r>
            <a:r>
              <a:rPr lang="en-US" sz="1400" b="1" dirty="0">
                <a:latin typeface="Arial" charset="0"/>
              </a:rPr>
              <a:t>= 100)</a:t>
            </a:r>
            <a:endParaRPr lang="eu-ES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45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09800"/>
            <a:ext cx="800100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sp>
        <p:nvSpPr>
          <p:cNvPr id="12292" name="TextBox 14"/>
          <p:cNvSpPr txBox="1">
            <a:spLocks noChangeArrowheads="1"/>
          </p:cNvSpPr>
          <p:nvPr/>
        </p:nvSpPr>
        <p:spPr bwMode="auto">
          <a:xfrm>
            <a:off x="1371600" y="990600"/>
            <a:ext cx="7391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600" b="1" dirty="0">
                <a:latin typeface="Arial" charset="0"/>
              </a:rPr>
              <a:t>Бойжиж буй төлийн тоо, </a:t>
            </a:r>
            <a:r>
              <a:rPr lang="mn-MN" altLang="en-US" sz="1600" b="1" dirty="0" smtClean="0">
                <a:latin typeface="Arial" charset="0"/>
              </a:rPr>
              <a:t>201</a:t>
            </a:r>
            <a:r>
              <a:rPr lang="en-US" altLang="en-US" sz="1600" b="1" dirty="0" smtClean="0">
                <a:latin typeface="Arial" charset="0"/>
              </a:rPr>
              <a:t>1</a:t>
            </a:r>
            <a:r>
              <a:rPr lang="mn-MN" altLang="en-US" sz="1600" b="1" dirty="0" smtClean="0">
                <a:latin typeface="Arial" charset="0"/>
              </a:rPr>
              <a:t>-201</a:t>
            </a:r>
            <a:r>
              <a:rPr lang="en-US" altLang="en-US" sz="1600" b="1" dirty="0" smtClean="0">
                <a:latin typeface="Arial" charset="0"/>
              </a:rPr>
              <a:t>6</a:t>
            </a:r>
            <a:r>
              <a:rPr lang="mn-MN" altLang="en-US" sz="1600" b="1" dirty="0" smtClean="0">
                <a:latin typeface="Arial" charset="0"/>
              </a:rPr>
              <a:t> </a:t>
            </a:r>
            <a:r>
              <a:rPr lang="mn-MN" altLang="en-US" sz="1600" b="1" dirty="0">
                <a:latin typeface="Arial" charset="0"/>
              </a:rPr>
              <a:t>оны </a:t>
            </a:r>
            <a:r>
              <a:rPr lang="en-US" altLang="en-US" sz="1600" b="1" dirty="0" smtClean="0">
                <a:latin typeface="Arial" charset="0"/>
              </a:rPr>
              <a:t>03</a:t>
            </a:r>
            <a:r>
              <a:rPr lang="mn-MN" altLang="en-US" sz="1600" b="1" dirty="0" smtClean="0">
                <a:latin typeface="Arial" charset="0"/>
              </a:rPr>
              <a:t>-р </a:t>
            </a:r>
            <a:r>
              <a:rPr lang="mn-MN" altLang="en-US" sz="1600" b="1" dirty="0">
                <a:latin typeface="Arial" charset="0"/>
              </a:rPr>
              <a:t>сарын байдлаар, толгой</a:t>
            </a:r>
            <a:endParaRPr lang="en-US" altLang="en-US" sz="1600" b="1" dirty="0">
              <a:latin typeface="Arial" charset="0"/>
            </a:endParaRPr>
          </a:p>
        </p:txBody>
      </p:sp>
      <p:pic>
        <p:nvPicPr>
          <p:cNvPr id="16" name="il_fi" descr="http://bj4img.com/d/bb/user_uploads/20110401/195681/24lzll034868-02_1d412b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800600"/>
            <a:ext cx="1676400" cy="1638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l_fi" descr="http://www.unen.mn/resource/unen/photo/2012/11/7fc0642add8681f7/91d665641ca0a0adorigin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953000"/>
            <a:ext cx="1838325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8" descr="http://bj4img.com/d/bb/user_uploads/20110401/195681/uher_ea8e11f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32860">
            <a:off x="6907098" y="5010161"/>
            <a:ext cx="1524000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l_fi" descr="http://www.zavkhan.gov.mn/images/gallery/090400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4953000"/>
            <a:ext cx="17526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l_fi" descr="http://altan-ovoo.mn/Uploads/orig/229o0kjib4vh03rg5joytmmfs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10459">
            <a:off x="4021241" y="5085460"/>
            <a:ext cx="1662304" cy="1536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143000" y="1371600"/>
          <a:ext cx="7620000" cy="1821082"/>
        </p:xfrm>
        <a:graphic>
          <a:graphicData uri="http://schemas.openxmlformats.org/drawingml/2006/table">
            <a:tbl>
              <a:tblPr/>
              <a:tblGrid>
                <a:gridCol w="906814"/>
                <a:gridCol w="1036357"/>
                <a:gridCol w="1036357"/>
                <a:gridCol w="1239926"/>
                <a:gridCol w="985464"/>
                <a:gridCol w="1207541"/>
                <a:gridCol w="1207541"/>
              </a:tblGrid>
              <a:tr h="3008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2011.03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2012.03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2013.03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2014.03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2015.03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2016.03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Бүгд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52174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52144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95154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92377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124839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106242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Ботго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Унага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Тугал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29251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Хурга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25397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28324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50573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49342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67278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57941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Ишиг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25267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22323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41732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39544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53979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46318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12334" name="TextBox 14"/>
          <p:cNvSpPr txBox="1">
            <a:spLocks noChangeArrowheads="1"/>
          </p:cNvSpPr>
          <p:nvPr/>
        </p:nvSpPr>
        <p:spPr bwMode="auto">
          <a:xfrm>
            <a:off x="1524000" y="3197423"/>
            <a:ext cx="7239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500" b="1" dirty="0">
                <a:latin typeface="Arial" charset="0"/>
              </a:rPr>
              <a:t>Том малын зүй бус хорогдол, </a:t>
            </a:r>
            <a:r>
              <a:rPr lang="mn-MN" altLang="en-US" sz="1500" b="1" dirty="0" smtClean="0">
                <a:latin typeface="Arial" charset="0"/>
              </a:rPr>
              <a:t>201</a:t>
            </a:r>
            <a:r>
              <a:rPr lang="en-US" altLang="en-US" sz="1500" b="1" dirty="0" smtClean="0">
                <a:latin typeface="Arial" charset="0"/>
              </a:rPr>
              <a:t>0</a:t>
            </a:r>
            <a:r>
              <a:rPr lang="mn-MN" altLang="en-US" sz="1500" b="1" dirty="0" smtClean="0">
                <a:latin typeface="Arial" charset="0"/>
              </a:rPr>
              <a:t>-201</a:t>
            </a:r>
            <a:r>
              <a:rPr lang="en-US" altLang="en-US" sz="1500" b="1" dirty="0" smtClean="0">
                <a:latin typeface="Arial" charset="0"/>
              </a:rPr>
              <a:t>6</a:t>
            </a:r>
            <a:r>
              <a:rPr lang="mn-MN" altLang="en-US" sz="1500" b="1" dirty="0" smtClean="0">
                <a:latin typeface="Arial" charset="0"/>
              </a:rPr>
              <a:t> </a:t>
            </a:r>
            <a:r>
              <a:rPr lang="mn-MN" altLang="en-US" sz="1500" b="1" dirty="0">
                <a:latin typeface="Arial" charset="0"/>
              </a:rPr>
              <a:t>оны </a:t>
            </a:r>
            <a:r>
              <a:rPr lang="en-US" altLang="en-US" sz="1500" b="1" dirty="0" smtClean="0">
                <a:latin typeface="Arial" charset="0"/>
              </a:rPr>
              <a:t>03</a:t>
            </a:r>
            <a:r>
              <a:rPr lang="mn-MN" altLang="en-US" sz="1500" b="1" dirty="0" smtClean="0">
                <a:latin typeface="Arial" charset="0"/>
              </a:rPr>
              <a:t>-р </a:t>
            </a:r>
            <a:r>
              <a:rPr lang="mn-MN" altLang="en-US" sz="1500" b="1" dirty="0">
                <a:latin typeface="Arial" charset="0"/>
              </a:rPr>
              <a:t>сарын байдлаар, толгой</a:t>
            </a:r>
            <a:endParaRPr lang="en-US" altLang="en-US" sz="1500" b="1" dirty="0">
              <a:latin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1066800" y="3200400"/>
            <a:ext cx="7772400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38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35814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Chart 20"/>
          <p:cNvGraphicFramePr/>
          <p:nvPr/>
        </p:nvGraphicFramePr>
        <p:xfrm>
          <a:off x="1143000" y="3352800"/>
          <a:ext cx="7848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sp>
        <p:nvSpPr>
          <p:cNvPr id="13315" name="Rectangle 10"/>
          <p:cNvSpPr>
            <a:spLocks noChangeArrowheads="1"/>
          </p:cNvSpPr>
          <p:nvPr/>
        </p:nvSpPr>
        <p:spPr bwMode="auto">
          <a:xfrm>
            <a:off x="2636838" y="947738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600" b="1" dirty="0" err="1">
                <a:latin typeface="Arial" charset="0"/>
              </a:rPr>
              <a:t>Аж</a:t>
            </a:r>
            <a:r>
              <a:rPr lang="en-US" altLang="en-US" sz="1600" b="1" dirty="0">
                <a:latin typeface="Arial" charset="0"/>
              </a:rPr>
              <a:t> </a:t>
            </a:r>
            <a:r>
              <a:rPr lang="en-US" altLang="en-US" sz="1600" b="1" dirty="0" err="1">
                <a:latin typeface="Arial" charset="0"/>
              </a:rPr>
              <a:t>үйлдвэрийн</a:t>
            </a:r>
            <a:r>
              <a:rPr lang="en-US" altLang="en-US" sz="1600" b="1" dirty="0">
                <a:latin typeface="Arial" charset="0"/>
              </a:rPr>
              <a:t> </a:t>
            </a:r>
            <a:r>
              <a:rPr lang="en-US" altLang="en-US" sz="1600" b="1" dirty="0" err="1">
                <a:latin typeface="Arial" charset="0"/>
              </a:rPr>
              <a:t>салбарын</a:t>
            </a:r>
            <a:r>
              <a:rPr lang="en-US" altLang="en-US" sz="1600" b="1" dirty="0">
                <a:latin typeface="Arial" charset="0"/>
              </a:rPr>
              <a:t> </a:t>
            </a:r>
            <a:r>
              <a:rPr lang="en-US" altLang="en-US" sz="1600" b="1" dirty="0" err="1">
                <a:latin typeface="Arial" charset="0"/>
              </a:rPr>
              <a:t>нийт</a:t>
            </a:r>
            <a:r>
              <a:rPr lang="en-US" altLang="en-US" sz="1600" b="1" dirty="0">
                <a:latin typeface="Arial" charset="0"/>
              </a:rPr>
              <a:t> </a:t>
            </a:r>
            <a:r>
              <a:rPr lang="en-US" altLang="en-US" sz="1600" b="1" dirty="0" err="1">
                <a:latin typeface="Arial" charset="0"/>
              </a:rPr>
              <a:t>үйлдвэрлэл</a:t>
            </a:r>
            <a:r>
              <a:rPr lang="mn-MN" altLang="en-US" sz="1600" b="1" dirty="0">
                <a:latin typeface="Arial" charset="0"/>
              </a:rPr>
              <a:t>т,</a:t>
            </a:r>
            <a:r>
              <a:rPr lang="en-US" altLang="en-US" sz="1600" b="1" dirty="0">
                <a:latin typeface="Arial" charset="0"/>
              </a:rPr>
              <a:t> </a:t>
            </a:r>
            <a:r>
              <a:rPr lang="mn-MN" altLang="en-US" sz="1600" b="1" dirty="0">
                <a:latin typeface="Arial" charset="0"/>
              </a:rPr>
              <a:t>борлуулалт, оны үнээр, сая төгрөг</a:t>
            </a:r>
            <a:endParaRPr lang="en-US" altLang="en-US" sz="1600" dirty="0"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Picture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438" y="3467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hart 7"/>
          <p:cNvGraphicFramePr/>
          <p:nvPr/>
        </p:nvGraphicFramePr>
        <p:xfrm>
          <a:off x="1447800" y="1905000"/>
          <a:ext cx="7315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pic>
        <p:nvPicPr>
          <p:cNvPr id="15365" name="Picture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6096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" name="Line 7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" name="Line 8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" name="Line 9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" name="Line 7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" name="Line 8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" name="Line 9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" name="Line 7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" name="Line 8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" name="Line 9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7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8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9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9" name="Line 7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0" name="Line 8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1" name="Line 9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2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3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4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5" name="Line 7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6" name="Line 8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7" name="Line 9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1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2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3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7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8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9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0" name="Line 7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1" name="Line 8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2" name="Line 9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6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7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8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TextBox 54"/>
          <p:cNvSpPr txBox="1"/>
          <p:nvPr/>
        </p:nvSpPr>
        <p:spPr>
          <a:xfrm>
            <a:off x="838200" y="990601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600" b="1" dirty="0" smtClean="0">
                <a:latin typeface="Arial" pitchFamily="34" charset="0"/>
                <a:cs typeface="Arial" pitchFamily="34" charset="0"/>
              </a:rPr>
              <a:t>Аж үйлдвэрийн нийт үйлдвэрлэлт салбараар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00600" y="9906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600" b="1" dirty="0" smtClean="0">
                <a:latin typeface="Arial" pitchFamily="34" charset="0"/>
                <a:cs typeface="Arial" pitchFamily="34" charset="0"/>
              </a:rPr>
              <a:t>Аж үйлдвэрийн нийт борлуулалт салбараар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Straight Connector 56"/>
          <p:cNvCxnSpPr>
            <a:endCxn id="15365" idx="0"/>
          </p:cNvCxnSpPr>
          <p:nvPr/>
        </p:nvCxnSpPr>
        <p:spPr>
          <a:xfrm flipH="1">
            <a:off x="4876800" y="1371600"/>
            <a:ext cx="11112" cy="47244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Content Placeholder 59"/>
          <p:cNvGraphicFramePr>
            <a:graphicFrameLocks noGrp="1"/>
          </p:cNvGraphicFramePr>
          <p:nvPr>
            <p:ph idx="1"/>
          </p:nvPr>
        </p:nvGraphicFramePr>
        <p:xfrm>
          <a:off x="685800" y="1600200"/>
          <a:ext cx="4343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1" name="Chart 60"/>
          <p:cNvGraphicFramePr/>
          <p:nvPr/>
        </p:nvGraphicFramePr>
        <p:xfrm>
          <a:off x="4800601" y="1600200"/>
          <a:ext cx="4343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95400" y="9906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 err="1" smtClean="0">
                <a:latin typeface="Arial" charset="0"/>
              </a:rPr>
              <a:t>Аж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 err="1" smtClean="0">
                <a:latin typeface="Arial" charset="0"/>
              </a:rPr>
              <a:t>үйлдвэрийн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 err="1" smtClean="0">
                <a:latin typeface="Arial" charset="0"/>
              </a:rPr>
              <a:t>салбарын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 err="1" smtClean="0">
                <a:latin typeface="Arial" charset="0"/>
              </a:rPr>
              <a:t>нийт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 err="1" smtClean="0">
                <a:latin typeface="Arial" charset="0"/>
              </a:rPr>
              <a:t>үйлдвэрлэл</a:t>
            </a:r>
            <a:r>
              <a:rPr lang="mn-MN" altLang="en-US" b="1" dirty="0" smtClean="0">
                <a:latin typeface="Arial" charset="0"/>
              </a:rPr>
              <a:t>т, дэд салбараар, оны үнээр, сая төгрөг</a:t>
            </a:r>
            <a:endParaRPr lang="en-US" altLang="en-US" dirty="0">
              <a:latin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196" y="1676386"/>
          <a:ext cx="7772405" cy="4572013"/>
        </p:xfrm>
        <a:graphic>
          <a:graphicData uri="http://schemas.openxmlformats.org/drawingml/2006/table">
            <a:tbl>
              <a:tblPr/>
              <a:tblGrid>
                <a:gridCol w="780085"/>
                <a:gridCol w="1255447"/>
                <a:gridCol w="1170126"/>
                <a:gridCol w="1316391"/>
                <a:gridCol w="812589"/>
                <a:gridCol w="812589"/>
                <a:gridCol w="812589"/>
                <a:gridCol w="812589"/>
              </a:tblGrid>
              <a:tr h="43542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Салбар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2014.03.</a:t>
                      </a:r>
                      <a:endParaRPr lang="en-US" sz="1000" b="0" i="0" u="none" strike="noStrike">
                        <a:latin typeface="Arial Mo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2015.03.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2016.03.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sng" strike="noStrike">
                          <a:solidFill>
                            <a:srgbClr val="FFFFFF"/>
                          </a:solidFill>
                          <a:latin typeface="Arial"/>
                        </a:rPr>
                        <a:t>2016        </a:t>
                      </a:r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2015</a:t>
                      </a:r>
                      <a:endParaRPr lang="en-US" sz="1100" b="0" i="0" u="sng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21771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 dirty="0">
                          <a:latin typeface="Arial"/>
                        </a:rPr>
                        <a:t>Дүн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4554.8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4019.8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4904.6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122.0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771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 dirty="0">
                          <a:latin typeface="Arial"/>
                        </a:rPr>
                        <a:t>Уул уурхай олборлох аж үйлдвэр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2586.5</a:t>
                      </a:r>
                      <a:endParaRPr lang="en-US" sz="1000" b="0" i="0" u="none" strike="noStrike" dirty="0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136.5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333.6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244.4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1771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  Нүүрс олборлолт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2586.5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136.5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333.6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244.4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1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  Бусад ашигт малтмал олборлолт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 </a:t>
                      </a:r>
                      <a:endParaRPr lang="en-US" sz="1000" b="0" i="0" u="none" strike="noStrike" dirty="0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1771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Боловсруулах аж үйлдвэр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140.7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223.5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268.3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120.0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1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Хүнсний бүтээгдэхүүн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94.4</a:t>
                      </a:r>
                      <a:endParaRPr lang="en-US" sz="1000" b="0" i="0" u="none" strike="noStrike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160.5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207.8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129.5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1771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мах, махан бүтээгдэхүүн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13.0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11.7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8.6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73.5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сүү, сүүн бүтээгдэхүүн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8.0</a:t>
                      </a:r>
                      <a:endParaRPr lang="en-US" sz="1000" b="0" i="0" u="none" strike="noStrike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23.8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158.7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1771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хүнсний бусад бүтээгдэхүүн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73.4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133.8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175.4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131.1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1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Хувцас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21.1</a:t>
                      </a:r>
                      <a:endParaRPr lang="en-US" sz="1000" b="0" i="0" u="none" strike="noStrike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21.9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93.6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1771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Гутал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0.6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5.2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5.8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111.5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1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Мод,  модон эдлэл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3.3</a:t>
                      </a:r>
                      <a:endParaRPr lang="en-US" sz="1000" b="0" i="0" u="none" strike="noStrike" dirty="0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5.5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9.1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165.5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1771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Машин тоног төхөөрөмжөөс бусад төмөр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1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     эдлэл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0.4</a:t>
                      </a:r>
                      <a:endParaRPr lang="en-US" sz="1000" b="0" i="0" u="none" strike="noStrike" dirty="0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4.5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1771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Боловсруулах үйлдвэрийн бусад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21.0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29.3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85.3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1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Цахилгаан, дулааны эрчим хүч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1827.6</a:t>
                      </a:r>
                      <a:endParaRPr lang="en-US" sz="1000" b="0" i="0" u="none" strike="noStrike" dirty="0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3659.8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4302.7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117.6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1771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үйлдвэрлэлт, усан хангамж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1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      Цахилгаан, дулаан, уур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1633.9</a:t>
                      </a:r>
                      <a:endParaRPr lang="en-US" sz="1000" b="0" i="0" u="none" strike="noStrike" dirty="0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3326.0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3832.7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115.2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1771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      Ус ариутгал, усан хангамж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193.7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333.8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470.0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140.8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5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6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7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1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2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3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7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8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9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0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1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2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3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4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5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6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7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8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2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3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4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5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6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7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8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9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0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1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2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3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3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4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5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2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3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4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1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2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3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6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7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8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2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3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4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4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5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6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3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4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5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6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7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8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9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0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1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2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3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4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5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6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7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8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9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0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1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2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3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4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5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6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7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8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9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0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1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2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3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4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5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6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7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8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9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0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1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2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3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4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5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6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7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2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3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4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2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3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4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2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3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4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5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6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7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8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9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0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1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2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3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4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5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6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7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8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9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0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1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2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3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4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5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6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7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8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9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0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1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2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3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4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5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6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7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8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9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0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9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0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1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1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2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3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606894210"/>
              </p:ext>
            </p:extLst>
          </p:nvPr>
        </p:nvGraphicFramePr>
        <p:xfrm>
          <a:off x="685800" y="3962400"/>
          <a:ext cx="3710260" cy="2736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Тээвэр, холбоо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838200" y="1018401"/>
            <a:ext cx="7696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mn-MN" altLang="en-US" sz="1400" b="1" dirty="0" smtClean="0">
                <a:latin typeface="Arial" charset="0"/>
              </a:rPr>
              <a:t>Холбооны салбарын үзүүлэлтүүд</a:t>
            </a:r>
            <a:endParaRPr lang="en-US" altLang="en-US" sz="1400" dirty="0">
              <a:latin typeface="Arial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876800" y="4066401"/>
            <a:ext cx="4191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mn-MN" altLang="en-US" sz="1200" b="1" dirty="0" smtClean="0">
                <a:latin typeface="Arial" charset="0"/>
              </a:rPr>
              <a:t>Тээврийн салбарын үзүүлэлтүүд</a:t>
            </a:r>
            <a:endParaRPr lang="en-US" altLang="en-US" sz="1200" dirty="0"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3088757" y="5217043"/>
            <a:ext cx="2514600" cy="5314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838200" y="3960811"/>
            <a:ext cx="7696200" cy="3084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17" name="Picture 1" descr="\\davaa-pc\Users\Public\Documents\2014 ONII BULLETEN\logo\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810000"/>
            <a:ext cx="457200" cy="457200"/>
          </a:xfrm>
          <a:prstGeom prst="rect">
            <a:avLst/>
          </a:prstGeom>
          <a:noFill/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495800" y="4343400"/>
          <a:ext cx="4127499" cy="1981198"/>
        </p:xfrm>
        <a:graphic>
          <a:graphicData uri="http://schemas.openxmlformats.org/drawingml/2006/table">
            <a:tbl>
              <a:tblPr/>
              <a:tblGrid>
                <a:gridCol w="1476599"/>
                <a:gridCol w="802246"/>
                <a:gridCol w="616218"/>
                <a:gridCol w="616218"/>
                <a:gridCol w="616218"/>
              </a:tblGrid>
              <a:tr h="5568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Хэмжих           нэгж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2014.03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2015.03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2015.03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284878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Ачаа эргэлт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latin typeface="Arial"/>
                        </a:rPr>
                        <a:t>мян.тн.км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9590.0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6226.0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5038.0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4878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Тээсэн ачаа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latin typeface="Arial"/>
                        </a:rPr>
                        <a:t>мян.тн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27.4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28.3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22.9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84878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Зорчигч эргэлт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latin typeface="Arial"/>
                        </a:rPr>
                        <a:t>мян.хүн км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107.6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328.0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226.9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4878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Зорчигчын тоо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latin typeface="Arial"/>
                        </a:rPr>
                        <a:t>мян.хүн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7.4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14.3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latin typeface="Arial"/>
                        </a:rPr>
                        <a:t>10.7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84878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 dirty="0">
                          <a:latin typeface="Arial"/>
                        </a:rPr>
                        <a:t>Орлого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 dirty="0">
                          <a:latin typeface="Arial"/>
                        </a:rPr>
                        <a:t>сая.төг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latin typeface="Arial"/>
                        </a:rPr>
                        <a:t>1140.3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latin typeface="Arial"/>
                        </a:rPr>
                        <a:t>1740.6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latin typeface="Arial"/>
                        </a:rPr>
                        <a:t>1481.2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14400" y="1371600"/>
          <a:ext cx="7696201" cy="2361974"/>
        </p:xfrm>
        <a:graphic>
          <a:graphicData uri="http://schemas.openxmlformats.org/drawingml/2006/table">
            <a:tbl>
              <a:tblPr/>
              <a:tblGrid>
                <a:gridCol w="292809"/>
                <a:gridCol w="1836387"/>
                <a:gridCol w="997722"/>
                <a:gridCol w="766367"/>
                <a:gridCol w="766367"/>
                <a:gridCol w="766367"/>
                <a:gridCol w="766367"/>
                <a:gridCol w="766367"/>
                <a:gridCol w="737448"/>
              </a:tblGrid>
              <a:tr h="165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F2F2F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solidFill>
                            <a:srgbClr val="F2F2F2"/>
                          </a:solidFill>
                          <a:latin typeface="Arial"/>
                        </a:rPr>
                        <a:t>Хэмжих нэгж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2012.03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2013.03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2014.03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2015.03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2016.03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2F2F2"/>
                          </a:solidFill>
                          <a:latin typeface="Arial"/>
                        </a:rPr>
                        <a:t>2016 </a:t>
                      </a:r>
                      <a:r>
                        <a:rPr lang="en-US" sz="1200" b="0" i="0" u="none" strike="noStrike" baseline="0" dirty="0" smtClean="0">
                          <a:solidFill>
                            <a:srgbClr val="F2F2F2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F2F2F2"/>
                          </a:solidFill>
                          <a:latin typeface="Arial"/>
                        </a:rPr>
                        <a:t>2015</a:t>
                      </a:r>
                      <a:endParaRPr lang="en-US" sz="1200" b="0" i="0" u="none" strike="noStrike" dirty="0">
                        <a:latin typeface="Arial Mo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20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2F2F2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34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1.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latin typeface="Arial"/>
                        </a:rPr>
                        <a:t>Үйлчилгээний орлого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сая.төг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97.7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111.3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308.0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352.0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114.3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76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latin typeface="Arial"/>
                        </a:rPr>
                        <a:t>2.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latin typeface="Arial"/>
                        </a:rPr>
                        <a:t>Телефон яриа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мян.мин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166.8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169.8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256.8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189.4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195.6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103.3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976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latin typeface="Arial"/>
                        </a:rPr>
                        <a:t>3.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latin typeface="Arial"/>
                        </a:rPr>
                        <a:t>Телефон цэг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тоо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94.1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76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latin typeface="Arial"/>
                        </a:rPr>
                        <a:t>4.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b="0" i="0" u="none" strike="noStrike">
                          <a:latin typeface="Arial"/>
                        </a:rPr>
                        <a:t>Бичиг захидал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мян.шир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107.1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976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latin typeface="Arial"/>
                        </a:rPr>
                        <a:t>5.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b="0" i="0" u="none" strike="noStrike">
                          <a:latin typeface="Arial"/>
                        </a:rPr>
                        <a:t>Илгээмж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шир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104.0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76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latin typeface="Arial"/>
                        </a:rPr>
                        <a:t>6.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b="0" i="0" u="none" strike="noStrike">
                          <a:latin typeface="Arial"/>
                        </a:rPr>
                        <a:t>Буухиа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шир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48.7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976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latin typeface="Arial"/>
                        </a:rPr>
                        <a:t>7.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b="0" i="0" u="none" strike="noStrike">
                          <a:latin typeface="Arial"/>
                        </a:rPr>
                        <a:t>Факс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шир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51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8.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b="0" i="0" u="none" strike="noStrike">
                          <a:latin typeface="Arial"/>
                        </a:rPr>
                        <a:t>Шуудангаар зорчигчдийн тоо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54.9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976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latin typeface="Arial"/>
                        </a:rPr>
                        <a:t>9.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b="0" i="0" u="none" strike="noStrike">
                          <a:latin typeface="Arial"/>
                        </a:rPr>
                        <a:t>Хамрагдсан нэгж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тоо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133.3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6219825" y="3467100"/>
            <a:ext cx="314325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</p:spTree>
  </p:cSld>
  <p:clrMapOvr>
    <a:masterClrMapping/>
  </p:clrMapOvr>
  <p:transition spd="slow" advClick="0" advTm="1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50467D-0762-4036-8966-7A8BB8753FAB}" type="slidenum">
              <a:rPr lang="en-US" altLang="en-US" smtClean="0">
                <a:cs typeface="Arial" charset="0"/>
              </a:rPr>
              <a:pPr/>
              <a:t>17</a:t>
            </a:fld>
            <a:endParaRPr lang="en-US" altLang="en-US" smtClean="0">
              <a:cs typeface="Arial" charset="0"/>
            </a:endParaRPr>
          </a:p>
        </p:txBody>
      </p:sp>
      <p:pic>
        <p:nvPicPr>
          <p:cNvPr id="18435" name="Picture 2" descr="D:\2013\12. December 2013\display1.jpg"/>
          <p:cNvPicPr>
            <a:picLocks noChangeAspect="1" noChangeArrowheads="1"/>
          </p:cNvPicPr>
          <p:nvPr/>
        </p:nvPicPr>
        <p:blipFill>
          <a:blip r:embed="rId3" cstate="print"/>
          <a:srcRect l="23940" t="30411" r="23524" b="47458"/>
          <a:stretch>
            <a:fillRect/>
          </a:stretch>
        </p:blipFill>
        <p:spPr bwMode="auto">
          <a:xfrm>
            <a:off x="1066800" y="838200"/>
            <a:ext cx="7162800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D:\2013\12. December 2013\display1.jpg"/>
          <p:cNvPicPr>
            <a:picLocks noChangeAspect="1" noChangeArrowheads="1"/>
          </p:cNvPicPr>
          <p:nvPr/>
        </p:nvPicPr>
        <p:blipFill>
          <a:blip r:embed="rId3" cstate="print"/>
          <a:srcRect l="23940" t="71233" r="23524" b="12997"/>
          <a:stretch>
            <a:fillRect/>
          </a:stretch>
        </p:blipFill>
        <p:spPr bwMode="auto">
          <a:xfrm>
            <a:off x="1143000" y="4724400"/>
            <a:ext cx="716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:\Users\stat.eegii\Desktop\өахаөхаөх.jpg"/>
          <p:cNvPicPr>
            <a:picLocks noChangeAspect="1" noChangeArrowheads="1"/>
          </p:cNvPicPr>
          <p:nvPr/>
        </p:nvPicPr>
        <p:blipFill>
          <a:blip r:embed="rId4" cstate="print"/>
          <a:srcRect t="6154" b="7692"/>
          <a:stretch>
            <a:fillRect/>
          </a:stretch>
        </p:blipFill>
        <p:spPr bwMode="auto">
          <a:xfrm>
            <a:off x="1123950" y="3724275"/>
            <a:ext cx="7181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1371600" y="2751138"/>
            <a:ext cx="7162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u="sng">
                <a:solidFill>
                  <a:srgbClr val="3366CC"/>
                </a:solidFill>
              </a:rPr>
              <a:t>http://dornogovi.nso.mn/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Хүн ам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90600" y="59436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7" name="Picture 2" descr="D:\SARIIN MEDEE\Hevleliin baga hural\2013.12\Information icon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5638800"/>
            <a:ext cx="533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914400" y="990600"/>
            <a:ext cx="800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mn-MN" sz="1600" b="1" dirty="0">
                <a:latin typeface="Arial" charset="0"/>
              </a:rPr>
              <a:t>Төрөлт, нас баралт, хүн амын цэвэр өсөлт, жил </a:t>
            </a:r>
            <a:r>
              <a:rPr lang="mn-MN" sz="1600" b="1" dirty="0" smtClean="0">
                <a:latin typeface="Arial" charset="0"/>
              </a:rPr>
              <a:t>бүрийн</a:t>
            </a:r>
            <a:r>
              <a:rPr lang="en-US" sz="1600" b="1" dirty="0" smtClean="0">
                <a:latin typeface="Arial" charset="0"/>
              </a:rPr>
              <a:t> 03</a:t>
            </a:r>
            <a:r>
              <a:rPr lang="mn-MN" sz="1600" b="1" dirty="0" smtClean="0">
                <a:latin typeface="Arial" charset="0"/>
              </a:rPr>
              <a:t>-р </a:t>
            </a:r>
            <a:r>
              <a:rPr lang="mn-MN" sz="1600" b="1" dirty="0">
                <a:latin typeface="Arial" charset="0"/>
              </a:rPr>
              <a:t>сарын байдлаар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762000" y="5350366"/>
            <a:ext cx="800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1143000" y="1600200"/>
          <a:ext cx="77724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3657600"/>
            <a:ext cx="68580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24400" y="1219200"/>
            <a:ext cx="0" cy="51054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Rectangle 9"/>
          <p:cNvSpPr>
            <a:spLocks noChangeArrowheads="1"/>
          </p:cNvSpPr>
          <p:nvPr/>
        </p:nvSpPr>
        <p:spPr bwMode="auto">
          <a:xfrm>
            <a:off x="762000" y="914401"/>
            <a:ext cx="403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Хөдөлмөрийн хэлтэст  бүртгэлтэй ажил хайгч иргэд , хүйсээр, оноор 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2766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12"/>
          <p:cNvSpPr>
            <a:spLocks noChangeArrowheads="1"/>
          </p:cNvSpPr>
          <p:nvPr/>
        </p:nvSpPr>
        <p:spPr bwMode="auto">
          <a:xfrm>
            <a:off x="762000" y="3657600"/>
            <a:ext cx="7391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Бүртгэлтэй ажил хайгч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боловсролын түвшнээр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4106" name="Rectangle 14"/>
          <p:cNvSpPr>
            <a:spLocks noChangeArrowheads="1"/>
          </p:cNvSpPr>
          <p:nvPr/>
        </p:nvSpPr>
        <p:spPr bwMode="auto">
          <a:xfrm>
            <a:off x="4953000" y="914400"/>
            <a:ext cx="4191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sz="1100" b="1" dirty="0">
                <a:latin typeface="Arial" charset="0"/>
              </a:rPr>
              <a:t> АЖИЛД ЗУУЧИЛСАН ИРГЭД,  насны ангилалаар  </a:t>
            </a:r>
            <a:endParaRPr lang="en-US" altLang="en-US" sz="1100" b="1" dirty="0"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0" y="13716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10.3%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038600" y="1447800"/>
            <a:ext cx="76200" cy="152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9" name="Chart 18"/>
          <p:cNvGraphicFramePr/>
          <p:nvPr/>
        </p:nvGraphicFramePr>
        <p:xfrm>
          <a:off x="4800600" y="1143000"/>
          <a:ext cx="4343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Chart 22"/>
          <p:cNvGraphicFramePr/>
          <p:nvPr/>
        </p:nvGraphicFramePr>
        <p:xfrm>
          <a:off x="1905000" y="3962400"/>
          <a:ext cx="5562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685800" y="1371600"/>
          <a:ext cx="4038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581400" y="2743200"/>
            <a:ext cx="762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229</a:t>
            </a:r>
            <a:endParaRPr lang="en-US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458200" cy="401638"/>
          </a:xfrm>
          <a:solidFill>
            <a:srgbClr val="996600"/>
          </a:solidFill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0" y="838200"/>
          <a:ext cx="6159501" cy="609600"/>
        </p:xfrm>
        <a:graphic>
          <a:graphicData uri="http://schemas.openxmlformats.org/drawingml/2006/table">
            <a:tbl>
              <a:tblPr/>
              <a:tblGrid>
                <a:gridCol w="5423852"/>
                <a:gridCol w="735649"/>
              </a:tblGrid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1" i="0" u="none" strike="noStrike" dirty="0" smtClean="0">
                          <a:latin typeface="Arial"/>
                        </a:rPr>
                        <a:t>    АЖИЛГҮЙ </a:t>
                      </a:r>
                      <a:r>
                        <a:rPr lang="mn-MN" sz="1200" b="1" i="0" u="none" strike="noStrike" dirty="0">
                          <a:latin typeface="Arial"/>
                        </a:rPr>
                        <a:t>ИРГЭДИЙН ТОО, </a:t>
                      </a:r>
                      <a:r>
                        <a:rPr lang="mn-MN" sz="1200" b="1" i="0" u="none" strike="noStrike" dirty="0" smtClean="0">
                          <a:latin typeface="Arial"/>
                        </a:rPr>
                        <a:t>сумаар </a:t>
                      </a:r>
                      <a:endParaRPr lang="mn-MN" sz="12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990600" y="6019800"/>
            <a:ext cx="76962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72000" y="914400"/>
          <a:ext cx="4572000" cy="457201"/>
        </p:xfrm>
        <a:graphic>
          <a:graphicData uri="http://schemas.openxmlformats.org/drawingml/2006/table">
            <a:tbl>
              <a:tblPr/>
              <a:tblGrid>
                <a:gridCol w="4572000"/>
              </a:tblGrid>
              <a:tr h="457201">
                <a:tc>
                  <a:txBody>
                    <a:bodyPr/>
                    <a:lstStyle/>
                    <a:p>
                      <a:pPr algn="ctr" fontAlgn="b"/>
                      <a:r>
                        <a:rPr lang="mn-MN" sz="1100" b="1" i="0" u="none" strike="noStrike" dirty="0" smtClean="0">
                          <a:latin typeface="Arial"/>
                        </a:rPr>
                        <a:t>АЖЛЫН </a:t>
                      </a:r>
                      <a:r>
                        <a:rPr lang="mn-MN" sz="1100" b="1" i="0" u="none" strike="noStrike" dirty="0">
                          <a:latin typeface="Arial"/>
                        </a:rPr>
                        <a:t>БАЙРНЫ </a:t>
                      </a:r>
                      <a:r>
                        <a:rPr lang="mn-MN" sz="1200" b="1" i="0" u="none" strike="noStrike" dirty="0">
                          <a:latin typeface="Arial"/>
                        </a:rPr>
                        <a:t>ЗАХИАЛГА, ажил, мэргэжлийн ангилал</a:t>
                      </a:r>
                      <a:endParaRPr lang="mn-MN" sz="11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6096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667000" y="5638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47,4 </a:t>
            </a:r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ight Brace 15"/>
          <p:cNvSpPr/>
          <p:nvPr/>
        </p:nvSpPr>
        <p:spPr>
          <a:xfrm rot="16200000" flipH="1">
            <a:off x="2895600" y="4572000"/>
            <a:ext cx="304800" cy="1981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 rot="16200000" flipH="1">
            <a:off x="7410450" y="4476750"/>
            <a:ext cx="342900" cy="2057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239000" y="5638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84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62200" y="60960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229</a:t>
            </a: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Chart 17"/>
          <p:cNvGraphicFramePr/>
          <p:nvPr/>
        </p:nvGraphicFramePr>
        <p:xfrm>
          <a:off x="685800" y="1219200"/>
          <a:ext cx="4953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Chart 21"/>
          <p:cNvGraphicFramePr/>
          <p:nvPr/>
        </p:nvGraphicFramePr>
        <p:xfrm>
          <a:off x="4114800" y="1371600"/>
          <a:ext cx="5029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91400" y="6096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69</a:t>
            </a: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66800" y="3941763"/>
            <a:ext cx="76962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1219200"/>
            <a:ext cx="19050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TextBox 17"/>
          <p:cNvSpPr txBox="1">
            <a:spLocks noChangeArrowheads="1"/>
          </p:cNvSpPr>
          <p:nvPr/>
        </p:nvSpPr>
        <p:spPr bwMode="auto">
          <a:xfrm>
            <a:off x="685800" y="838201"/>
            <a:ext cx="396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sz="1400" b="1" dirty="0">
                <a:latin typeface="Arial" charset="0"/>
              </a:rPr>
              <a:t>Эмнэлэгт эмчлүүлсэн хүний тоо, </a:t>
            </a:r>
            <a:r>
              <a:rPr lang="en-US" sz="1400" b="1" dirty="0" smtClean="0">
                <a:latin typeface="Arial" charset="0"/>
              </a:rPr>
              <a:t>     </a:t>
            </a:r>
            <a:r>
              <a:rPr lang="mn-MN" sz="1400" b="1" dirty="0" smtClean="0">
                <a:latin typeface="Arial" charset="0"/>
              </a:rPr>
              <a:t>амбулторын </a:t>
            </a:r>
            <a:r>
              <a:rPr lang="mn-MN" sz="1400" b="1" dirty="0">
                <a:latin typeface="Arial" charset="0"/>
              </a:rPr>
              <a:t>үзлэгийн тоо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6151" name="TextBox 17"/>
          <p:cNvSpPr txBox="1">
            <a:spLocks noChangeArrowheads="1"/>
          </p:cNvSpPr>
          <p:nvPr/>
        </p:nvSpPr>
        <p:spPr bwMode="auto">
          <a:xfrm>
            <a:off x="5029200" y="914401"/>
            <a:ext cx="358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sz="1400" b="1" dirty="0" smtClean="0">
                <a:latin typeface="Arial" charset="0"/>
              </a:rPr>
              <a:t>Амьд төрсөн 1000 хүүхдэд ногдох нялхсын эндэгдэл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6152" name="TextBox 1"/>
          <p:cNvSpPr txBox="1">
            <a:spLocks noChangeArrowheads="1"/>
          </p:cNvSpPr>
          <p:nvPr/>
        </p:nvSpPr>
        <p:spPr bwMode="auto">
          <a:xfrm>
            <a:off x="838200" y="4038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mn-MN" sz="1600" b="1" dirty="0" smtClean="0">
                <a:latin typeface="Arial" charset="0"/>
              </a:rPr>
              <a:t>Бүртгэгдсэн </a:t>
            </a:r>
            <a:r>
              <a:rPr lang="mn-MN" sz="1600" b="1" dirty="0">
                <a:latin typeface="Arial" charset="0"/>
              </a:rPr>
              <a:t>халдварт өвчний тоо, жил бүрийн </a:t>
            </a:r>
            <a:r>
              <a:rPr lang="mn-MN" sz="1600" b="1" dirty="0" smtClean="0">
                <a:latin typeface="Arial" charset="0"/>
              </a:rPr>
              <a:t>0</a:t>
            </a:r>
            <a:r>
              <a:rPr lang="en-US" sz="1600" b="1" dirty="0" smtClean="0">
                <a:latin typeface="Arial" charset="0"/>
              </a:rPr>
              <a:t>3</a:t>
            </a:r>
            <a:r>
              <a:rPr lang="mn-MN" sz="1600" b="1" dirty="0" smtClean="0">
                <a:latin typeface="Arial" charset="0"/>
              </a:rPr>
              <a:t>-р </a:t>
            </a:r>
            <a:r>
              <a:rPr lang="mn-MN" sz="1600" b="1" dirty="0">
                <a:latin typeface="Arial" charset="0"/>
              </a:rPr>
              <a:t>сарын байдлаар</a:t>
            </a:r>
            <a:endParaRPr lang="en-US" sz="1600" b="1" dirty="0">
              <a:latin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657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Chart 16"/>
          <p:cNvGraphicFramePr/>
          <p:nvPr/>
        </p:nvGraphicFramePr>
        <p:xfrm>
          <a:off x="685800" y="1295400"/>
          <a:ext cx="4038599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505200" y="13716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11.7%</a:t>
            </a:r>
            <a:endParaRPr lang="en-US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Chart 19"/>
          <p:cNvGraphicFramePr/>
          <p:nvPr/>
        </p:nvGraphicFramePr>
        <p:xfrm>
          <a:off x="4800600" y="1600200"/>
          <a:ext cx="41148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20"/>
          <p:cNvGraphicFramePr/>
          <p:nvPr/>
        </p:nvGraphicFramePr>
        <p:xfrm>
          <a:off x="2438400" y="4419600"/>
          <a:ext cx="44958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114800" y="51054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4.5 </a:t>
            </a:r>
            <a:r>
              <a:rPr lang="mn-MN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дахин </a:t>
            </a: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Up Arrow 22"/>
          <p:cNvSpPr/>
          <p:nvPr/>
        </p:nvSpPr>
        <p:spPr>
          <a:xfrm flipH="1">
            <a:off x="3962400" y="5105400"/>
            <a:ext cx="152400" cy="228600"/>
          </a:xfrm>
          <a:prstGeom prst="up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 rot="5400000">
            <a:off x="6858000" y="4800600"/>
            <a:ext cx="609600" cy="16764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752600" y="4648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70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нь буюу 78 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нь улаан бурхан өвчин бүртгэгдсэн байна.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24600" y="5334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70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буюу 78 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нь улаан бурхан өвчин 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Нийгмийн даатгал, халамж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876800" y="914400"/>
            <a:ext cx="19050" cy="2819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85800" y="990600"/>
          <a:ext cx="4135374" cy="426720"/>
        </p:xfrm>
        <a:graphic>
          <a:graphicData uri="http://schemas.openxmlformats.org/drawingml/2006/table">
            <a:tbl>
              <a:tblPr/>
              <a:tblGrid>
                <a:gridCol w="4135374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1" i="0" u="none" strike="noStrike" dirty="0">
                          <a:latin typeface="Arial"/>
                        </a:rPr>
                        <a:t>Нийгмийн даатгалын </a:t>
                      </a:r>
                      <a:r>
                        <a:rPr lang="mn-MN" sz="1400" b="1" i="0" u="none" strike="noStrike" dirty="0" smtClean="0">
                          <a:latin typeface="Arial"/>
                        </a:rPr>
                        <a:t>сангийн</a:t>
                      </a:r>
                      <a:r>
                        <a:rPr lang="en-US" sz="1400" b="1" i="0" u="none" strike="noStrike" dirty="0" smtClean="0">
                          <a:latin typeface="Arial"/>
                        </a:rPr>
                        <a:t> </a:t>
                      </a:r>
                    </a:p>
                    <a:p>
                      <a:pPr algn="ctr" fontAlgn="ctr"/>
                      <a:r>
                        <a:rPr lang="mn-MN" sz="1400" b="1" i="0" u="none" strike="noStrike" dirty="0" smtClean="0">
                          <a:latin typeface="Arial"/>
                        </a:rPr>
                        <a:t>орлого, </a:t>
                      </a:r>
                      <a:r>
                        <a:rPr lang="mn-MN" sz="1400" b="1" i="0" u="none" strike="noStrike" dirty="0">
                          <a:latin typeface="Arial"/>
                        </a:rPr>
                        <a:t>сая.төг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180" name="Rectangle 13"/>
          <p:cNvSpPr>
            <a:spLocks noChangeArrowheads="1"/>
          </p:cNvSpPr>
          <p:nvPr/>
        </p:nvSpPr>
        <p:spPr bwMode="auto">
          <a:xfrm>
            <a:off x="4953000" y="914400"/>
            <a:ext cx="419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/>
            <a:r>
              <a:rPr lang="mn-MN" sz="1400" b="1" dirty="0">
                <a:latin typeface="Arial" charset="0"/>
              </a:rPr>
              <a:t>Нийгмийн даатгалын </a:t>
            </a:r>
            <a:r>
              <a:rPr lang="mn-MN" sz="1400" b="1" dirty="0" smtClean="0">
                <a:latin typeface="Arial" charset="0"/>
              </a:rPr>
              <a:t>сангийн</a:t>
            </a:r>
            <a:endParaRPr lang="en-US" sz="1400" b="1" dirty="0" smtClean="0">
              <a:latin typeface="Arial" charset="0"/>
            </a:endParaRPr>
          </a:p>
          <a:p>
            <a:pPr algn="ctr" fontAlgn="ctr"/>
            <a:r>
              <a:rPr lang="mn-MN" sz="1400" b="1" dirty="0" smtClean="0">
                <a:latin typeface="Arial" charset="0"/>
              </a:rPr>
              <a:t> </a:t>
            </a:r>
            <a:r>
              <a:rPr lang="mn-MN" sz="1400" b="1" dirty="0">
                <a:latin typeface="Arial" charset="0"/>
              </a:rPr>
              <a:t>зарлага, сая.төг</a:t>
            </a:r>
            <a:endParaRPr lang="mn-MN" sz="1600" b="1" dirty="0">
              <a:latin typeface="Arial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60198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4876800" y="3200400"/>
            <a:ext cx="19050" cy="2819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895600" y="5943600"/>
            <a:ext cx="1219200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mn-M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5 850,8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91400" y="5943600"/>
            <a:ext cx="1219200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mn-M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7 617,2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19200" y="5943600"/>
            <a:ext cx="1143000" cy="3048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mn-MN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4 123,9</a:t>
            </a:r>
            <a:endParaRPr lang="en-US" dirty="0" smtClean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3297" y="5725597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78905" y="5943600"/>
            <a:ext cx="1219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mn-MN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7 157,4</a:t>
            </a:r>
            <a:endParaRPr lang="en-US" dirty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1400" y="51816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41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9%</a:t>
            </a:r>
            <a:endParaRPr lang="en-US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Up Arrow 22"/>
          <p:cNvSpPr/>
          <p:nvPr/>
        </p:nvSpPr>
        <p:spPr>
          <a:xfrm>
            <a:off x="3810000" y="5257800"/>
            <a:ext cx="76200" cy="15240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4" name="Up Arrow 23"/>
          <p:cNvSpPr/>
          <p:nvPr/>
        </p:nvSpPr>
        <p:spPr>
          <a:xfrm>
            <a:off x="8153400" y="5334000"/>
            <a:ext cx="76200" cy="15240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24800" y="52578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6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4%</a:t>
            </a:r>
            <a:endParaRPr lang="en-US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Chart 26"/>
          <p:cNvGraphicFramePr/>
          <p:nvPr/>
        </p:nvGraphicFramePr>
        <p:xfrm>
          <a:off x="609600" y="1600200"/>
          <a:ext cx="4343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Chart 27"/>
          <p:cNvGraphicFramePr/>
          <p:nvPr/>
        </p:nvGraphicFramePr>
        <p:xfrm>
          <a:off x="4800600" y="1600200"/>
          <a:ext cx="44958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Нийгмийн даатгал, халамж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876800" y="1295400"/>
            <a:ext cx="0" cy="5181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53340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4876800" y="3657600"/>
            <a:ext cx="19050" cy="2819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62000" y="914400"/>
            <a:ext cx="403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mn-MN" sz="1400" b="1" dirty="0" smtClean="0">
                <a:latin typeface="Arial"/>
              </a:rPr>
              <a:t>Нийгмийн халамжийн үйлчилгээнд хамрагдсан хүний тоо </a:t>
            </a:r>
            <a:endParaRPr lang="mn-MN" sz="1400" b="1" dirty="0"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05400" y="914400"/>
            <a:ext cx="365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mn-MN" sz="1400" b="1" dirty="0" smtClean="0">
                <a:latin typeface="Arial"/>
              </a:rPr>
              <a:t>Олгосон тэтгэвэр, тэтгэмжийн хэмжээ,төрлөөр  сая. төг </a:t>
            </a:r>
            <a:endParaRPr lang="mn-MN" sz="1400" b="1" dirty="0"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5486400"/>
            <a:ext cx="914400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mn-M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13 912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62600" y="5562600"/>
            <a:ext cx="14478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mn-MN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1 496,5</a:t>
            </a:r>
            <a:endParaRPr lang="en-US" dirty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7800" y="5486400"/>
            <a:ext cx="10668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mn-MN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11 021</a:t>
            </a:r>
            <a:endParaRPr lang="en-US" dirty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62800" y="5562600"/>
            <a:ext cx="1295400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mn-M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1 779,8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5600" y="58674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 26,2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%</a:t>
            </a:r>
            <a:endParaRPr lang="en-US" sz="1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29400" y="5940623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mn-MN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mn-MN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18,9 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US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Down Arrow 24"/>
          <p:cNvSpPr/>
          <p:nvPr/>
        </p:nvSpPr>
        <p:spPr>
          <a:xfrm flipV="1">
            <a:off x="3733800" y="5943600"/>
            <a:ext cx="45719" cy="1524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flipH="1" flipV="1">
            <a:off x="8229600" y="6019800"/>
            <a:ext cx="45719" cy="1524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Chart 19"/>
          <p:cNvGraphicFramePr/>
          <p:nvPr/>
        </p:nvGraphicFramePr>
        <p:xfrm>
          <a:off x="685801" y="1752600"/>
          <a:ext cx="4190999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/>
          <p:cNvGraphicFramePr/>
          <p:nvPr/>
        </p:nvGraphicFramePr>
        <p:xfrm>
          <a:off x="5029200" y="1752600"/>
          <a:ext cx="3886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3505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876800" y="3429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9" name="TextBox 18"/>
          <p:cNvSpPr txBox="1">
            <a:spLocks noChangeArrowheads="1"/>
          </p:cNvSpPr>
          <p:nvPr/>
        </p:nvSpPr>
        <p:spPr bwMode="auto">
          <a:xfrm>
            <a:off x="1600200" y="914400"/>
            <a:ext cx="6096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sz="1600" b="1" dirty="0">
                <a:latin typeface="Arial" charset="0"/>
              </a:rPr>
              <a:t>Бүртгэгдсэн гэмт хэргийн тоо</a:t>
            </a:r>
            <a:r>
              <a:rPr lang="mn-MN" sz="1600" b="1" dirty="0" smtClean="0">
                <a:latin typeface="Arial" charset="0"/>
              </a:rPr>
              <a:t>,</a:t>
            </a:r>
            <a:r>
              <a:rPr lang="en-US" sz="1600" b="1" dirty="0" smtClean="0">
                <a:latin typeface="Arial" charset="0"/>
              </a:rPr>
              <a:t> </a:t>
            </a:r>
            <a:r>
              <a:rPr lang="mn-MN" sz="1600" b="1" dirty="0" smtClean="0">
                <a:latin typeface="Arial" charset="0"/>
              </a:rPr>
              <a:t>үйлдэгдсэн </a:t>
            </a:r>
            <a:r>
              <a:rPr lang="mn-MN" sz="1600" b="1" dirty="0">
                <a:latin typeface="Arial" charset="0"/>
              </a:rPr>
              <a:t>цагаар 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8200" name="TextBox 1"/>
          <p:cNvSpPr txBox="1">
            <a:spLocks noChangeArrowheads="1"/>
          </p:cNvSpPr>
          <p:nvPr/>
        </p:nvSpPr>
        <p:spPr bwMode="auto">
          <a:xfrm>
            <a:off x="609600" y="34290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mn-MN" sz="1400" b="1" dirty="0">
                <a:latin typeface="Arial" charset="0"/>
              </a:rPr>
              <a:t>Гэмт хэргийн улмаас гэмтсэн, нас барсан хүний тоо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8201" name="TextBox 1"/>
          <p:cNvSpPr txBox="1">
            <a:spLocks noChangeArrowheads="1"/>
          </p:cNvSpPr>
          <p:nvPr/>
        </p:nvSpPr>
        <p:spPr bwMode="auto">
          <a:xfrm>
            <a:off x="5029200" y="34290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mn-MN" sz="1400" b="1" dirty="0">
                <a:latin typeface="Arial" charset="0"/>
              </a:rPr>
              <a:t>Гэмт хэргийн улмаас учирсан хохирлын хэмжээ, сая</a:t>
            </a:r>
            <a:r>
              <a:rPr lang="mn-MN" sz="1400" b="1" dirty="0" smtClean="0">
                <a:latin typeface="Arial" charset="0"/>
              </a:rPr>
              <a:t>,</a:t>
            </a:r>
            <a:r>
              <a:rPr lang="en-US" sz="1400" b="1" dirty="0" smtClean="0">
                <a:latin typeface="Arial" charset="0"/>
              </a:rPr>
              <a:t> </a:t>
            </a:r>
            <a:r>
              <a:rPr lang="mn-MN" sz="1400" b="1" dirty="0" smtClean="0">
                <a:latin typeface="Arial" charset="0"/>
              </a:rPr>
              <a:t>төг</a:t>
            </a:r>
            <a:endParaRPr lang="en-US" sz="1400" b="1" dirty="0">
              <a:latin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05200"/>
            <a:ext cx="461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Chart 13"/>
          <p:cNvGraphicFramePr/>
          <p:nvPr/>
        </p:nvGraphicFramePr>
        <p:xfrm>
          <a:off x="685800" y="1219200"/>
          <a:ext cx="4038600" cy="228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4343400" y="1143000"/>
          <a:ext cx="4800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20"/>
          <p:cNvGraphicFramePr/>
          <p:nvPr/>
        </p:nvGraphicFramePr>
        <p:xfrm>
          <a:off x="762000" y="3886200"/>
          <a:ext cx="4038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Chart 21"/>
          <p:cNvGraphicFramePr/>
          <p:nvPr/>
        </p:nvGraphicFramePr>
        <p:xfrm>
          <a:off x="4876800" y="3810000"/>
          <a:ext cx="4267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838200" y="1295400"/>
          <a:ext cx="4038599" cy="220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Мөнгө, Банк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62000" y="914400"/>
            <a:ext cx="8077200" cy="1219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5029200" y="2286000"/>
            <a:ext cx="3733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1" hangingPunct="1"/>
            <a:r>
              <a:rPr lang="eu-ES" sz="1400" b="1" dirty="0">
                <a:latin typeface="Arial" charset="0"/>
              </a:rPr>
              <a:t>Х</a:t>
            </a:r>
            <a:r>
              <a:rPr lang="mn-MN" sz="1400" b="1" dirty="0">
                <a:latin typeface="Arial" charset="0"/>
              </a:rPr>
              <a:t>адгаламж эзэмшигч, зээлдэгчийн тоо     </a:t>
            </a:r>
            <a:r>
              <a:rPr lang="eu-ES" sz="1400" b="1" dirty="0" smtClean="0">
                <a:latin typeface="Arial" charset="0"/>
              </a:rPr>
              <a:t>201</a:t>
            </a:r>
            <a:r>
              <a:rPr lang="mn-MN" sz="1400" b="1" dirty="0" smtClean="0">
                <a:latin typeface="Arial" charset="0"/>
              </a:rPr>
              <a:t>5</a:t>
            </a:r>
            <a:r>
              <a:rPr lang="eu-ES" sz="1400" b="1" dirty="0" smtClean="0">
                <a:latin typeface="Arial" charset="0"/>
              </a:rPr>
              <a:t>-201</a:t>
            </a:r>
            <a:r>
              <a:rPr lang="mn-MN" sz="1400" b="1" dirty="0" smtClean="0">
                <a:latin typeface="Arial" charset="0"/>
              </a:rPr>
              <a:t>6</a:t>
            </a:r>
            <a:r>
              <a:rPr lang="eu-ES" sz="1400" b="1" dirty="0" smtClean="0">
                <a:latin typeface="Arial" charset="0"/>
              </a:rPr>
              <a:t> </a:t>
            </a:r>
            <a:r>
              <a:rPr lang="eu-ES" sz="1400" b="1" dirty="0">
                <a:latin typeface="Arial" charset="0"/>
              </a:rPr>
              <a:t>он</a:t>
            </a:r>
            <a:r>
              <a:rPr lang="mn-MN" sz="1400" b="1" dirty="0">
                <a:latin typeface="Arial" charset="0"/>
              </a:rPr>
              <a:t>ы</a:t>
            </a:r>
            <a:r>
              <a:rPr lang="en-US" sz="1400" b="1" dirty="0">
                <a:latin typeface="Arial" charset="0"/>
              </a:rPr>
              <a:t> </a:t>
            </a:r>
            <a:r>
              <a:rPr lang="mn-MN" sz="1400" b="1" dirty="0" smtClean="0">
                <a:latin typeface="Arial" charset="0"/>
              </a:rPr>
              <a:t>3-р </a:t>
            </a:r>
            <a:r>
              <a:rPr lang="mn-MN" sz="1400" b="1" dirty="0">
                <a:latin typeface="Arial" charset="0"/>
              </a:rPr>
              <a:t>сарын байдлаар </a:t>
            </a:r>
            <a:r>
              <a:rPr lang="eu-ES" sz="1400" b="1" dirty="0">
                <a:latin typeface="Arial" charset="0"/>
              </a:rPr>
              <a:t>, мян.хүн</a:t>
            </a:r>
          </a:p>
        </p:txBody>
      </p:sp>
      <p:sp>
        <p:nvSpPr>
          <p:cNvPr id="9221" name="Rectangle 17"/>
          <p:cNvSpPr>
            <a:spLocks noChangeArrowheads="1"/>
          </p:cNvSpPr>
          <p:nvPr/>
        </p:nvSpPr>
        <p:spPr bwMode="auto">
          <a:xfrm>
            <a:off x="685800" y="2286000"/>
            <a:ext cx="4191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u-ES" sz="1400" b="1" dirty="0">
                <a:latin typeface="Arial" charset="0"/>
              </a:rPr>
              <a:t>Х</a:t>
            </a:r>
            <a:r>
              <a:rPr lang="mn-MN" sz="1400" b="1" dirty="0">
                <a:latin typeface="Arial" charset="0"/>
              </a:rPr>
              <a:t>адгаламжийн үлдэгдэл, зээлийн өрийн үлдэгдэл </a:t>
            </a:r>
            <a:r>
              <a:rPr lang="eu-ES" sz="1400" b="1" dirty="0">
                <a:latin typeface="Arial" charset="0"/>
              </a:rPr>
              <a:t> </a:t>
            </a:r>
            <a:r>
              <a:rPr lang="eu-ES" sz="1400" b="1" dirty="0" smtClean="0">
                <a:latin typeface="Arial" charset="0"/>
              </a:rPr>
              <a:t>201</a:t>
            </a:r>
            <a:r>
              <a:rPr lang="mn-MN" sz="1400" b="1" dirty="0" smtClean="0">
                <a:latin typeface="Arial" charset="0"/>
              </a:rPr>
              <a:t>5</a:t>
            </a:r>
            <a:r>
              <a:rPr lang="eu-ES" sz="1400" b="1" dirty="0" smtClean="0">
                <a:latin typeface="Arial" charset="0"/>
              </a:rPr>
              <a:t>-201</a:t>
            </a:r>
            <a:r>
              <a:rPr lang="mn-MN" sz="1400" b="1" dirty="0" smtClean="0">
                <a:latin typeface="Arial" charset="0"/>
              </a:rPr>
              <a:t>6</a:t>
            </a:r>
            <a:r>
              <a:rPr lang="eu-ES" sz="1400" b="1" dirty="0" smtClean="0">
                <a:latin typeface="Arial" charset="0"/>
              </a:rPr>
              <a:t> </a:t>
            </a:r>
            <a:r>
              <a:rPr lang="eu-ES" sz="1400" b="1" dirty="0">
                <a:latin typeface="Arial" charset="0"/>
              </a:rPr>
              <a:t>он</a:t>
            </a:r>
            <a:r>
              <a:rPr lang="mn-MN" sz="1400" b="1" dirty="0">
                <a:latin typeface="Arial" charset="0"/>
              </a:rPr>
              <a:t>ы </a:t>
            </a:r>
            <a:r>
              <a:rPr lang="mn-MN" sz="1400" b="1" dirty="0" smtClean="0">
                <a:latin typeface="Arial" charset="0"/>
              </a:rPr>
              <a:t>3</a:t>
            </a:r>
            <a:r>
              <a:rPr lang="en-US" sz="1400" b="1" dirty="0" smtClean="0">
                <a:latin typeface="Arial" charset="0"/>
              </a:rPr>
              <a:t>-</a:t>
            </a:r>
            <a:r>
              <a:rPr lang="mn-MN" sz="1400" b="1" dirty="0" smtClean="0">
                <a:latin typeface="Arial" charset="0"/>
              </a:rPr>
              <a:t>р </a:t>
            </a:r>
            <a:r>
              <a:rPr lang="mn-MN" sz="1400" b="1" dirty="0">
                <a:latin typeface="Arial" charset="0"/>
              </a:rPr>
              <a:t>сарын байдлаар </a:t>
            </a:r>
            <a:r>
              <a:rPr lang="eu-ES" sz="1400" b="1" dirty="0">
                <a:latin typeface="Arial" charset="0"/>
              </a:rPr>
              <a:t>,сая.төг</a:t>
            </a:r>
            <a:endParaRPr lang="en-US" sz="1400" b="1" dirty="0"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895601" y="4418012"/>
            <a:ext cx="4114800" cy="317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6386512"/>
            <a:ext cx="47307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048000"/>
            <a:ext cx="4191000" cy="3200400"/>
          </a:xfrm>
          <a:prstGeom prst="rect">
            <a:avLst/>
          </a:prstGeom>
          <a:noFill/>
        </p:spPr>
      </p:pic>
      <p:pic>
        <p:nvPicPr>
          <p:cNvPr id="13" name="Picture 1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048000"/>
            <a:ext cx="3962400" cy="32004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914400" y="1008848"/>
            <a:ext cx="7848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u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Иргэдийн мөнгөн хадгаламж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6.7</a:t>
            </a:r>
            <a:r>
              <a:rPr kumimoji="0" lang="eu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тэрбум төгрөг болж нэг хадгаламж эзэмшигч</a:t>
            </a: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дэ</a:t>
            </a:r>
            <a:r>
              <a:rPr kumimoji="0" lang="eu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 дунджаар </a:t>
            </a: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750.8</a:t>
            </a:r>
            <a:r>
              <a:rPr kumimoji="0" lang="eu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мянган төгрөг, аймгийн нэг хүнд дундажаар </a:t>
            </a: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735.4</a:t>
            </a:r>
            <a:r>
              <a:rPr kumimoji="0" lang="eu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мянган төгрөгийн хадгаламж ногдож байна. Өмнөх оны мөн үетэй харьцуулахад хадгаламж эзэмшигчийн тоо </a:t>
            </a: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4.4</a:t>
            </a:r>
            <a:r>
              <a:rPr kumimoji="0" lang="eu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хув</a:t>
            </a: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ь буурсан хэдий ч </a:t>
            </a:r>
            <a:r>
              <a:rPr kumimoji="0" lang="eu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хадгаламжийн үлдэгдэл </a:t>
            </a: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10.0 хувиар нэмэгдсэн байна</a:t>
            </a:r>
            <a:r>
              <a:rPr kumimoji="0" lang="eu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u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17743</TotalTime>
  <Words>1164</Words>
  <Application>Microsoft Office PowerPoint</Application>
  <PresentationFormat>On-screen Show (4:3)</PresentationFormat>
  <Paragraphs>440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ХҮН АМ, НИЙГМИЙН ҮЗҮҮЛЭЛТ - Хөдөлмөр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Batbuyan</dc:creator>
  <cp:lastModifiedBy>Enkhbayar</cp:lastModifiedBy>
  <cp:revision>1862</cp:revision>
  <cp:lastPrinted>2014-12-09T03:24:15Z</cp:lastPrinted>
  <dcterms:created xsi:type="dcterms:W3CDTF">2011-11-16T04:07:02Z</dcterms:created>
  <dcterms:modified xsi:type="dcterms:W3CDTF">2016-04-12T07:32:53Z</dcterms:modified>
</cp:coreProperties>
</file>