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9" r:id="rId2"/>
    <p:sldId id="492" r:id="rId3"/>
    <p:sldId id="483" r:id="rId4"/>
    <p:sldId id="477" r:id="rId5"/>
    <p:sldId id="493" r:id="rId6"/>
    <p:sldId id="490" r:id="rId7"/>
    <p:sldId id="491" r:id="rId8"/>
    <p:sldId id="494" r:id="rId9"/>
    <p:sldId id="495" r:id="rId10"/>
    <p:sldId id="443" r:id="rId11"/>
    <p:sldId id="475" r:id="rId12"/>
    <p:sldId id="456" r:id="rId13"/>
    <p:sldId id="439" r:id="rId14"/>
    <p:sldId id="485" r:id="rId15"/>
    <p:sldId id="486" r:id="rId16"/>
    <p:sldId id="488" r:id="rId17"/>
    <p:sldId id="487" r:id="rId18"/>
    <p:sldId id="432" r:id="rId1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3366CC"/>
    <a:srgbClr val="0000FF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23" autoAdjust="0"/>
    <p:restoredTop sz="91699" autoAdjust="0"/>
  </p:normalViewPr>
  <p:slideViewPr>
    <p:cSldViewPr>
      <p:cViewPr>
        <p:scale>
          <a:sx n="100" d="100"/>
          <a:sy n="100" d="100"/>
        </p:scale>
        <p:origin x="-16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6%20sar%202016\tantsuulga_06(2016)negtge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6%20sar%202016\tantsuulga_06(2016)negtge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06\tantsuulga_06%20sar%20(2016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06\tantsuulga_06%20sar%20(2016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06\tantsuulga_06%20sar%20(2016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06\tantsuulga_06%20sar%20(2016)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h_uugii\Desktop\3-sar%202015\tan-3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6%20sar%202016\tantsuulga_06(2016)negtgel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6%20sar%202016\tantsuulga_06(2016)negtgel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6%20sar%202016\tantsuulga_06(2016)negtgel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TSERENDORJ\Users\Public\2016%20ONII%20BULLETEN\6%20sar%202016\tantsuulga_06(2016)negtge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2016%20on\2016%20ONII%20BULLETEN\2016.06\tantsuulga_06%20sar%20(2016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6%20sar%202016\tantsuulga_06(2016)negtgel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image" Target="../media/image23.jpeg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6%20sar%202016\tantsuulga_06(2016)negtg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06\tantsuulga_06%20sar%20(2016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06\tantsuulga_06%20sar%20(2016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06\tantsuulga_06%20sar%20(2016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06\tantsuulga_06%20sar%20(2016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_uugii\Desktop\3-sar%202015\tan-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6%20sar%202016\tantsuulga_06(2016)negtg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6%20sar%202016\tantsuulga_06(2016)negtg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7804963645081146E-2"/>
          <c:y val="0.11955825010691563"/>
          <c:w val="0.89457419517475567"/>
          <c:h val="0.76668125749457383"/>
        </c:manualLayout>
      </c:layout>
      <c:barChart>
        <c:barDir val="col"/>
        <c:grouping val="clustered"/>
        <c:ser>
          <c:idx val="0"/>
          <c:order val="0"/>
          <c:tx>
            <c:strRef>
              <c:f>'3'!$K$102:$L$102</c:f>
              <c:strCache>
                <c:ptCount val="1"/>
                <c:pt idx="0">
                  <c:v>Төрсөн хүүхдийн тоо  </c:v>
                </c:pt>
              </c:strCache>
            </c:strRef>
          </c:tx>
          <c:dLbls>
            <c:showVal val="1"/>
          </c:dLbls>
          <c:cat>
            <c:numRef>
              <c:f>'3'!$M$101:$R$101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'3'!$M$102:$R$102</c:f>
              <c:numCache>
                <c:formatCode>General</c:formatCode>
                <c:ptCount val="6"/>
                <c:pt idx="0">
                  <c:v>625</c:v>
                </c:pt>
                <c:pt idx="1">
                  <c:v>694</c:v>
                </c:pt>
                <c:pt idx="2">
                  <c:v>730</c:v>
                </c:pt>
                <c:pt idx="3">
                  <c:v>741</c:v>
                </c:pt>
                <c:pt idx="4">
                  <c:v>795</c:v>
                </c:pt>
                <c:pt idx="5">
                  <c:v>738</c:v>
                </c:pt>
              </c:numCache>
            </c:numRef>
          </c:val>
        </c:ser>
        <c:ser>
          <c:idx val="1"/>
          <c:order val="1"/>
          <c:tx>
            <c:strRef>
              <c:f>'3'!$K$103:$L$103</c:f>
              <c:strCache>
                <c:ptCount val="1"/>
                <c:pt idx="0">
                  <c:v>Нас барсан  хүний тоо </c:v>
                </c:pt>
              </c:strCache>
            </c:strRef>
          </c:tx>
          <c:dLbls>
            <c:showVal val="1"/>
          </c:dLbls>
          <c:cat>
            <c:numRef>
              <c:f>'3'!$M$101:$R$101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'3'!$M$103:$R$103</c:f>
              <c:numCache>
                <c:formatCode>General</c:formatCode>
                <c:ptCount val="6"/>
                <c:pt idx="0">
                  <c:v>184</c:v>
                </c:pt>
                <c:pt idx="1">
                  <c:v>168</c:v>
                </c:pt>
                <c:pt idx="2">
                  <c:v>182</c:v>
                </c:pt>
                <c:pt idx="3">
                  <c:v>197</c:v>
                </c:pt>
                <c:pt idx="4">
                  <c:v>144</c:v>
                </c:pt>
                <c:pt idx="5">
                  <c:v>179</c:v>
                </c:pt>
              </c:numCache>
            </c:numRef>
          </c:val>
        </c:ser>
        <c:dLbls>
          <c:showVal val="1"/>
        </c:dLbls>
        <c:gapWidth val="75"/>
        <c:axId val="51589888"/>
        <c:axId val="51591424"/>
      </c:barChart>
      <c:catAx>
        <c:axId val="51589888"/>
        <c:scaling>
          <c:orientation val="minMax"/>
        </c:scaling>
        <c:axPos val="b"/>
        <c:numFmt formatCode="General" sourceLinked="1"/>
        <c:majorTickMark val="none"/>
        <c:tickLblPos val="nextTo"/>
        <c:crossAx val="51591424"/>
        <c:crosses val="autoZero"/>
        <c:auto val="1"/>
        <c:lblAlgn val="ctr"/>
        <c:lblOffset val="100"/>
      </c:catAx>
      <c:valAx>
        <c:axId val="51591424"/>
        <c:scaling>
          <c:orientation val="minMax"/>
        </c:scaling>
        <c:axPos val="l"/>
        <c:numFmt formatCode="General" sourceLinked="1"/>
        <c:majorTickMark val="none"/>
        <c:tickLblPos val="nextTo"/>
        <c:crossAx val="51589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491797282401857"/>
          <c:y val="5.8219751285082957E-2"/>
          <c:w val="0.72352584554799382"/>
          <c:h val="7.738874493723448E-2"/>
        </c:manualLayout>
      </c:layout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533573928258968"/>
          <c:y val="5.0925925925925923E-2"/>
          <c:w val="0.8170601487314072"/>
          <c:h val="0.72159922717993585"/>
        </c:manualLayout>
      </c:layout>
      <c:barChart>
        <c:barDir val="bar"/>
        <c:grouping val="clustered"/>
        <c:ser>
          <c:idx val="0"/>
          <c:order val="0"/>
          <c:tx>
            <c:strRef>
              <c:f>'3'!$P$72:$Q$72</c:f>
              <c:strCache>
                <c:ptCount val="1"/>
                <c:pt idx="0">
                  <c:v>халдварт өвчний гаралт</c:v>
                </c:pt>
              </c:strCache>
            </c:strRef>
          </c:tx>
          <c:dLbls>
            <c:showVal val="1"/>
          </c:dLbls>
          <c:cat>
            <c:numRef>
              <c:f>'3'!$R$71:$S$71</c:f>
              <c:numCache>
                <c:formatCode>General</c:formatCode>
                <c:ptCount val="2"/>
                <c:pt idx="0">
                  <c:v>2015.06</c:v>
                </c:pt>
                <c:pt idx="1">
                  <c:v>2016.06</c:v>
                </c:pt>
              </c:numCache>
            </c:numRef>
          </c:cat>
          <c:val>
            <c:numRef>
              <c:f>'3'!$R$72:$S$72</c:f>
              <c:numCache>
                <c:formatCode>General</c:formatCode>
                <c:ptCount val="2"/>
                <c:pt idx="0">
                  <c:v>524</c:v>
                </c:pt>
                <c:pt idx="1">
                  <c:v>1390</c:v>
                </c:pt>
              </c:numCache>
            </c:numRef>
          </c:val>
        </c:ser>
        <c:dLbls>
          <c:showVal val="1"/>
        </c:dLbls>
        <c:gapWidth val="75"/>
        <c:axId val="54000640"/>
        <c:axId val="53162752"/>
      </c:barChart>
      <c:catAx>
        <c:axId val="54000640"/>
        <c:scaling>
          <c:orientation val="minMax"/>
        </c:scaling>
        <c:axPos val="l"/>
        <c:numFmt formatCode="General" sourceLinked="1"/>
        <c:majorTickMark val="none"/>
        <c:tickLblPos val="nextTo"/>
        <c:crossAx val="53162752"/>
        <c:crosses val="autoZero"/>
        <c:auto val="1"/>
        <c:lblAlgn val="ctr"/>
        <c:lblOffset val="100"/>
      </c:catAx>
      <c:valAx>
        <c:axId val="53162752"/>
        <c:scaling>
          <c:orientation val="minMax"/>
        </c:scaling>
        <c:axPos val="b"/>
        <c:numFmt formatCode="General" sourceLinked="1"/>
        <c:majorTickMark val="none"/>
        <c:tickLblPos val="nextTo"/>
        <c:crossAx val="54000640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'2.1-2.2'!$J$8</c:f>
              <c:strCache>
                <c:ptCount val="1"/>
                <c:pt idx="0">
                  <c:v>2015.06</c:v>
                </c:pt>
              </c:strCache>
            </c:strRef>
          </c:tx>
          <c:dLbls>
            <c:dLbl>
              <c:idx val="0"/>
              <c:layout>
                <c:manualLayout>
                  <c:x val="-3.2463768115942045E-2"/>
                  <c:y val="-8.23045267489712E-3"/>
                </c:manualLayout>
              </c:layout>
              <c:showVal val="1"/>
            </c:dLbl>
            <c:dLbl>
              <c:idx val="2"/>
              <c:layout>
                <c:manualLayout>
                  <c:x val="-1.639344262295082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-2.185792349726769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'2.1-2.2'!$I$9:$I$13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'2.1-2.2'!$J$9:$J$13</c:f>
              <c:numCache>
                <c:formatCode>#\ ##0.0</c:formatCode>
                <c:ptCount val="5"/>
                <c:pt idx="0">
                  <c:v>6712.4</c:v>
                </c:pt>
                <c:pt idx="1">
                  <c:v>757.8</c:v>
                </c:pt>
                <c:pt idx="2">
                  <c:v>2175.5</c:v>
                </c:pt>
                <c:pt idx="3">
                  <c:v>904.2</c:v>
                </c:pt>
                <c:pt idx="4" formatCode="##\ ##0.0">
                  <c:v>178.7</c:v>
                </c:pt>
              </c:numCache>
            </c:numRef>
          </c:val>
        </c:ser>
        <c:ser>
          <c:idx val="1"/>
          <c:order val="1"/>
          <c:tx>
            <c:strRef>
              <c:f>'2.1-2.2'!$K$8</c:f>
              <c:strCache>
                <c:ptCount val="1"/>
                <c:pt idx="0">
                  <c:v>2016.06</c:v>
                </c:pt>
              </c:strCache>
            </c:strRef>
          </c:tx>
          <c:dLbls>
            <c:dLbl>
              <c:idx val="0"/>
              <c:layout>
                <c:manualLayout>
                  <c:x val="2.782608695652174E-2"/>
                  <c:y val="-1.2345679012345723E-2"/>
                </c:manualLayout>
              </c:layout>
              <c:showVal val="1"/>
            </c:dLbl>
            <c:dLbl>
              <c:idx val="1"/>
              <c:layout>
                <c:manualLayout>
                  <c:x val="1.3913043478260913E-2"/>
                  <c:y val="-2.0576131687242732E-2"/>
                </c:manualLayout>
              </c:layout>
              <c:showVal val="1"/>
            </c:dLbl>
            <c:dLbl>
              <c:idx val="2"/>
              <c:layout>
                <c:manualLayout>
                  <c:x val="2.4582099470013812E-2"/>
                  <c:y val="-4.5662100456621601E-3"/>
                </c:manualLayout>
              </c:layout>
              <c:showVal val="1"/>
            </c:dLbl>
            <c:dLbl>
              <c:idx val="3"/>
              <c:layout>
                <c:manualLayout>
                  <c:x val="3.3857486923581218E-2"/>
                  <c:y val="-3.427461978211657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'2.1-2.2'!$I$9:$I$13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'2.1-2.2'!$K$9:$K$13</c:f>
              <c:numCache>
                <c:formatCode>#\ ##0.0</c:formatCode>
                <c:ptCount val="5"/>
                <c:pt idx="0">
                  <c:v>7571.6</c:v>
                </c:pt>
                <c:pt idx="1">
                  <c:v>854.3</c:v>
                </c:pt>
                <c:pt idx="2">
                  <c:v>2877.2</c:v>
                </c:pt>
                <c:pt idx="3">
                  <c:v>1078.3</c:v>
                </c:pt>
                <c:pt idx="4">
                  <c:v>201.2</c:v>
                </c:pt>
              </c:numCache>
            </c:numRef>
          </c:val>
        </c:ser>
        <c:dLbls>
          <c:showVal val="1"/>
        </c:dLbls>
        <c:overlap val="-25"/>
        <c:axId val="54144384"/>
        <c:axId val="54154368"/>
      </c:barChart>
      <c:catAx>
        <c:axId val="54144384"/>
        <c:scaling>
          <c:orientation val="minMax"/>
        </c:scaling>
        <c:axPos val="b"/>
        <c:majorTickMark val="none"/>
        <c:tickLblPos val="nextTo"/>
        <c:crossAx val="54154368"/>
        <c:crosses val="autoZero"/>
        <c:auto val="1"/>
        <c:lblAlgn val="ctr"/>
        <c:lblOffset val="100"/>
      </c:catAx>
      <c:valAx>
        <c:axId val="54154368"/>
        <c:scaling>
          <c:orientation val="minMax"/>
        </c:scaling>
        <c:delete val="1"/>
        <c:axPos val="l"/>
        <c:numFmt formatCode="#\ ##0.0" sourceLinked="1"/>
        <c:tickLblPos val="none"/>
        <c:crossAx val="5414438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rgbClr val="FF0000"/>
                </a:solidFill>
              </a:defRPr>
            </a:pPr>
            <a:endParaRPr lang="en-US"/>
          </a:p>
        </c:txPr>
      </c:legendEntry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ln>
      <a:noFill/>
    </a:ln>
  </c:spPr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0175438596491224E-2"/>
          <c:y val="0.12091968503937008"/>
          <c:w val="0.92982456140350966"/>
          <c:h val="0.70138057742782167"/>
        </c:manualLayout>
      </c:layout>
      <c:barChart>
        <c:barDir val="col"/>
        <c:grouping val="clustered"/>
        <c:ser>
          <c:idx val="0"/>
          <c:order val="0"/>
          <c:tx>
            <c:strRef>
              <c:f>'2.1-2.2'!$J$28</c:f>
              <c:strCache>
                <c:ptCount val="1"/>
                <c:pt idx="0">
                  <c:v>2015.06</c:v>
                </c:pt>
              </c:strCache>
            </c:strRef>
          </c:tx>
          <c:dLbls>
            <c:dLbl>
              <c:idx val="0"/>
              <c:layout>
                <c:manualLayout>
                  <c:x val="-3.8898558732789981E-2"/>
                  <c:y val="1.2037007874015748E-2"/>
                </c:manualLayout>
              </c:layout>
              <c:showVal val="1"/>
            </c:dLbl>
            <c:dLbl>
              <c:idx val="1"/>
              <c:layout>
                <c:manualLayout>
                  <c:x val="-3.2163972924437081E-2"/>
                  <c:y val="1.6666666666666694E-2"/>
                </c:manualLayout>
              </c:layout>
              <c:showVal val="1"/>
            </c:dLbl>
            <c:dLbl>
              <c:idx val="2"/>
              <c:layout>
                <c:manualLayout>
                  <c:x val="-3.508771929824568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-1.1695906432748432E-2"/>
                  <c:y val="1.333333333333334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'2.1-2.2'!$I$29:$I$33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'2.1-2.2'!$J$29:$J$33</c:f>
              <c:numCache>
                <c:formatCode>#\ ##0.0</c:formatCode>
                <c:ptCount val="5"/>
                <c:pt idx="0">
                  <c:v>11462.9</c:v>
                </c:pt>
                <c:pt idx="1">
                  <c:v>929</c:v>
                </c:pt>
                <c:pt idx="2">
                  <c:v>1704.6</c:v>
                </c:pt>
                <c:pt idx="3">
                  <c:v>673.8</c:v>
                </c:pt>
                <c:pt idx="4">
                  <c:v>217.2</c:v>
                </c:pt>
              </c:numCache>
            </c:numRef>
          </c:val>
        </c:ser>
        <c:ser>
          <c:idx val="1"/>
          <c:order val="1"/>
          <c:tx>
            <c:strRef>
              <c:f>'2.1-2.2'!$K$28</c:f>
              <c:strCache>
                <c:ptCount val="1"/>
                <c:pt idx="0">
                  <c:v>2016.06</c:v>
                </c:pt>
              </c:strCache>
            </c:strRef>
          </c:tx>
          <c:dLbls>
            <c:dLbl>
              <c:idx val="0"/>
              <c:layout>
                <c:manualLayout>
                  <c:x val="2.437538086532605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888888888888889E-2"/>
                  <c:y val="1.7407349081364831E-2"/>
                </c:manualLayout>
              </c:layout>
              <c:showVal val="1"/>
            </c:dLbl>
            <c:dLbl>
              <c:idx val="2"/>
              <c:layout>
                <c:manualLayout>
                  <c:x val="3.6111111111111212E-2"/>
                  <c:y val="9.2592592592595051E-3"/>
                </c:manualLayout>
              </c:layout>
              <c:showVal val="1"/>
            </c:dLbl>
            <c:dLbl>
              <c:idx val="3"/>
              <c:layout>
                <c:manualLayout>
                  <c:x val="3.6111111111111212E-2"/>
                  <c:y val="-1.3888888888889152E-2"/>
                </c:manualLayout>
              </c:layout>
              <c:showVal val="1"/>
            </c:dLbl>
            <c:dLbl>
              <c:idx val="4"/>
              <c:layout>
                <c:manualLayout>
                  <c:x val="1.9444444444444445E-2"/>
                  <c:y val="4.6292650918636578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'2.1-2.2'!$I$29:$I$33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'2.1-2.2'!$K$29:$K$33</c:f>
              <c:numCache>
                <c:formatCode>#\ ##0.0</c:formatCode>
                <c:ptCount val="5"/>
                <c:pt idx="0">
                  <c:v>13235.4</c:v>
                </c:pt>
                <c:pt idx="1">
                  <c:v>1092.3</c:v>
                </c:pt>
                <c:pt idx="2">
                  <c:v>2970.6</c:v>
                </c:pt>
                <c:pt idx="3">
                  <c:v>844.3</c:v>
                </c:pt>
                <c:pt idx="4">
                  <c:v>345.6</c:v>
                </c:pt>
              </c:numCache>
            </c:numRef>
          </c:val>
        </c:ser>
        <c:dLbls>
          <c:showVal val="1"/>
        </c:dLbls>
        <c:overlap val="-25"/>
        <c:axId val="54180480"/>
        <c:axId val="54210944"/>
      </c:barChart>
      <c:catAx>
        <c:axId val="541804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4210944"/>
        <c:crosses val="autoZero"/>
        <c:auto val="1"/>
        <c:lblAlgn val="ctr"/>
        <c:lblOffset val="100"/>
      </c:catAx>
      <c:valAx>
        <c:axId val="54210944"/>
        <c:scaling>
          <c:orientation val="minMax"/>
        </c:scaling>
        <c:delete val="1"/>
        <c:axPos val="l"/>
        <c:numFmt formatCode="#\ ##0.0" sourceLinked="1"/>
        <c:tickLblPos val="none"/>
        <c:crossAx val="5418048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1344340641149276"/>
          <c:y val="2.5526475175670391E-2"/>
          <c:w val="0.3672491596445181"/>
          <c:h val="8.2007653922635357E-2"/>
        </c:manualLayout>
      </c:layout>
      <c:txPr>
        <a:bodyPr/>
        <a:lstStyle/>
        <a:p>
          <a:pPr>
            <a:defRPr sz="1200" b="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'2.3'!$J$6</c:f>
              <c:strCache>
                <c:ptCount val="1"/>
                <c:pt idx="0">
                  <c:v>2015.06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'2.3'!$I$7:$I$9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'2.3'!$J$7:$J$9</c:f>
              <c:numCache>
                <c:formatCode>_(* #,##0_);_(* \(#,##0\);_(* "-"??_);_(@_)</c:formatCode>
                <c:ptCount val="3"/>
                <c:pt idx="0">
                  <c:v>1189</c:v>
                </c:pt>
                <c:pt idx="1">
                  <c:v>7123</c:v>
                </c:pt>
                <c:pt idx="2">
                  <c:v>3532</c:v>
                </c:pt>
              </c:numCache>
            </c:numRef>
          </c:val>
        </c:ser>
        <c:ser>
          <c:idx val="1"/>
          <c:order val="1"/>
          <c:tx>
            <c:strRef>
              <c:f>'2.3'!$K$6</c:f>
              <c:strCache>
                <c:ptCount val="1"/>
                <c:pt idx="0">
                  <c:v>2016.06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'2.3'!$I$7:$I$9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'2.3'!$K$7:$K$9</c:f>
              <c:numCache>
                <c:formatCode>_(* #,##0_);_(* \(#,##0\);_(* "-"??_);_(@_)</c:formatCode>
                <c:ptCount val="3"/>
                <c:pt idx="0">
                  <c:v>2210</c:v>
                </c:pt>
                <c:pt idx="1">
                  <c:v>8944</c:v>
                </c:pt>
                <c:pt idx="2">
                  <c:v>3924</c:v>
                </c:pt>
              </c:numCache>
            </c:numRef>
          </c:val>
        </c:ser>
        <c:dLbls>
          <c:showVal val="1"/>
        </c:dLbls>
        <c:overlap val="-25"/>
        <c:axId val="54262784"/>
        <c:axId val="54366976"/>
      </c:barChart>
      <c:catAx>
        <c:axId val="542627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4366976"/>
        <c:crosses val="autoZero"/>
        <c:auto val="1"/>
        <c:lblAlgn val="ctr"/>
        <c:lblOffset val="100"/>
      </c:catAx>
      <c:valAx>
        <c:axId val="54366976"/>
        <c:scaling>
          <c:orientation val="minMax"/>
        </c:scaling>
        <c:delete val="1"/>
        <c:axPos val="l"/>
        <c:numFmt formatCode="_(* #,##0_);_(* \(#,##0\);_(* &quot;-&quot;??_);_(@_)" sourceLinked="1"/>
        <c:tickLblPos val="none"/>
        <c:crossAx val="5426278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'2.3'!$J$16</c:f>
              <c:strCache>
                <c:ptCount val="1"/>
                <c:pt idx="0">
                  <c:v>2015.06</c:v>
                </c:pt>
              </c:strCache>
            </c:strRef>
          </c:tx>
          <c:dLbls>
            <c:dLbl>
              <c:idx val="0"/>
              <c:layout>
                <c:manualLayout>
                  <c:x val="-1.6666666666666701E-2"/>
                  <c:y val="4.6168051708217915E-3"/>
                </c:manualLayout>
              </c:layout>
              <c:showVal val="1"/>
            </c:dLbl>
            <c:dLbl>
              <c:idx val="1"/>
              <c:layout>
                <c:manualLayout>
                  <c:x val="-1.9444444444444445E-2"/>
                  <c:y val="4.6168051708218123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'2.3'!$I$17:$I$19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'2.3'!$J$17:$J$19</c:f>
              <c:numCache>
                <c:formatCode>_(* #,##0.0_);_(* \(#,##0.0\);_(* "-"??_);_(@_)</c:formatCode>
                <c:ptCount val="3"/>
                <c:pt idx="0">
                  <c:v>875201.4</c:v>
                </c:pt>
                <c:pt idx="1">
                  <c:v>1286344.2000000002</c:v>
                </c:pt>
                <c:pt idx="2">
                  <c:v>410278.6</c:v>
                </c:pt>
              </c:numCache>
            </c:numRef>
          </c:val>
        </c:ser>
        <c:ser>
          <c:idx val="1"/>
          <c:order val="1"/>
          <c:tx>
            <c:strRef>
              <c:f>'2.3'!$K$16</c:f>
              <c:strCache>
                <c:ptCount val="1"/>
                <c:pt idx="0">
                  <c:v>2016.06</c:v>
                </c:pt>
              </c:strCache>
            </c:strRef>
          </c:tx>
          <c:dLbls>
            <c:dLbl>
              <c:idx val="1"/>
              <c:layout>
                <c:manualLayout>
                  <c:x val="5.2777777777777792E-2"/>
                  <c:y val="4.6168051708217915E-3"/>
                </c:manualLayout>
              </c:layout>
              <c:showVal val="1"/>
            </c:dLbl>
            <c:dLbl>
              <c:idx val="2"/>
              <c:layout>
                <c:manualLayout>
                  <c:x val="3.611111111111121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'2.3'!$I$17:$I$19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'2.3'!$K$17:$K$19</c:f>
              <c:numCache>
                <c:formatCode>_(* #,##0.0_);_(* \(#,##0.0\);_(* "-"??_);_(@_)</c:formatCode>
                <c:ptCount val="3"/>
                <c:pt idx="0">
                  <c:v>1178389.7</c:v>
                </c:pt>
                <c:pt idx="1">
                  <c:v>1305659.3</c:v>
                </c:pt>
                <c:pt idx="2">
                  <c:v>332891.69999999995</c:v>
                </c:pt>
              </c:numCache>
            </c:numRef>
          </c:val>
        </c:ser>
        <c:dLbls>
          <c:showVal val="1"/>
        </c:dLbls>
        <c:overlap val="-25"/>
        <c:axId val="54393088"/>
        <c:axId val="54272000"/>
      </c:barChart>
      <c:catAx>
        <c:axId val="543930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54272000"/>
        <c:crosses val="autoZero"/>
        <c:auto val="1"/>
        <c:lblAlgn val="ctr"/>
        <c:lblOffset val="100"/>
      </c:catAx>
      <c:valAx>
        <c:axId val="54272000"/>
        <c:scaling>
          <c:orientation val="minMax"/>
        </c:scaling>
        <c:delete val="1"/>
        <c:axPos val="l"/>
        <c:numFmt formatCode="_(* #,##0.0_);_(* \(#,##0.0\);_(* &quot;-&quot;??_);_(@_)" sourceLinked="1"/>
        <c:tickLblPos val="none"/>
        <c:crossAx val="54393088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sz="1200">
                <a:solidFill>
                  <a:srgbClr val="FF0000"/>
                </a:solidFill>
              </a:defRPr>
            </a:pPr>
            <a:endParaRPr lang="en-US"/>
          </a:p>
        </c:txPr>
      </c:legendEntry>
      <c:legendEntry>
        <c:idx val="0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</c:legendEntry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2021782474559102"/>
          <c:y val="6.7901234567901494E-2"/>
          <c:w val="0.62238315605286154"/>
          <c:h val="0.86419753086420004"/>
        </c:manualLayout>
      </c:layout>
      <c:barChart>
        <c:barDir val="bar"/>
        <c:grouping val="clustered"/>
        <c:dLbls>
          <c:showVal val="1"/>
        </c:dLbls>
        <c:overlap val="-25"/>
        <c:axId val="54419456"/>
        <c:axId val="54420992"/>
      </c:barChart>
      <c:catAx>
        <c:axId val="5441945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4420992"/>
        <c:crosses val="autoZero"/>
        <c:auto val="1"/>
        <c:lblAlgn val="ctr"/>
        <c:lblOffset val="100"/>
      </c:catAx>
      <c:valAx>
        <c:axId val="54420992"/>
        <c:scaling>
          <c:orientation val="minMax"/>
        </c:scaling>
        <c:delete val="1"/>
        <c:axPos val="b"/>
        <c:numFmt formatCode="General" sourceLinked="1"/>
        <c:tickLblPos val="none"/>
        <c:crossAx val="54419456"/>
        <c:crosses val="autoZero"/>
        <c:crossBetween val="between"/>
      </c:valAx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'[tantsuulga_06(2016)negtgel.xlsx]6.1'!$M$35</c:f>
              <c:strCache>
                <c:ptCount val="1"/>
                <c:pt idx="0">
                  <c:v>Бүртгэгдсэн гэмт хэрэг 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numRef>
              <c:f>'[tantsuulga_06(2016)negtgel.xlsx]6.1'!$N$34:$O$34</c:f>
              <c:numCache>
                <c:formatCode>General</c:formatCode>
                <c:ptCount val="2"/>
                <c:pt idx="0">
                  <c:v>2015.06</c:v>
                </c:pt>
                <c:pt idx="1">
                  <c:v>2016.06</c:v>
                </c:pt>
              </c:numCache>
            </c:numRef>
          </c:cat>
          <c:val>
            <c:numRef>
              <c:f>'[tantsuulga_06(2016)negtgel.xlsx]6.1'!$N$35:$O$35</c:f>
              <c:numCache>
                <c:formatCode>General</c:formatCode>
                <c:ptCount val="2"/>
                <c:pt idx="0">
                  <c:v>295</c:v>
                </c:pt>
                <c:pt idx="1">
                  <c:v>353</c:v>
                </c:pt>
              </c:numCache>
            </c:numRef>
          </c:val>
        </c:ser>
        <c:dLbls>
          <c:showVal val="1"/>
        </c:dLbls>
        <c:overlap val="-25"/>
        <c:axId val="54424704"/>
        <c:axId val="54426240"/>
      </c:barChart>
      <c:catAx>
        <c:axId val="54424704"/>
        <c:scaling>
          <c:orientation val="minMax"/>
        </c:scaling>
        <c:axPos val="l"/>
        <c:numFmt formatCode="General" sourceLinked="1"/>
        <c:majorTickMark val="none"/>
        <c:tickLblPos val="nextTo"/>
        <c:crossAx val="54426240"/>
        <c:crosses val="autoZero"/>
        <c:auto val="1"/>
        <c:lblAlgn val="ctr"/>
        <c:lblOffset val="100"/>
      </c:catAx>
      <c:valAx>
        <c:axId val="54426240"/>
        <c:scaling>
          <c:orientation val="minMax"/>
        </c:scaling>
        <c:delete val="1"/>
        <c:axPos val="b"/>
        <c:numFmt formatCode="General" sourceLinked="1"/>
        <c:tickLblPos val="none"/>
        <c:crossAx val="54424704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'6.1'!$M$43</c:f>
              <c:strCache>
                <c:ptCount val="1"/>
                <c:pt idx="0">
                  <c:v>учирсан хохирол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'6.1'!$N$42:$O$42</c:f>
              <c:numCache>
                <c:formatCode>General</c:formatCode>
                <c:ptCount val="2"/>
                <c:pt idx="0">
                  <c:v>2015.06</c:v>
                </c:pt>
                <c:pt idx="1">
                  <c:v>2016.06</c:v>
                </c:pt>
              </c:numCache>
            </c:numRef>
          </c:cat>
          <c:val>
            <c:numRef>
              <c:f>'6.1'!$N$43:$O$43</c:f>
              <c:numCache>
                <c:formatCode>General</c:formatCode>
                <c:ptCount val="2"/>
                <c:pt idx="0">
                  <c:v>425.6</c:v>
                </c:pt>
                <c:pt idx="1">
                  <c:v>1386.3</c:v>
                </c:pt>
              </c:numCache>
            </c:numRef>
          </c:val>
        </c:ser>
        <c:ser>
          <c:idx val="1"/>
          <c:order val="1"/>
          <c:tx>
            <c:strRef>
              <c:f>'6.1'!$M$44</c:f>
              <c:strCache>
                <c:ptCount val="1"/>
                <c:pt idx="0">
                  <c:v>нөхөн төлөгдсөн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'6.1'!$N$42:$O$42</c:f>
              <c:numCache>
                <c:formatCode>General</c:formatCode>
                <c:ptCount val="2"/>
                <c:pt idx="0">
                  <c:v>2015.06</c:v>
                </c:pt>
                <c:pt idx="1">
                  <c:v>2016.06</c:v>
                </c:pt>
              </c:numCache>
            </c:numRef>
          </c:cat>
          <c:val>
            <c:numRef>
              <c:f>'6.1'!$N$44:$O$44</c:f>
              <c:numCache>
                <c:formatCode>General</c:formatCode>
                <c:ptCount val="2"/>
                <c:pt idx="0">
                  <c:v>337.1</c:v>
                </c:pt>
                <c:pt idx="1">
                  <c:v>1153.8</c:v>
                </c:pt>
              </c:numCache>
            </c:numRef>
          </c:val>
        </c:ser>
        <c:dLbls>
          <c:showVal val="1"/>
        </c:dLbls>
        <c:overlap val="-25"/>
        <c:axId val="54561792"/>
        <c:axId val="54592256"/>
      </c:barChart>
      <c:catAx>
        <c:axId val="545617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4592256"/>
        <c:crosses val="autoZero"/>
        <c:auto val="1"/>
        <c:lblAlgn val="ctr"/>
        <c:lblOffset val="100"/>
      </c:catAx>
      <c:valAx>
        <c:axId val="54592256"/>
        <c:scaling>
          <c:orientation val="minMax"/>
        </c:scaling>
        <c:delete val="1"/>
        <c:axPos val="l"/>
        <c:numFmt formatCode="General" sourceLinked="1"/>
        <c:tickLblPos val="none"/>
        <c:crossAx val="5456179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explosion val="2"/>
          <c:dLbls>
            <c:dLbl>
              <c:idx val="0"/>
              <c:layout>
                <c:manualLayout>
                  <c:x val="8.7664370078740714E-2"/>
                  <c:y val="0.1018518518518518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06.00 -14.00
18.7%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1.3251202974628158E-2"/>
                  <c:y val="-2.98330417031206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14.00 -19.00
26.1%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18213527996500439"/>
                  <c:y val="-8.16433362496354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19.00 - 22.00
16.7%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7.9041994750656524E-3"/>
                  <c:y val="-2.8503207932341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22.00 - 06.00
38.5%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'D:\My_ Documents-Tsegii\BULLETEN-HELTES\2016\[tantsuulga_06-2016.xlsx]6.1'!$T$40:$T$43</c:f>
              <c:strCache>
                <c:ptCount val="4"/>
                <c:pt idx="0">
                  <c:v>06.00 -14.00</c:v>
                </c:pt>
                <c:pt idx="1">
                  <c:v>14.00 -19.00</c:v>
                </c:pt>
                <c:pt idx="2">
                  <c:v>19.00 - 22.00</c:v>
                </c:pt>
                <c:pt idx="3">
                  <c:v>22.00 - 06.00</c:v>
                </c:pt>
              </c:strCache>
            </c:strRef>
          </c:cat>
          <c:val>
            <c:numRef>
              <c:f>'D:\My_ Documents-Tsegii\BULLETEN-HELTES\2016\[tantsuulga_06-2016.xlsx]6.1'!$U$40:$U$43</c:f>
              <c:numCache>
                <c:formatCode>General</c:formatCode>
                <c:ptCount val="4"/>
                <c:pt idx="0">
                  <c:v>18.7</c:v>
                </c:pt>
                <c:pt idx="1">
                  <c:v>26.1</c:v>
                </c:pt>
                <c:pt idx="2">
                  <c:v>16.7</c:v>
                </c:pt>
                <c:pt idx="3">
                  <c:v>38.5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0000000000000022E-2"/>
          <c:y val="0.15887268654555714"/>
          <c:w val="0.8200000000000004"/>
          <c:h val="0.59071956640402168"/>
        </c:manualLayout>
      </c:layout>
      <c:bar3DChart>
        <c:barDir val="col"/>
        <c:grouping val="clustered"/>
        <c:ser>
          <c:idx val="0"/>
          <c:order val="0"/>
          <c:tx>
            <c:strRef>
              <c:f>'6.1'!$M$16</c:f>
              <c:strCache>
                <c:ptCount val="1"/>
                <c:pt idx="0">
                  <c:v>нас барсан хүний тоо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numRef>
              <c:f>'6.1'!$N$15:$O$15</c:f>
              <c:numCache>
                <c:formatCode>0.00</c:formatCode>
                <c:ptCount val="2"/>
                <c:pt idx="0">
                  <c:v>2015.06</c:v>
                </c:pt>
                <c:pt idx="1">
                  <c:v>2016.06</c:v>
                </c:pt>
              </c:numCache>
            </c:numRef>
          </c:cat>
          <c:val>
            <c:numRef>
              <c:f>'6.1'!$N$16:$O$16</c:f>
              <c:numCache>
                <c:formatCode>General</c:formatCode>
                <c:ptCount val="2"/>
                <c:pt idx="0">
                  <c:v>21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'6.1'!$M$17</c:f>
              <c:strCache>
                <c:ptCount val="1"/>
                <c:pt idx="0">
                  <c:v>гэмтэж бэртсэн хүний тоо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'6.1'!$N$15:$O$15</c:f>
              <c:numCache>
                <c:formatCode>0.00</c:formatCode>
                <c:ptCount val="2"/>
                <c:pt idx="0">
                  <c:v>2015.06</c:v>
                </c:pt>
                <c:pt idx="1">
                  <c:v>2016.06</c:v>
                </c:pt>
              </c:numCache>
            </c:numRef>
          </c:cat>
          <c:val>
            <c:numRef>
              <c:f>'6.1'!$N$17:$O$17</c:f>
              <c:numCache>
                <c:formatCode>General</c:formatCode>
                <c:ptCount val="2"/>
                <c:pt idx="0">
                  <c:v>120</c:v>
                </c:pt>
                <c:pt idx="1">
                  <c:v>134</c:v>
                </c:pt>
              </c:numCache>
            </c:numRef>
          </c:val>
        </c:ser>
        <c:dLbls>
          <c:showVal val="1"/>
        </c:dLbls>
        <c:shape val="box"/>
        <c:axId val="54685056"/>
        <c:axId val="54690944"/>
        <c:axId val="0"/>
      </c:bar3DChart>
      <c:catAx>
        <c:axId val="54685056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4690944"/>
        <c:crosses val="autoZero"/>
        <c:auto val="1"/>
        <c:lblAlgn val="ctr"/>
        <c:lblOffset val="100"/>
      </c:catAx>
      <c:valAx>
        <c:axId val="54690944"/>
        <c:scaling>
          <c:orientation val="minMax"/>
        </c:scaling>
        <c:delete val="1"/>
        <c:axPos val="l"/>
        <c:numFmt formatCode="General" sourceLinked="1"/>
        <c:tickLblPos val="none"/>
        <c:crossAx val="5468505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'1'!$L$38</c:f>
              <c:strCache>
                <c:ptCount val="1"/>
                <c:pt idx="0">
                  <c:v>Эрэгтэй 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'1'!$M$37:$P$37</c:f>
              <c:numCache>
                <c:formatCode>0.00</c:formatCode>
                <c:ptCount val="4"/>
                <c:pt idx="0">
                  <c:v>2013.06</c:v>
                </c:pt>
                <c:pt idx="1">
                  <c:v>2014.06</c:v>
                </c:pt>
                <c:pt idx="2">
                  <c:v>2015.06</c:v>
                </c:pt>
                <c:pt idx="3">
                  <c:v>2016.06</c:v>
                </c:pt>
              </c:numCache>
            </c:numRef>
          </c:cat>
          <c:val>
            <c:numRef>
              <c:f>'1'!$M$38:$P$38</c:f>
              <c:numCache>
                <c:formatCode>#\ ##0</c:formatCode>
                <c:ptCount val="4"/>
                <c:pt idx="0">
                  <c:v>435</c:v>
                </c:pt>
                <c:pt idx="1">
                  <c:v>436</c:v>
                </c:pt>
                <c:pt idx="2">
                  <c:v>618</c:v>
                </c:pt>
                <c:pt idx="3">
                  <c:v>483</c:v>
                </c:pt>
              </c:numCache>
            </c:numRef>
          </c:val>
        </c:ser>
        <c:ser>
          <c:idx val="1"/>
          <c:order val="1"/>
          <c:tx>
            <c:strRef>
              <c:f>'1'!$L$39</c:f>
              <c:strCache>
                <c:ptCount val="1"/>
                <c:pt idx="0">
                  <c:v>Эмэгтэй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'1'!$M$37:$P$37</c:f>
              <c:numCache>
                <c:formatCode>0.00</c:formatCode>
                <c:ptCount val="4"/>
                <c:pt idx="0">
                  <c:v>2013.06</c:v>
                </c:pt>
                <c:pt idx="1">
                  <c:v>2014.06</c:v>
                </c:pt>
                <c:pt idx="2">
                  <c:v>2015.06</c:v>
                </c:pt>
                <c:pt idx="3">
                  <c:v>2016.06</c:v>
                </c:pt>
              </c:numCache>
            </c:numRef>
          </c:cat>
          <c:val>
            <c:numRef>
              <c:f>'1'!$M$39:$P$39</c:f>
              <c:numCache>
                <c:formatCode>#\ ##0</c:formatCode>
                <c:ptCount val="4"/>
                <c:pt idx="0">
                  <c:v>527</c:v>
                </c:pt>
                <c:pt idx="1">
                  <c:v>715</c:v>
                </c:pt>
                <c:pt idx="2">
                  <c:v>833</c:v>
                </c:pt>
                <c:pt idx="3">
                  <c:v>535</c:v>
                </c:pt>
              </c:numCache>
            </c:numRef>
          </c:val>
        </c:ser>
        <c:dLbls>
          <c:showVal val="1"/>
        </c:dLbls>
        <c:overlap val="-25"/>
        <c:axId val="52986624"/>
        <c:axId val="52988160"/>
      </c:barChart>
      <c:catAx>
        <c:axId val="52986624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2988160"/>
        <c:crosses val="autoZero"/>
        <c:auto val="1"/>
        <c:lblAlgn val="ctr"/>
        <c:lblOffset val="100"/>
      </c:catAx>
      <c:valAx>
        <c:axId val="52988160"/>
        <c:scaling>
          <c:orientation val="minMax"/>
        </c:scaling>
        <c:delete val="1"/>
        <c:axPos val="l"/>
        <c:numFmt formatCode="#\ ##0" sourceLinked="1"/>
        <c:tickLblPos val="none"/>
        <c:crossAx val="5298662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3.125E-2"/>
          <c:y val="4.5454545454545463E-2"/>
          <c:w val="0.96180555555555836"/>
          <c:h val="0.6054676688141255"/>
        </c:manualLayout>
      </c:layout>
      <c:lineChart>
        <c:grouping val="standard"/>
        <c:ser>
          <c:idx val="0"/>
          <c:order val="0"/>
          <c:tx>
            <c:strRef>
              <c:f>Sheet1!$B$1:$B$6</c:f>
              <c:strCache>
                <c:ptCount val="1"/>
                <c:pt idx="0">
                  <c:v>Series 1 38357 2273 8364 2718 2810</c:v>
                </c:pt>
              </c:strCache>
            </c:strRef>
          </c:tx>
          <c:spPr>
            <a:ln w="34925" cap="sq">
              <a:solidFill>
                <a:srgbClr val="4F81BD">
                  <a:shade val="95000"/>
                  <a:satMod val="105000"/>
                </a:srgbClr>
              </a:solidFill>
              <a:round/>
              <a:headEnd type="none"/>
              <a:tailEnd type="stealth" w="med" len="lg"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2010.6</c:v>
                </c:pt>
                <c:pt idx="1">
                  <c:v>2011.6</c:v>
                </c:pt>
                <c:pt idx="2">
                  <c:v>2012.6</c:v>
                </c:pt>
                <c:pt idx="3">
                  <c:v>2013.6</c:v>
                </c:pt>
                <c:pt idx="4">
                  <c:v>2014.06</c:v>
                </c:pt>
                <c:pt idx="5">
                  <c:v>2015.06</c:v>
                </c:pt>
                <c:pt idx="6">
                  <c:v>2016.06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38357</c:v>
                </c:pt>
                <c:pt idx="1">
                  <c:v>2273</c:v>
                </c:pt>
                <c:pt idx="2">
                  <c:v>8364</c:v>
                </c:pt>
                <c:pt idx="3">
                  <c:v>2718</c:v>
                </c:pt>
                <c:pt idx="4">
                  <c:v>2810</c:v>
                </c:pt>
                <c:pt idx="5">
                  <c:v>7807</c:v>
                </c:pt>
                <c:pt idx="6">
                  <c:v>95947</c:v>
                </c:pt>
              </c:numCache>
            </c:numRef>
          </c:val>
          <c:smooth val="1"/>
        </c:ser>
        <c:dLbls>
          <c:showVal val="1"/>
        </c:dLbls>
        <c:marker val="1"/>
        <c:axId val="86523264"/>
        <c:axId val="86533248"/>
      </c:lineChart>
      <c:catAx>
        <c:axId val="865232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6533248"/>
        <c:crosses val="autoZero"/>
        <c:auto val="1"/>
        <c:lblAlgn val="ctr"/>
        <c:lblOffset val="100"/>
      </c:catAx>
      <c:valAx>
        <c:axId val="865332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65232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125240594925651"/>
          <c:y val="0.18747271516433608"/>
          <c:w val="0.8481920384951902"/>
          <c:h val="0.68860861049085498"/>
        </c:manualLayout>
      </c:layout>
      <c:barChart>
        <c:barDir val="col"/>
        <c:grouping val="clustered"/>
        <c:ser>
          <c:idx val="0"/>
          <c:order val="0"/>
          <c:tx>
            <c:strRef>
              <c:f>'11.1-11.3'!$K$22</c:f>
              <c:strCache>
                <c:ptCount val="1"/>
                <c:pt idx="0">
                  <c:v>Нийт бүтээгдэхүүн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'11.1-11.3'!$L$21:$M$21</c:f>
              <c:numCache>
                <c:formatCode>General</c:formatCode>
                <c:ptCount val="2"/>
                <c:pt idx="0">
                  <c:v>2015.06</c:v>
                </c:pt>
                <c:pt idx="1">
                  <c:v>2016.06</c:v>
                </c:pt>
              </c:numCache>
            </c:numRef>
          </c:cat>
          <c:val>
            <c:numRef>
              <c:f>'11.1-11.3'!$L$22:$M$22</c:f>
              <c:numCache>
                <c:formatCode>0.0</c:formatCode>
                <c:ptCount val="2"/>
                <c:pt idx="0">
                  <c:v>5633.1000000000013</c:v>
                </c:pt>
                <c:pt idx="1">
                  <c:v>8520.2999999999865</c:v>
                </c:pt>
              </c:numCache>
            </c:numRef>
          </c:val>
        </c:ser>
        <c:ser>
          <c:idx val="1"/>
          <c:order val="1"/>
          <c:tx>
            <c:strRef>
              <c:f>'11.1-11.3'!$K$23</c:f>
              <c:strCache>
                <c:ptCount val="1"/>
                <c:pt idx="0">
                  <c:v>Борлуулалтын орлого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'11.1-11.3'!$L$21:$M$21</c:f>
              <c:numCache>
                <c:formatCode>General</c:formatCode>
                <c:ptCount val="2"/>
                <c:pt idx="0">
                  <c:v>2015.06</c:v>
                </c:pt>
                <c:pt idx="1">
                  <c:v>2016.06</c:v>
                </c:pt>
              </c:numCache>
            </c:numRef>
          </c:cat>
          <c:val>
            <c:numRef>
              <c:f>'11.1-11.3'!$L$23:$M$23</c:f>
              <c:numCache>
                <c:formatCode>0.0</c:formatCode>
                <c:ptCount val="2"/>
                <c:pt idx="0">
                  <c:v>5180.1000000000013</c:v>
                </c:pt>
                <c:pt idx="1">
                  <c:v>5276.9</c:v>
                </c:pt>
              </c:numCache>
            </c:numRef>
          </c:val>
        </c:ser>
        <c:dLbls>
          <c:showVal val="1"/>
        </c:dLbls>
        <c:gapWidth val="75"/>
        <c:axId val="54467200"/>
        <c:axId val="54485376"/>
      </c:barChart>
      <c:catAx>
        <c:axId val="54467200"/>
        <c:scaling>
          <c:orientation val="minMax"/>
        </c:scaling>
        <c:axPos val="b"/>
        <c:numFmt formatCode="General" sourceLinked="1"/>
        <c:majorTickMark val="none"/>
        <c:tickLblPos val="nextTo"/>
        <c:crossAx val="54485376"/>
        <c:crosses val="autoZero"/>
        <c:auto val="1"/>
        <c:lblAlgn val="ctr"/>
        <c:lblOffset val="100"/>
      </c:catAx>
      <c:valAx>
        <c:axId val="54485376"/>
        <c:scaling>
          <c:orientation val="minMax"/>
        </c:scaling>
        <c:axPos val="l"/>
        <c:numFmt formatCode="0.0" sourceLinked="1"/>
        <c:majorTickMark val="none"/>
        <c:tickLblPos val="nextTo"/>
        <c:crossAx val="54467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325437445319344"/>
          <c:y val="4.4446115877306423E-2"/>
          <c:w val="0.68775156376480984"/>
          <c:h val="7.2306499001057886E-2"/>
        </c:manualLayout>
      </c:layout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800" b="1"/>
              <a:t>Кабелийн телевизийн</a:t>
            </a:r>
            <a:r>
              <a:rPr lang="en-US" sz="1800" b="1"/>
              <a:t> </a:t>
            </a:r>
            <a:r>
              <a:rPr lang="mn-MN" sz="1800" b="1"/>
              <a:t>хэрэглэгчдийн</a:t>
            </a:r>
            <a:r>
              <a:rPr lang="en-US" sz="1800" b="1"/>
              <a:t> </a:t>
            </a:r>
            <a:r>
              <a:rPr lang="mn-MN" sz="1800" b="1"/>
              <a:t>тоо</a:t>
            </a:r>
          </a:p>
        </c:rich>
      </c:tx>
      <c:layout>
        <c:manualLayout>
          <c:xMode val="edge"/>
          <c:yMode val="edge"/>
          <c:x val="0.20487000910987369"/>
          <c:y val="3.1684607670875879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1.4469979875662321E-3"/>
          <c:y val="0.17424448607911963"/>
          <c:w val="0.95562319422362862"/>
          <c:h val="0.6018090532355958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Кабелийн телевизийн хэрэглэгчдийн тоо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01600" h="114300" prst="coolSlant"/>
              <a:bevelB w="101600" h="69850" prst="cross"/>
            </a:sp3d>
          </c:spPr>
          <c:dLbls>
            <c:dLbl>
              <c:idx val="0"/>
              <c:layout>
                <c:manualLayout>
                  <c:x val="-3.3540562953259792E-3"/>
                  <c:y val="9.54824041717539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1770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540562953259792E-3"/>
                  <c:y val="0.1002565243803417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2241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540562953259792E-3"/>
                  <c:y val="9.07082839631663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540562953259792E-3"/>
                  <c:y val="9.07082839631663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540562953259792E-3"/>
                  <c:y val="9.07082839631663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8458814207090733E-3"/>
                  <c:y val="9.0708283963166367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2011.06</c:v>
                </c:pt>
                <c:pt idx="1">
                  <c:v>2012.06</c:v>
                </c:pt>
                <c:pt idx="2">
                  <c:v>2013.06</c:v>
                </c:pt>
                <c:pt idx="3">
                  <c:v>2014.06</c:v>
                </c:pt>
                <c:pt idx="4">
                  <c:v>2015.06</c:v>
                </c:pt>
                <c:pt idx="5">
                  <c:v>2016.06</c:v>
                </c:pt>
              </c:numCache>
            </c:numRef>
          </c:cat>
          <c:val>
            <c:numRef>
              <c:f>Sheet1!$B$2:$B$7</c:f>
              <c:numCache>
                <c:formatCode>0</c:formatCode>
                <c:ptCount val="6"/>
                <c:pt idx="0">
                  <c:v>1866</c:v>
                </c:pt>
                <c:pt idx="1">
                  <c:v>2402</c:v>
                </c:pt>
                <c:pt idx="2">
                  <c:v>3735</c:v>
                </c:pt>
                <c:pt idx="3">
                  <c:v>3790</c:v>
                </c:pt>
                <c:pt idx="4">
                  <c:v>5250</c:v>
                </c:pt>
                <c:pt idx="5">
                  <c:v>4615</c:v>
                </c:pt>
              </c:numCache>
            </c:numRef>
          </c:val>
        </c:ser>
        <c:gapWidth val="100"/>
        <c:overlap val="-24"/>
        <c:axId val="76719232"/>
        <c:axId val="76720768"/>
      </c:barChart>
      <c:catAx>
        <c:axId val="76719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20768"/>
        <c:crosses val="autoZero"/>
        <c:auto val="1"/>
        <c:lblAlgn val="ctr"/>
        <c:lblOffset val="100"/>
      </c:catAx>
      <c:valAx>
        <c:axId val="767207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1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blipFill dpi="0" rotWithShape="1">
      <a:blip xmlns:r="http://schemas.openxmlformats.org/officeDocument/2006/relationships" r:embed="rId1">
        <a:alphaModFix amt="26000"/>
      </a:blip>
      <a:srcRect/>
      <a:stretch>
        <a:fillRect/>
      </a:stretch>
    </a:blipFill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2564102564102601E-2"/>
          <c:y val="3.0176503166462001E-2"/>
          <c:w val="0.95487179487179485"/>
          <c:h val="0.65795083778201402"/>
        </c:manualLayout>
      </c:layout>
      <c:bar3DChart>
        <c:barDir val="col"/>
        <c:grouping val="clustered"/>
        <c:ser>
          <c:idx val="0"/>
          <c:order val="0"/>
          <c:tx>
            <c:strRef>
              <c:f>'13'!$L$9</c:f>
              <c:strCache>
                <c:ptCount val="1"/>
                <c:pt idx="0">
                  <c:v>2015.06</c:v>
                </c:pt>
              </c:strCache>
            </c:strRef>
          </c:tx>
          <c:dLbls>
            <c:dLbl>
              <c:idx val="0"/>
              <c:layout>
                <c:manualLayout>
                  <c:x val="6.8027210884353635E-3"/>
                  <c:y val="-3.4883720930232558E-2"/>
                </c:manualLayout>
              </c:layout>
              <c:showVal val="1"/>
            </c:dLbl>
            <c:dLbl>
              <c:idx val="1"/>
              <c:layout>
                <c:manualLayout>
                  <c:x val="8.5034013605442289E-3"/>
                  <c:y val="-1.937984496124031E-2"/>
                </c:manualLayout>
              </c:layout>
              <c:showVal val="1"/>
            </c:dLbl>
            <c:dLbl>
              <c:idx val="2"/>
              <c:layout>
                <c:manualLayout>
                  <c:x val="1.8707482993197282E-2"/>
                  <c:y val="-7.7519379844961317E-3"/>
                </c:manualLayout>
              </c:layout>
              <c:showVal val="1"/>
            </c:dLbl>
            <c:dLbl>
              <c:idx val="3"/>
              <c:layout>
                <c:manualLayout>
                  <c:x val="4.1025641025641034E-3"/>
                  <c:y val="-2.446483180428133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'13'!$K$10:$K$13</c:f>
              <c:strCache>
                <c:ptCount val="4"/>
                <c:pt idx="0">
                  <c:v>Орон сууцны барилга</c:v>
                </c:pt>
                <c:pt idx="1">
                  <c:v>Орон сууцны бус  барилга</c:v>
                </c:pt>
                <c:pt idx="2">
                  <c:v>инженерийн барилга байгууламж</c:v>
                </c:pt>
                <c:pt idx="3">
                  <c:v>Их засварын ажил</c:v>
                </c:pt>
              </c:strCache>
            </c:strRef>
          </c:cat>
          <c:val>
            <c:numRef>
              <c:f>'13'!$L$10:$L$13</c:f>
              <c:numCache>
                <c:formatCode>0.0</c:formatCode>
                <c:ptCount val="4"/>
                <c:pt idx="0">
                  <c:v>5739</c:v>
                </c:pt>
                <c:pt idx="1">
                  <c:v>7527.2</c:v>
                </c:pt>
                <c:pt idx="2">
                  <c:v>10324.5</c:v>
                </c:pt>
                <c:pt idx="3">
                  <c:v>152.9</c:v>
                </c:pt>
              </c:numCache>
            </c:numRef>
          </c:val>
        </c:ser>
        <c:ser>
          <c:idx val="1"/>
          <c:order val="1"/>
          <c:tx>
            <c:strRef>
              <c:f>'13'!$M$9</c:f>
              <c:strCache>
                <c:ptCount val="1"/>
                <c:pt idx="0">
                  <c:v>2016.06</c:v>
                </c:pt>
              </c:strCache>
            </c:strRef>
          </c:tx>
          <c:dLbls>
            <c:dLbl>
              <c:idx val="0"/>
              <c:layout>
                <c:manualLayout>
                  <c:x val="2.5018345921045605E-2"/>
                  <c:y val="-4.6703595190136123E-2"/>
                </c:manualLayout>
              </c:layout>
              <c:showVal val="1"/>
            </c:dLbl>
            <c:dLbl>
              <c:idx val="1"/>
              <c:layout>
                <c:manualLayout>
                  <c:x val="2.5018345921045605E-2"/>
                  <c:y val="-1.4678935481901963E-2"/>
                </c:manualLayout>
              </c:layout>
              <c:showVal val="1"/>
            </c:dLbl>
            <c:dLbl>
              <c:idx val="2"/>
              <c:layout>
                <c:manualLayout>
                  <c:x val="2.8069125287910442E-2"/>
                  <c:y val="-3.0595129097234941E-2"/>
                </c:manualLayout>
              </c:layout>
              <c:showVal val="1"/>
            </c:dLbl>
            <c:dLbl>
              <c:idx val="3"/>
              <c:layout>
                <c:manualLayout>
                  <c:x val="2.6666666666666672E-2"/>
                  <c:y val="-1.712538226299685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'13'!$K$10:$K$13</c:f>
              <c:strCache>
                <c:ptCount val="4"/>
                <c:pt idx="0">
                  <c:v>Орон сууцны барилга</c:v>
                </c:pt>
                <c:pt idx="1">
                  <c:v>Орон сууцны бус  барилга</c:v>
                </c:pt>
                <c:pt idx="2">
                  <c:v>инженерийн барилга байгууламж</c:v>
                </c:pt>
                <c:pt idx="3">
                  <c:v>Их засварын ажил</c:v>
                </c:pt>
              </c:strCache>
            </c:strRef>
          </c:cat>
          <c:val>
            <c:numRef>
              <c:f>'13'!$M$10:$M$13</c:f>
              <c:numCache>
                <c:formatCode>0.0</c:formatCode>
                <c:ptCount val="4"/>
                <c:pt idx="0">
                  <c:v>420</c:v>
                </c:pt>
                <c:pt idx="1">
                  <c:v>2124.5</c:v>
                </c:pt>
                <c:pt idx="2">
                  <c:v>1259.2</c:v>
                </c:pt>
                <c:pt idx="3">
                  <c:v>237.8</c:v>
                </c:pt>
              </c:numCache>
            </c:numRef>
          </c:val>
        </c:ser>
        <c:dLbls>
          <c:showVal val="1"/>
        </c:dLbls>
        <c:shape val="cylinder"/>
        <c:axId val="54725248"/>
        <c:axId val="54755712"/>
        <c:axId val="0"/>
      </c:bar3DChart>
      <c:catAx>
        <c:axId val="547252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755712"/>
        <c:crosses val="autoZero"/>
        <c:auto val="1"/>
        <c:lblAlgn val="ctr"/>
        <c:lblOffset val="100"/>
      </c:catAx>
      <c:valAx>
        <c:axId val="54755712"/>
        <c:scaling>
          <c:orientation val="minMax"/>
        </c:scaling>
        <c:delete val="1"/>
        <c:axPos val="l"/>
        <c:numFmt formatCode="0.0" sourceLinked="1"/>
        <c:tickLblPos val="none"/>
        <c:crossAx val="547252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7779608318191014E-2"/>
          <c:y val="0.10030581039755335"/>
          <c:w val="0.34597908338380989"/>
          <c:h val="6.1980784512027813E-2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39367042487298"/>
          <c:y val="0.11396859290893721"/>
          <c:w val="0.83178720590517463"/>
          <c:h val="0.83306530539614754"/>
        </c:manualLayout>
      </c:layout>
      <c:barChart>
        <c:barDir val="bar"/>
        <c:grouping val="clustered"/>
        <c:ser>
          <c:idx val="0"/>
          <c:order val="0"/>
          <c:tx>
            <c:strRef>
              <c:f>'1.1'!$M$19</c:f>
              <c:strCache>
                <c:ptCount val="1"/>
                <c:pt idx="0">
                  <c:v>Эрэгтэй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'1.1'!$L$20:$L$24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'1.1'!$M$20:$M$24</c:f>
              <c:numCache>
                <c:formatCode>General</c:formatCode>
                <c:ptCount val="5"/>
                <c:pt idx="0">
                  <c:v>39</c:v>
                </c:pt>
                <c:pt idx="1">
                  <c:v>55</c:v>
                </c:pt>
                <c:pt idx="2">
                  <c:v>39</c:v>
                </c:pt>
                <c:pt idx="3">
                  <c:v>18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'1.1'!$N$19</c:f>
              <c:strCache>
                <c:ptCount val="1"/>
                <c:pt idx="0">
                  <c:v>Эмэгтэй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'1.1'!$L$20:$L$24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'1.1'!$N$20:$N$24</c:f>
              <c:numCache>
                <c:formatCode>General</c:formatCode>
                <c:ptCount val="5"/>
                <c:pt idx="0">
                  <c:v>24</c:v>
                </c:pt>
                <c:pt idx="1">
                  <c:v>41</c:v>
                </c:pt>
                <c:pt idx="2">
                  <c:v>22</c:v>
                </c:pt>
                <c:pt idx="3">
                  <c:v>13</c:v>
                </c:pt>
                <c:pt idx="4">
                  <c:v>4</c:v>
                </c:pt>
              </c:numCache>
            </c:numRef>
          </c:val>
        </c:ser>
        <c:dLbls>
          <c:showVal val="1"/>
        </c:dLbls>
        <c:overlap val="-25"/>
        <c:axId val="53096832"/>
        <c:axId val="53098368"/>
      </c:barChart>
      <c:catAx>
        <c:axId val="5309683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3098368"/>
        <c:crosses val="autoZero"/>
        <c:auto val="1"/>
        <c:lblAlgn val="ctr"/>
        <c:lblOffset val="100"/>
      </c:catAx>
      <c:valAx>
        <c:axId val="53098368"/>
        <c:scaling>
          <c:orientation val="minMax"/>
        </c:scaling>
        <c:delete val="1"/>
        <c:axPos val="b"/>
        <c:numFmt formatCode="General" sourceLinked="1"/>
        <c:tickLblPos val="none"/>
        <c:crossAx val="53096832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0"/>
        <c:txPr>
          <a:bodyPr/>
          <a:lstStyle/>
          <a:p>
            <a:pPr>
              <a:defRPr sz="12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7685525420433554"/>
          <c:y val="0"/>
          <c:w val="0.44628924856615076"/>
          <c:h val="9.5187007874015739E-2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7556586248636727"/>
          <c:y val="0.16951136256709506"/>
          <c:w val="0.3517955498100051"/>
          <c:h val="0.71425157082637403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28985687133937493"/>
                  <c:y val="1.0416666666666666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0.12148707438967389"/>
                  <c:y val="7.2879848352289278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0.1426599072376227"/>
                  <c:y val="-4.7847769028871404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6.9297900262467196E-2"/>
                  <c:y val="-3.6550684542810526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7.5343903929817532E-2"/>
                  <c:y val="5.1933143773693853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0.1051939740409185"/>
                  <c:y val="0.17249817731117212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-0.2803744052541482"/>
                  <c:y val="-6.5674030329542124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1.5485564304462364E-3"/>
                  <c:y val="-8.3627879848354722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'1'!$K$24:$K$31</c:f>
              <c:strCache>
                <c:ptCount val="8"/>
                <c:pt idx="0">
                  <c:v>Магистр,доктор</c:v>
                </c:pt>
                <c:pt idx="1">
                  <c:v>Дээд боловсролтой </c:v>
                </c:pt>
                <c:pt idx="2">
                  <c:v>Тусгай дунд </c:v>
                </c:pt>
                <c:pt idx="3">
                  <c:v>Техник мэргэжлийн </c:v>
                </c:pt>
                <c:pt idx="4">
                  <c:v>Бүрэн дунд </c:v>
                </c:pt>
                <c:pt idx="5">
                  <c:v>Бүрэн бус дунд </c:v>
                </c:pt>
                <c:pt idx="6">
                  <c:v>Бага </c:v>
                </c:pt>
                <c:pt idx="7">
                  <c:v>Боловсролгүй </c:v>
                </c:pt>
              </c:strCache>
            </c:strRef>
          </c:cat>
          <c:val>
            <c:numRef>
              <c:f>'1'!$L$24:$L$31</c:f>
              <c:numCache>
                <c:formatCode>0.0</c:formatCode>
                <c:ptCount val="8"/>
                <c:pt idx="0">
                  <c:v>0.98231827111984249</c:v>
                </c:pt>
                <c:pt idx="1">
                  <c:v>24.557956777996118</c:v>
                </c:pt>
                <c:pt idx="2">
                  <c:v>12.278978388998006</c:v>
                </c:pt>
                <c:pt idx="3">
                  <c:v>11.689587426326129</c:v>
                </c:pt>
                <c:pt idx="4">
                  <c:v>34.577603143418393</c:v>
                </c:pt>
                <c:pt idx="5">
                  <c:v>12.671905697445974</c:v>
                </c:pt>
                <c:pt idx="6">
                  <c:v>2.3575638506876242</c:v>
                </c:pt>
                <c:pt idx="7">
                  <c:v>0.88408644400785719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autoTitleDeleted val="1"/>
    <c:plotArea>
      <c:layout>
        <c:manualLayout>
          <c:layoutTarget val="inner"/>
          <c:xMode val="edge"/>
          <c:yMode val="edge"/>
          <c:x val="0.26923597025016904"/>
          <c:y val="5.6628056628056367E-2"/>
          <c:w val="0.55496957403651115"/>
          <c:h val="0.88674388674389615"/>
        </c:manualLayout>
      </c:layout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'1'!$K$68:$K$80</c:f>
              <c:strCache>
                <c:ptCount val="13"/>
                <c:pt idx="0">
                  <c:v>Сайншанд </c:v>
                </c:pt>
                <c:pt idx="1">
                  <c:v>Замын - Үүд </c:v>
                </c:pt>
                <c:pt idx="2">
                  <c:v>Өргөн </c:v>
                </c:pt>
                <c:pt idx="3">
                  <c:v>Мандах </c:v>
                </c:pt>
                <c:pt idx="4">
                  <c:v>Даланжаргалан </c:v>
                </c:pt>
                <c:pt idx="5">
                  <c:v>Айраг </c:v>
                </c:pt>
                <c:pt idx="6">
                  <c:v>Иххэт </c:v>
                </c:pt>
                <c:pt idx="7">
                  <c:v>Сайхандулаан </c:v>
                </c:pt>
                <c:pt idx="8">
                  <c:v>Улаанбадрах </c:v>
                </c:pt>
                <c:pt idx="9">
                  <c:v>Хөвсгөл </c:v>
                </c:pt>
                <c:pt idx="10">
                  <c:v>Дэлгэрэх </c:v>
                </c:pt>
                <c:pt idx="11">
                  <c:v>Хатанбулаг </c:v>
                </c:pt>
                <c:pt idx="12">
                  <c:v>Эрдэнэ </c:v>
                </c:pt>
              </c:strCache>
            </c:strRef>
          </c:cat>
          <c:val>
            <c:numRef>
              <c:f>'1'!$L$68:$L$80</c:f>
              <c:numCache>
                <c:formatCode>General</c:formatCode>
                <c:ptCount val="13"/>
                <c:pt idx="0">
                  <c:v>475</c:v>
                </c:pt>
                <c:pt idx="1">
                  <c:v>121</c:v>
                </c:pt>
                <c:pt idx="2">
                  <c:v>78</c:v>
                </c:pt>
                <c:pt idx="3">
                  <c:v>64</c:v>
                </c:pt>
                <c:pt idx="4">
                  <c:v>56</c:v>
                </c:pt>
                <c:pt idx="5">
                  <c:v>55</c:v>
                </c:pt>
                <c:pt idx="6">
                  <c:v>34</c:v>
                </c:pt>
                <c:pt idx="7">
                  <c:v>34</c:v>
                </c:pt>
                <c:pt idx="8">
                  <c:v>33</c:v>
                </c:pt>
                <c:pt idx="9">
                  <c:v>17</c:v>
                </c:pt>
                <c:pt idx="10">
                  <c:v>16</c:v>
                </c:pt>
                <c:pt idx="11">
                  <c:v>12</c:v>
                </c:pt>
                <c:pt idx="12">
                  <c:v>12</c:v>
                </c:pt>
              </c:numCache>
            </c:numRef>
          </c:val>
        </c:ser>
        <c:dLbls>
          <c:showVal val="1"/>
        </c:dLbls>
        <c:overlap val="-25"/>
        <c:axId val="53040256"/>
        <c:axId val="53041792"/>
      </c:barChart>
      <c:catAx>
        <c:axId val="5304025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3041792"/>
        <c:crosses val="autoZero"/>
        <c:auto val="1"/>
        <c:lblAlgn val="ctr"/>
        <c:lblOffset val="100"/>
      </c:catAx>
      <c:valAx>
        <c:axId val="53041792"/>
        <c:scaling>
          <c:orientation val="minMax"/>
        </c:scaling>
        <c:delete val="1"/>
        <c:axPos val="b"/>
        <c:numFmt formatCode="General" sourceLinked="1"/>
        <c:tickLblPos val="none"/>
        <c:crossAx val="5304025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'1'!$K$107:$K$112</c:f>
              <c:strCache>
                <c:ptCount val="6"/>
                <c:pt idx="0">
                  <c:v>энгийн ажил мэргэжил </c:v>
                </c:pt>
                <c:pt idx="1">
                  <c:v>техникч болон туслах дэд/ мэргэжилтэн</c:v>
                </c:pt>
                <c:pt idx="2">
                  <c:v>контор үйлчилгээний ажилтан </c:v>
                </c:pt>
                <c:pt idx="3">
                  <c:v>ХАА, ой загас агнуурын ажилтан </c:v>
                </c:pt>
                <c:pt idx="4">
                  <c:v>мэргэжилтэн </c:v>
                </c:pt>
                <c:pt idx="5">
                  <c:v>зэвсэгт хүчний ажил мэргэжил </c:v>
                </c:pt>
              </c:strCache>
            </c:strRef>
          </c:cat>
          <c:val>
            <c:numRef>
              <c:f>'1'!$L$107:$L$112</c:f>
              <c:numCache>
                <c:formatCode>General</c:formatCode>
                <c:ptCount val="6"/>
                <c:pt idx="0">
                  <c:v>28</c:v>
                </c:pt>
                <c:pt idx="1">
                  <c:v>19</c:v>
                </c:pt>
                <c:pt idx="2">
                  <c:v>15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Val val="1"/>
        </c:dLbls>
        <c:overlap val="-25"/>
        <c:axId val="53074560"/>
        <c:axId val="53346688"/>
      </c:barChart>
      <c:catAx>
        <c:axId val="5307456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3346688"/>
        <c:crosses val="autoZero"/>
        <c:auto val="1"/>
        <c:lblAlgn val="ctr"/>
        <c:lblOffset val="100"/>
      </c:catAx>
      <c:valAx>
        <c:axId val="53346688"/>
        <c:scaling>
          <c:orientation val="minMax"/>
        </c:scaling>
        <c:delete val="1"/>
        <c:axPos val="b"/>
        <c:numFmt formatCode="General" sourceLinked="1"/>
        <c:tickLblPos val="none"/>
        <c:crossAx val="53074560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621262458471761"/>
          <c:y val="0.14611205012985945"/>
          <c:w val="0.8333333333333337"/>
          <c:h val="0.69190580344123664"/>
        </c:manualLayout>
      </c:layout>
      <c:bar3DChart>
        <c:barDir val="col"/>
        <c:grouping val="clustered"/>
        <c:dLbls>
          <c:showVal val="1"/>
        </c:dLbls>
        <c:shape val="cylinder"/>
        <c:axId val="53353856"/>
        <c:axId val="53396608"/>
        <c:axId val="0"/>
      </c:bar3DChart>
      <c:catAx>
        <c:axId val="53353856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3396608"/>
        <c:crosses val="autoZero"/>
        <c:auto val="1"/>
        <c:lblAlgn val="ctr"/>
        <c:lblOffset val="100"/>
      </c:catAx>
      <c:valAx>
        <c:axId val="53396608"/>
        <c:scaling>
          <c:orientation val="minMax"/>
        </c:scaling>
        <c:delete val="1"/>
        <c:axPos val="l"/>
        <c:numFmt formatCode="General" sourceLinked="1"/>
        <c:tickLblPos val="none"/>
        <c:crossAx val="53353856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4.4310171198388926E-2"/>
          <c:y val="0.16755793226381463"/>
          <c:w val="0.9113796576032247"/>
          <c:h val="0.73039566578241888"/>
        </c:manualLayout>
      </c:layout>
      <c:bar3DChart>
        <c:barDir val="col"/>
        <c:grouping val="clustered"/>
        <c:ser>
          <c:idx val="0"/>
          <c:order val="0"/>
          <c:tx>
            <c:strRef>
              <c:f>'[8]3'!$I$7:$J$7</c:f>
              <c:strCache>
                <c:ptCount val="1"/>
                <c:pt idx="0">
                  <c:v> Амбулаторийн үзлэг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'[8]3'!$K$6:$L$6</c:f>
              <c:numCache>
                <c:formatCode>0.00</c:formatCode>
                <c:ptCount val="2"/>
                <c:pt idx="0">
                  <c:v>2015.06</c:v>
                </c:pt>
                <c:pt idx="1">
                  <c:v>2016.06</c:v>
                </c:pt>
              </c:numCache>
            </c:numRef>
          </c:cat>
          <c:val>
            <c:numRef>
              <c:f>'[8]3'!$K$7:$L$7</c:f>
              <c:numCache>
                <c:formatCode>General</c:formatCode>
                <c:ptCount val="2"/>
                <c:pt idx="0">
                  <c:v>199.4</c:v>
                </c:pt>
                <c:pt idx="1">
                  <c:v>212.9</c:v>
                </c:pt>
              </c:numCache>
            </c:numRef>
          </c:val>
        </c:ser>
        <c:ser>
          <c:idx val="1"/>
          <c:order val="1"/>
          <c:tx>
            <c:strRef>
              <c:f>'[8]3'!$I$8:$J$8</c:f>
              <c:strCache>
                <c:ptCount val="1"/>
                <c:pt idx="0">
                  <c:v>Эмчлүүлсэн хүний тоо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'[8]3'!$K$6:$L$6</c:f>
              <c:numCache>
                <c:formatCode>0.00</c:formatCode>
                <c:ptCount val="2"/>
                <c:pt idx="0">
                  <c:v>2015.06</c:v>
                </c:pt>
                <c:pt idx="1">
                  <c:v>2016.06</c:v>
                </c:pt>
              </c:numCache>
            </c:numRef>
          </c:cat>
          <c:val>
            <c:numRef>
              <c:f>'[8]3'!$K$8:$L$8</c:f>
              <c:numCache>
                <c:formatCode>0.0</c:formatCode>
                <c:ptCount val="2"/>
                <c:pt idx="0">
                  <c:v>7.2</c:v>
                </c:pt>
                <c:pt idx="1">
                  <c:v>8.7000000000000011</c:v>
                </c:pt>
              </c:numCache>
            </c:numRef>
          </c:val>
        </c:ser>
        <c:dLbls>
          <c:showVal val="1"/>
        </c:dLbls>
        <c:gapWidth val="75"/>
        <c:shape val="cone"/>
        <c:axId val="53946624"/>
        <c:axId val="53956608"/>
        <c:axId val="0"/>
      </c:bar3DChart>
      <c:catAx>
        <c:axId val="53946624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3956608"/>
        <c:crosses val="autoZero"/>
        <c:auto val="1"/>
        <c:lblAlgn val="ctr"/>
        <c:lblOffset val="100"/>
      </c:catAx>
      <c:valAx>
        <c:axId val="539566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3946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286264295238523E-2"/>
          <c:y val="1.3192976546380901E-2"/>
          <c:w val="0.91400916284152522"/>
          <c:h val="0.16874413834517524"/>
        </c:manualLayout>
      </c:layout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455782312925168"/>
          <c:y val="9.8622922134733546E-2"/>
          <c:w val="0.7342535754459264"/>
          <c:h val="0.75723578302712169"/>
        </c:manualLayout>
      </c:layout>
      <c:barChart>
        <c:barDir val="col"/>
        <c:grouping val="clustered"/>
        <c:ser>
          <c:idx val="0"/>
          <c:order val="0"/>
          <c:tx>
            <c:strRef>
              <c:f>'[8]3'!$J$74:$K$74</c:f>
              <c:strCache>
                <c:ptCount val="1"/>
                <c:pt idx="0">
                  <c:v>эндсэн хүүхэд</c:v>
                </c:pt>
              </c:strCache>
            </c:strRef>
          </c:tx>
          <c:dLbls>
            <c:showVal val="1"/>
          </c:dLbls>
          <c:cat>
            <c:numRef>
              <c:f>'[8]3'!$L$73:$M$73</c:f>
              <c:numCache>
                <c:formatCode>General</c:formatCode>
                <c:ptCount val="2"/>
                <c:pt idx="0">
                  <c:v>2015.06</c:v>
                </c:pt>
                <c:pt idx="1">
                  <c:v>2016.06</c:v>
                </c:pt>
              </c:numCache>
            </c:numRef>
          </c:cat>
          <c:val>
            <c:numRef>
              <c:f>'[8]3'!$L$74:$M$74</c:f>
              <c:numCache>
                <c:formatCode>General</c:formatCode>
                <c:ptCount val="2"/>
                <c:pt idx="0">
                  <c:v>10</c:v>
                </c:pt>
                <c:pt idx="1">
                  <c:v>12</c:v>
                </c:pt>
              </c:numCache>
            </c:numRef>
          </c:val>
        </c:ser>
        <c:dLbls>
          <c:showVal val="1"/>
        </c:dLbls>
        <c:gapWidth val="75"/>
        <c:axId val="53968256"/>
        <c:axId val="53990528"/>
      </c:barChart>
      <c:catAx>
        <c:axId val="53968256"/>
        <c:scaling>
          <c:orientation val="minMax"/>
        </c:scaling>
        <c:axPos val="b"/>
        <c:numFmt formatCode="General" sourceLinked="1"/>
        <c:majorTickMark val="none"/>
        <c:tickLblPos val="nextTo"/>
        <c:crossAx val="53990528"/>
        <c:crosses val="autoZero"/>
        <c:auto val="1"/>
        <c:lblAlgn val="ctr"/>
        <c:lblOffset val="100"/>
      </c:catAx>
      <c:valAx>
        <c:axId val="53990528"/>
        <c:scaling>
          <c:orientation val="minMax"/>
        </c:scaling>
        <c:axPos val="l"/>
        <c:numFmt formatCode="General" sourceLinked="1"/>
        <c:majorTickMark val="none"/>
        <c:tickLblPos val="nextTo"/>
        <c:crossAx val="53968256"/>
        <c:crosses val="autoZero"/>
        <c:crossBetween val="between"/>
      </c:valAx>
    </c:plotArea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0.77586</cdr:x>
      <cdr:y>0.67742</cdr:y>
    </cdr:from>
    <cdr:to>
      <cdr:x>0.93103</cdr:x>
      <cdr:y>0.80645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9000" y="1600200"/>
          <a:ext cx="6858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1018</a:t>
          </a:r>
          <a:endParaRPr lang="en-US" sz="16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0.84483</cdr:x>
      <cdr:y>0.22581</cdr:y>
    </cdr:from>
    <cdr:to>
      <cdr:x>0.86207</cdr:x>
      <cdr:y>0.29032</cdr:y>
    </cdr:to>
    <cdr:sp macro="" textlink="">
      <cdr:nvSpPr>
        <cdr:cNvPr id="3" name="Down Arrow 2"/>
        <cdr:cNvSpPr/>
      </cdr:nvSpPr>
      <cdr:spPr>
        <a:xfrm xmlns:a="http://schemas.openxmlformats.org/drawingml/2006/main">
          <a:off x="3733800" y="533400"/>
          <a:ext cx="76200" cy="15240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0.86207</cdr:x>
      <cdr:y>0.19355</cdr:y>
    </cdr:from>
    <cdr:to>
      <cdr:x>1</cdr:x>
      <cdr:y>0.32258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10000" y="4572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rPr>
            <a:t>29.8</a:t>
          </a:r>
          <a:endParaRPr lang="en-US" sz="1400" b="1" dirty="0">
            <a:solidFill>
              <a:srgbClr val="92D05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0.69841</cdr:x>
      <cdr:y>0.40741</cdr:y>
    </cdr:from>
    <cdr:to>
      <cdr:x>0.74603</cdr:x>
      <cdr:y>0.59259</cdr:y>
    </cdr:to>
    <cdr:sp macro="" textlink="">
      <cdr:nvSpPr>
        <cdr:cNvPr id="2" name="Isosceles Triangle 1"/>
        <cdr:cNvSpPr/>
      </cdr:nvSpPr>
      <cdr:spPr bwMode="auto">
        <a:xfrm xmlns:a="http://schemas.openxmlformats.org/drawingml/2006/main">
          <a:off x="3352800" y="838205"/>
          <a:ext cx="228600" cy="380990"/>
        </a:xfrm>
        <a:prstGeom xmlns:a="http://schemas.openxmlformats.org/drawingml/2006/main" prst="triangle">
          <a:avLst>
            <a:gd name="adj" fmla="val 46552"/>
          </a:avLst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 w="9525" cap="flat" cmpd="sng" algn="ctr">
          <a:solidFill>
            <a:srgbClr val="00B050"/>
          </a:solidFill>
          <a:prstDash val="solid"/>
          <a:headEnd type="none" w="med" len="med"/>
          <a:tailEnd type="none" w="med" len="me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lIns="18288" tIns="0" rIns="0" bIns="0" rtlCol="0" anchor="ctr" upright="1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0.7619</cdr:x>
      <cdr:y>0.44444</cdr:y>
    </cdr:from>
    <cdr:to>
      <cdr:x>0.93651</cdr:x>
      <cdr:y>0.62963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57576" y="914391"/>
          <a:ext cx="838223" cy="381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latin typeface="Arial" pitchFamily="34" charset="0"/>
              <a:cs typeface="Arial" pitchFamily="34" charset="0"/>
            </a:rPr>
            <a:t>19.6</a:t>
          </a:r>
          <a:r>
            <a:rPr lang="mn-MN" sz="1600" dirty="0" smtClean="0">
              <a:latin typeface="Arial" pitchFamily="34" charset="0"/>
              <a:cs typeface="Arial" pitchFamily="34" charset="0"/>
            </a:rPr>
            <a:t>%</a:t>
          </a:r>
          <a:endParaRPr lang="en-US" sz="16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</cdr:x>
      <cdr:y>0.15625</cdr:y>
    </cdr:from>
    <cdr:to>
      <cdr:x>1</cdr:x>
      <cdr:y>0.34375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71800" y="3810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FF0000"/>
              </a:solidFill>
            </a:rPr>
            <a:t>11.6 </a:t>
          </a:r>
          <a:r>
            <a:rPr lang="mn-MN" sz="1600" b="1" dirty="0" smtClean="0">
              <a:solidFill>
                <a:srgbClr val="FF0000"/>
              </a:solidFill>
            </a:rPr>
            <a:t>%</a:t>
          </a:r>
        </a:p>
        <a:p xmlns:a="http://schemas.openxmlformats.org/drawingml/2006/main">
          <a:r>
            <a:rPr lang="mn-MN" sz="1400" b="1" dirty="0" smtClean="0">
              <a:solidFill>
                <a:srgbClr val="3366CC"/>
              </a:solidFill>
            </a:rPr>
            <a:t>-57</a:t>
          </a:r>
          <a:r>
            <a:rPr lang="en-US" sz="1400" b="1" dirty="0" smtClean="0">
              <a:solidFill>
                <a:srgbClr val="3366CC"/>
              </a:solidFill>
            </a:rPr>
            <a:t>.</a:t>
          </a:r>
          <a:r>
            <a:rPr lang="mn-MN" sz="1400" b="1" dirty="0" smtClean="0">
              <a:solidFill>
                <a:srgbClr val="3366CC"/>
              </a:solidFill>
            </a:rPr>
            <a:t>1 %</a:t>
          </a:r>
          <a:endParaRPr lang="en-US" sz="1400" b="1" dirty="0">
            <a:solidFill>
              <a:srgbClr val="3366CC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76D9FFBC-56E5-49AB-A980-6268372BAABF}" type="datetimeFigureOut">
              <a:rPr lang="en-US"/>
              <a:pPr>
                <a:defRPr/>
              </a:pPr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D9021E2-95D1-40F0-88F8-0D3682B0D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61CC6E-47AF-451B-8ABD-358BC983887B}" type="datetimeFigureOut">
              <a:rPr lang="en-US"/>
              <a:pPr>
                <a:defRPr/>
              </a:pPr>
              <a:t>7/8/2016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6B3802E-69BE-4CC8-9AD0-979CAE881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4A78AA-6011-4478-80E5-F60E1D846C60}" type="slidenum">
              <a:rPr lang="en-US" altLang="en-US" smtClean="0">
                <a:cs typeface="Arial" charset="0"/>
              </a:rPr>
              <a:pPr/>
              <a:t>1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Эрүүл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мэндийн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газраас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эрхлэн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гаргадаг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мэдээгээр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2016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эхний 6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сард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хүүхэд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шинээр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мэндэлж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179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хүн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баржээ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Хүн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амын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цэвэр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өсөлт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559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2015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мөн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үеийнхээс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хувиар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буюу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92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-оор буурчээ.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хүнд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ногдох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төрөлт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11,6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баралт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байгаа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ө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мнөх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мөн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үетэй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харьцуулахад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төрөлт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0.8 пунктээр буурч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баралт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пунктээр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нэмэгдсэн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байна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32D7AC-1866-4664-BB6A-137D3293FA11}" type="slidenum">
              <a:rPr lang="en-US" altLang="en-US" smtClean="0">
                <a:cs typeface="Arial" charset="0"/>
              </a:rPr>
              <a:pPr/>
              <a:t>9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996E-88D1-4F0E-9001-742768549D5F}" type="datetimeFigureOut">
              <a:rPr lang="en-US"/>
              <a:pPr>
                <a:defRPr/>
              </a:pPr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CAB71-C725-4E6C-B1BF-E56ADE36B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92DF-023D-4DB3-AAC9-AC85CF0DCA99}" type="datetimeFigureOut">
              <a:rPr lang="en-US"/>
              <a:pPr>
                <a:defRPr/>
              </a:pPr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D56E-DC2A-42D2-8FA4-B9B281C67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7D33-B84A-4A54-8C05-53771A945A77}" type="datetimeFigureOut">
              <a:rPr lang="en-US"/>
              <a:pPr>
                <a:defRPr/>
              </a:pPr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44DC-833A-49E9-9777-027A273DC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E64A6-DDB6-40E9-A9E5-63CF7683B7B3}" type="datetimeFigureOut">
              <a:rPr lang="en-US"/>
              <a:pPr>
                <a:defRPr/>
              </a:pPr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EAF6-0564-4063-8608-1D3EBFC64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FC38-8E5E-4EC4-AED8-A27A0AF64BF5}" type="datetimeFigureOut">
              <a:rPr lang="en-US"/>
              <a:pPr>
                <a:defRPr/>
              </a:pPr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1770-3321-4527-9E70-2DCAC917E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130A-DA8A-427D-AB5C-B3925BF9B9E1}" type="datetimeFigureOut">
              <a:rPr lang="en-US"/>
              <a:pPr>
                <a:defRPr/>
              </a:pPr>
              <a:t>7/8/2016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4EF6-7A79-47FD-B05B-45DF47A5F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1125-1052-47BF-BB1F-587EE9B8B9DA}" type="datetimeFigureOut">
              <a:rPr lang="en-US"/>
              <a:pPr>
                <a:defRPr/>
              </a:pPr>
              <a:t>7/8/2016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62F4-44EF-47B7-93D9-CC4BB5436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74DE-2C9A-4958-84F4-3287F85291AF}" type="datetimeFigureOut">
              <a:rPr lang="en-US"/>
              <a:pPr>
                <a:defRPr/>
              </a:pPr>
              <a:t>7/8/2016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B5C4-D4F7-483D-95DB-43358F836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71DA-F8B2-42C7-8597-1D139289CC4A}" type="datetimeFigureOut">
              <a:rPr lang="en-US"/>
              <a:pPr>
                <a:defRPr/>
              </a:pPr>
              <a:t>7/8/2016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3820-A0EB-4FBE-83C0-E54F1A0FC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8669-F4F9-4186-BBB7-23B53173985E}" type="datetimeFigureOut">
              <a:rPr lang="en-US"/>
              <a:pPr>
                <a:defRPr/>
              </a:pPr>
              <a:t>7/8/2016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8D07-4BE2-44C2-8E12-16E42B264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953C-8DBA-46FF-A57D-540CC238CE47}" type="datetimeFigureOut">
              <a:rPr lang="en-US"/>
              <a:pPr>
                <a:defRPr/>
              </a:pPr>
              <a:t>7/8/2016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3EF9-495C-4E87-BA12-B8A61FBD7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14D82-B55E-4EDA-B243-2FFC167DE1C4}" type="datetimeFigureOut">
              <a:rPr lang="en-US"/>
              <a:pPr>
                <a:defRPr/>
              </a:pPr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00B9E99-AB32-4032-8104-C5A74A8D6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lum bright="7000" contrast="-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114" y="1071703"/>
            <a:ext cx="4040373" cy="502429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3263" y="2362200"/>
            <a:ext cx="844073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44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ДОРНОГОВЬ АЙМГИЙН</a:t>
            </a: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3263" y="3733800"/>
            <a:ext cx="84407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эхний 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сард</a:t>
            </a:r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	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6.8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990600"/>
            <a:ext cx="7924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1600200" y="20574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Хэрэглээний бараа үйлчилгээний үнийн индекс</a:t>
            </a:r>
            <a:endParaRPr lang="en-US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14400" y="1143000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r>
              <a:rPr kumimoji="0" lang="eu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Хэрэглээний үнийн индекс 2016 оны 6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дугаар </a:t>
            </a:r>
            <a:r>
              <a:rPr kumimoji="0" lang="eu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сард 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өмнөх сарынхаас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0.1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хувиар буурч, өмнөх оны мөн үеэс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1.8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хувиар </a:t>
            </a:r>
            <a:r>
              <a:rPr kumimoji="0" lang="eu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өслөө. </a:t>
            </a:r>
            <a:endParaRPr kumimoji="0" lang="eu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667000"/>
            <a:ext cx="746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828800" y="1143000"/>
            <a:ext cx="6096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dirty="0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mn-MN" sz="1200" b="1" dirty="0">
                <a:solidFill>
                  <a:srgbClr val="17365D"/>
                </a:solidFill>
                <a:latin typeface="Arial" charset="0"/>
              </a:rPr>
              <a:t>Хэрэглээний бараа, үйлчилгээний үнэ тарифын индекс, </a:t>
            </a:r>
            <a:r>
              <a:rPr lang="mn-MN" sz="1200" b="1" dirty="0" smtClean="0">
                <a:solidFill>
                  <a:srgbClr val="17365D"/>
                </a:solidFill>
                <a:latin typeface="Arial" charset="0"/>
              </a:rPr>
              <a:t>201</a:t>
            </a:r>
            <a:r>
              <a:rPr lang="en-US" sz="1200" b="1" dirty="0" smtClean="0">
                <a:solidFill>
                  <a:srgbClr val="17365D"/>
                </a:solidFill>
                <a:latin typeface="Arial" charset="0"/>
              </a:rPr>
              <a:t>4</a:t>
            </a:r>
            <a:r>
              <a:rPr lang="mn-MN" sz="1200" b="1" dirty="0" smtClean="0">
                <a:solidFill>
                  <a:srgbClr val="17365D"/>
                </a:solidFill>
                <a:latin typeface="Arial" charset="0"/>
              </a:rPr>
              <a:t>-201</a:t>
            </a:r>
            <a:r>
              <a:rPr lang="en-US" sz="1200" b="1" dirty="0" smtClean="0">
                <a:solidFill>
                  <a:srgbClr val="17365D"/>
                </a:solidFill>
                <a:latin typeface="Arial" charset="0"/>
              </a:rPr>
              <a:t>6</a:t>
            </a:r>
            <a:r>
              <a:rPr lang="mn-MN" sz="1200" b="1" dirty="0" smtClean="0">
                <a:solidFill>
                  <a:srgbClr val="17365D"/>
                </a:solidFill>
                <a:latin typeface="Arial" charset="0"/>
              </a:rPr>
              <a:t> </a:t>
            </a:r>
            <a:r>
              <a:rPr lang="mn-MN" sz="1200" b="1" dirty="0">
                <a:solidFill>
                  <a:srgbClr val="17365D"/>
                </a:solidFill>
                <a:latin typeface="Arial" charset="0"/>
              </a:rPr>
              <a:t>оны сар бүрээр </a:t>
            </a:r>
            <a:r>
              <a:rPr lang="en-US" sz="1200" b="1" dirty="0">
                <a:solidFill>
                  <a:srgbClr val="17365D"/>
                </a:solidFill>
                <a:latin typeface="Arial" charset="0"/>
              </a:rPr>
              <a:t>(</a:t>
            </a:r>
            <a:r>
              <a:rPr lang="mn-MN" sz="1200" b="1" dirty="0">
                <a:solidFill>
                  <a:srgbClr val="17365D"/>
                </a:solidFill>
                <a:latin typeface="Arial" charset="0"/>
              </a:rPr>
              <a:t> өмнөх </a:t>
            </a:r>
            <a:r>
              <a:rPr lang="mn-MN" sz="1200" b="1" dirty="0" smtClean="0">
                <a:solidFill>
                  <a:srgbClr val="17365D"/>
                </a:solidFill>
                <a:latin typeface="Arial" charset="0"/>
              </a:rPr>
              <a:t>сар</a:t>
            </a:r>
            <a:r>
              <a:rPr lang="en-US" sz="1200" b="1" dirty="0">
                <a:solidFill>
                  <a:srgbClr val="17365D"/>
                </a:solidFill>
                <a:latin typeface="Arial" charset="0"/>
              </a:rPr>
              <a:t>= 100)</a:t>
            </a:r>
            <a:endParaRPr lang="eu-E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156154"/>
            <a:ext cx="8229599" cy="348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67056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TextBox 14"/>
          <p:cNvSpPr txBox="1">
            <a:spLocks noChangeArrowheads="1"/>
          </p:cNvSpPr>
          <p:nvPr/>
        </p:nvSpPr>
        <p:spPr bwMode="auto">
          <a:xfrm>
            <a:off x="2057400" y="1066800"/>
            <a:ext cx="556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</a:rPr>
              <a:t>Бойжиж буй төлийн тоо, </a:t>
            </a:r>
            <a:r>
              <a:rPr lang="mn-MN" altLang="en-US" sz="1200" b="1" dirty="0" smtClean="0">
                <a:latin typeface="Arial" charset="0"/>
              </a:rPr>
              <a:t>2011-201</a:t>
            </a:r>
            <a:r>
              <a:rPr lang="en-US" altLang="en-US" sz="1200" b="1" dirty="0" smtClean="0">
                <a:latin typeface="Arial" charset="0"/>
              </a:rPr>
              <a:t>5</a:t>
            </a:r>
            <a:r>
              <a:rPr lang="mn-MN" altLang="en-US" sz="1200" b="1" dirty="0" smtClean="0">
                <a:latin typeface="Arial" charset="0"/>
              </a:rPr>
              <a:t> </a:t>
            </a:r>
            <a:r>
              <a:rPr lang="mn-MN" altLang="en-US" sz="1200" b="1" dirty="0">
                <a:latin typeface="Arial" charset="0"/>
              </a:rPr>
              <a:t>оны  </a:t>
            </a:r>
            <a:r>
              <a:rPr lang="mn-MN" altLang="en-US" sz="1200" b="1" dirty="0" smtClean="0">
                <a:latin typeface="Arial" charset="0"/>
              </a:rPr>
              <a:t>6-р </a:t>
            </a:r>
            <a:r>
              <a:rPr lang="mn-MN" altLang="en-US" sz="1200" b="1" dirty="0">
                <a:latin typeface="Arial" charset="0"/>
              </a:rPr>
              <a:t>сарын байдлаар, толгой</a:t>
            </a:r>
            <a:endParaRPr lang="en-US" altLang="en-US" sz="1200" b="1" dirty="0">
              <a:latin typeface="Arial" charset="0"/>
            </a:endParaRPr>
          </a:p>
        </p:txBody>
      </p:sp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800600"/>
            <a:ext cx="16764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953000"/>
            <a:ext cx="18383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2860">
            <a:off x="6907098" y="5010161"/>
            <a:ext cx="1524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953000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0459">
            <a:off x="4021241" y="5085460"/>
            <a:ext cx="1662304" cy="153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524000" y="1447800"/>
          <a:ext cx="7086600" cy="1554540"/>
        </p:xfrm>
        <a:graphic>
          <a:graphicData uri="http://schemas.openxmlformats.org/drawingml/2006/table">
            <a:tbl>
              <a:tblPr/>
              <a:tblGrid>
                <a:gridCol w="976089"/>
                <a:gridCol w="1115529"/>
                <a:gridCol w="1334650"/>
                <a:gridCol w="1060750"/>
                <a:gridCol w="1299791"/>
                <a:gridCol w="1299791"/>
              </a:tblGrid>
              <a:tr h="106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2012.0</a:t>
                      </a:r>
                      <a:r>
                        <a:rPr lang="mn-MN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2013.03</a:t>
                      </a:r>
                      <a:r>
                        <a:rPr lang="mn-MN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2014.0</a:t>
                      </a:r>
                      <a:r>
                        <a:rPr lang="mn-MN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2015.0</a:t>
                      </a:r>
                      <a:r>
                        <a:rPr lang="mn-MN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2016.0</a:t>
                      </a:r>
                      <a:r>
                        <a:rPr lang="mn-MN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Бүгд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352381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434982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459639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524952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latin typeface="Arial"/>
                        </a:rPr>
                        <a:t>466863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Ботго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4761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5144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5429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Унага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9152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14191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16126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17733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11609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Тугал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9115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11620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13547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15869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Хурга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166456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199843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215690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248813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236137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Ишиг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162897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204184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208847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236868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2334" name="TextBox 14"/>
          <p:cNvSpPr txBox="1">
            <a:spLocks noChangeArrowheads="1"/>
          </p:cNvSpPr>
          <p:nvPr/>
        </p:nvSpPr>
        <p:spPr bwMode="auto">
          <a:xfrm>
            <a:off x="1905000" y="3276600"/>
            <a:ext cx="632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</a:rPr>
              <a:t>Том малын зүй бус хорогдол, </a:t>
            </a:r>
            <a:r>
              <a:rPr lang="mn-MN" altLang="en-US" sz="1200" b="1" dirty="0" smtClean="0">
                <a:latin typeface="Arial" charset="0"/>
              </a:rPr>
              <a:t>201</a:t>
            </a:r>
            <a:r>
              <a:rPr lang="en-US" altLang="en-US" sz="1200" b="1" dirty="0" smtClean="0">
                <a:latin typeface="Arial" charset="0"/>
              </a:rPr>
              <a:t>0</a:t>
            </a:r>
            <a:r>
              <a:rPr lang="mn-MN" altLang="en-US" sz="1200" b="1" dirty="0" smtClean="0">
                <a:latin typeface="Arial" charset="0"/>
              </a:rPr>
              <a:t>-201</a:t>
            </a:r>
            <a:r>
              <a:rPr lang="en-US" altLang="en-US" sz="1200" b="1" dirty="0" smtClean="0">
                <a:latin typeface="Arial" charset="0"/>
              </a:rPr>
              <a:t>6</a:t>
            </a:r>
            <a:r>
              <a:rPr lang="mn-MN" altLang="en-US" sz="1200" b="1" dirty="0" smtClean="0">
                <a:latin typeface="Arial" charset="0"/>
              </a:rPr>
              <a:t> </a:t>
            </a:r>
            <a:r>
              <a:rPr lang="mn-MN" altLang="en-US" sz="1200" b="1" dirty="0">
                <a:latin typeface="Arial" charset="0"/>
              </a:rPr>
              <a:t>оны  </a:t>
            </a:r>
            <a:r>
              <a:rPr lang="mn-MN" altLang="en-US" sz="1200" b="1" dirty="0" smtClean="0">
                <a:latin typeface="Arial" charset="0"/>
              </a:rPr>
              <a:t>6-р </a:t>
            </a:r>
            <a:r>
              <a:rPr lang="mn-MN" altLang="en-US" sz="1200" b="1" dirty="0">
                <a:latin typeface="Arial" charset="0"/>
              </a:rPr>
              <a:t>сарын байдлаар, толгой</a:t>
            </a:r>
            <a:endParaRPr lang="en-US" altLang="en-US" sz="1200" b="1" dirty="0"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1066800" y="3124200"/>
            <a:ext cx="77724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3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2895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Chart 22"/>
          <p:cNvGraphicFramePr/>
          <p:nvPr/>
        </p:nvGraphicFramePr>
        <p:xfrm>
          <a:off x="1295400" y="3657600"/>
          <a:ext cx="73152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>
                <a:latin typeface="Arial" charset="0"/>
              </a:rPr>
              <a:t>Аж үйлдвэрийн салбарын нийт үйлдвэрлэл</a:t>
            </a:r>
            <a:r>
              <a:rPr lang="mn-MN" altLang="en-US" sz="1200" b="1">
                <a:latin typeface="Arial" charset="0"/>
              </a:rPr>
              <a:t>т,</a:t>
            </a:r>
            <a:r>
              <a:rPr lang="en-US" altLang="en-US" sz="1200" b="1">
                <a:latin typeface="Arial" charset="0"/>
              </a:rPr>
              <a:t> </a:t>
            </a:r>
            <a:r>
              <a:rPr lang="mn-MN" altLang="en-US" sz="1200" b="1">
                <a:latin typeface="Arial" charset="0"/>
              </a:rPr>
              <a:t>борлуулалт, оны үнээр, сая төгрөг</a:t>
            </a:r>
            <a:endParaRPr lang="en-US" altLang="en-US" sz="1200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2024062" y="1833562"/>
          <a:ext cx="6281738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371600" y="2057400"/>
            <a:ext cx="7620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салбарт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оны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сард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оны үнээр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8520.3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бүтээгдэхүүн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үйлдвэрлэж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5276.9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бүтээгдэхүүнийг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зах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зээлд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борлууллаа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 Өмнөх оны мөн үетэй харьцуулахад нийт бүтээгдэхүүн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51.3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хувь, борлуулалт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1.9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хувиар тус тус өссөн байна.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ахуйн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нэгжийн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хариуцлагын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хэлбэрээр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авч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үзвэл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улсын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газар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71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компани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24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хоршоо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0,7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өрхийн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ахуй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3,7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тус тус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үйлдвэрлэжээ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 dirty="0" err="1">
                <a:latin typeface="Arial" charset="0"/>
              </a:rPr>
              <a:t>Аж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en-US" altLang="en-US" sz="1200" b="1" dirty="0" err="1">
                <a:latin typeface="Arial" charset="0"/>
              </a:rPr>
              <a:t>үйлдвэрийн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en-US" altLang="en-US" sz="1200" b="1" dirty="0" err="1">
                <a:latin typeface="Arial" charset="0"/>
              </a:rPr>
              <a:t>салбарын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en-US" altLang="en-US" sz="1200" b="1" dirty="0" err="1">
                <a:latin typeface="Arial" charset="0"/>
              </a:rPr>
              <a:t>нийт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en-US" altLang="en-US" sz="1200" b="1" dirty="0" err="1">
                <a:latin typeface="Arial" charset="0"/>
              </a:rPr>
              <a:t>үйлдвэрлэл</a:t>
            </a:r>
            <a:r>
              <a:rPr lang="mn-MN" altLang="en-US" sz="1200" b="1" dirty="0">
                <a:latin typeface="Arial" charset="0"/>
              </a:rPr>
              <a:t>т, дэд салбараар, оны үнээр, сая төгрөг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graphicFrame>
        <p:nvGraphicFramePr>
          <p:cNvPr id="276" name="Table 275"/>
          <p:cNvGraphicFramePr>
            <a:graphicFrameLocks noGrp="1"/>
          </p:cNvGraphicFramePr>
          <p:nvPr/>
        </p:nvGraphicFramePr>
        <p:xfrm>
          <a:off x="1371599" y="1371598"/>
          <a:ext cx="7162800" cy="4114803"/>
        </p:xfrm>
        <a:graphic>
          <a:graphicData uri="http://schemas.openxmlformats.org/drawingml/2006/table">
            <a:tbl>
              <a:tblPr/>
              <a:tblGrid>
                <a:gridCol w="757718"/>
                <a:gridCol w="1219452"/>
                <a:gridCol w="1136576"/>
                <a:gridCol w="848655"/>
                <a:gridCol w="762000"/>
                <a:gridCol w="922963"/>
                <a:gridCol w="829637"/>
                <a:gridCol w="685799"/>
              </a:tblGrid>
              <a:tr h="39188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Салбар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2014.06.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2015.06.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sng" strike="noStrike">
                          <a:solidFill>
                            <a:srgbClr val="FFFFFF"/>
                          </a:solidFill>
                          <a:latin typeface="Arial"/>
                        </a:rPr>
                        <a:t>2016        </a:t>
                      </a:r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2015</a:t>
                      </a:r>
                      <a:endParaRPr lang="en-US" sz="1100" b="0" i="0" u="sng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1959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Дүн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5713.0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5633.1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8520.3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151.3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94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Уул уурхай олборлох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2940.3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317.1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1994.0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628.8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59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Нүүрс олборлолт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2596.3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157.5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1994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1266.0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94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Бусад ашигт малтмал олборлолт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344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159.6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594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Боловсруулах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380.0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536.2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584.7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109.0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94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Хүнсний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213.2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375.3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386.3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102.9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мах, махан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23.4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93.2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сүү, сүүн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20.3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87.2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хүнсний бусад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171.4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291.7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312.0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106.9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94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Хувцас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35.9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59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Гутал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86.3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94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Мод,  модон эдлэл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6.7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184.6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594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Машин тоног төхөөрөмжөөс бусад төмөр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94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   эдлэл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1.0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155.0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594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Боловсруулах үйлдвэрийн бусад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111.7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107.1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137.6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128.5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94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Цахилгаан, дулааны эрчим хүч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2392.7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4779.8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5941.6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124.3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594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үйлдвэрлэлт,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94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    Цахилгаан, дулаан, уур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1909.3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4103.5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5027.9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122.5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594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    Ус ариутгал,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483.4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676.3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913.7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135.1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1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2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6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7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8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1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2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3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4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5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6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6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7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8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6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7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8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8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9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0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4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5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6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3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4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5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9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0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1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3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4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5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5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6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7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0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1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2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6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7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8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606894210"/>
              </p:ext>
            </p:extLst>
          </p:nvPr>
        </p:nvGraphicFramePr>
        <p:xfrm>
          <a:off x="685800" y="3962400"/>
          <a:ext cx="3710260" cy="273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357445"/>
          <a:ext cx="7696202" cy="2452555"/>
        </p:xfrm>
        <a:graphic>
          <a:graphicData uri="http://schemas.openxmlformats.org/drawingml/2006/table">
            <a:tbl>
              <a:tblPr/>
              <a:tblGrid>
                <a:gridCol w="2743200"/>
                <a:gridCol w="798692"/>
                <a:gridCol w="830862"/>
                <a:gridCol w="830862"/>
                <a:gridCol w="830862"/>
                <a:gridCol w="830862"/>
                <a:gridCol w="830862"/>
              </a:tblGrid>
              <a:tr h="340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solidFill>
                            <a:srgbClr val="F2F2F2"/>
                          </a:solidFill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2012.06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2013.06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2014.06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2015.06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6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Үйлчилгээний орлого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сая.төг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218.1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latin typeface="Arial"/>
                        </a:rPr>
                        <a:t>Телефон яриа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мян.мин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296.9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Телефон цэг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 dirty="0">
                          <a:latin typeface="Arial"/>
                        </a:rPr>
                        <a:t>Бичиг захидал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мян.шир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latin typeface="Arial"/>
                        </a:rPr>
                        <a:t>Илгээмж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шир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latin typeface="Arial"/>
                        </a:rPr>
                        <a:t>Буухиа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шир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049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latin typeface="Arial"/>
                        </a:rPr>
                        <a:t>Факс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шир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30701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latin typeface="Arial"/>
                        </a:rPr>
                        <a:t>Шуудангаар зорчигчдийн тоо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Тээвэр, холбоо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838200" y="1018401"/>
            <a:ext cx="7696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altLang="en-US" sz="1200" b="1" dirty="0" smtClean="0">
                <a:latin typeface="Arial" charset="0"/>
              </a:rPr>
              <a:t>Холбооны салбарын үзүүлэлтүүд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419600" y="4419598"/>
          <a:ext cx="4191001" cy="1752602"/>
        </p:xfrm>
        <a:graphic>
          <a:graphicData uri="http://schemas.openxmlformats.org/drawingml/2006/table">
            <a:tbl>
              <a:tblPr/>
              <a:tblGrid>
                <a:gridCol w="1712159"/>
                <a:gridCol w="747716"/>
                <a:gridCol w="577042"/>
                <a:gridCol w="577042"/>
                <a:gridCol w="577042"/>
              </a:tblGrid>
              <a:tr h="356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Хэмжих           нэгж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2014.06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2015.06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2016.06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802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Ачаа эргэлт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мян.тн.км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8280.0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6226.0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14982.0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Тээсэн ачаа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мян.тн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31.9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28.3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68.1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802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Зорчигч эргэлт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мян.хүн км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685.0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544.0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470.3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Зорчигчын 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мян.хүн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30.5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23.2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20.1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Орлого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сая.төг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3730.3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3275.8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3175.7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Хамрагдсан нэгж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876800" y="4066401"/>
            <a:ext cx="419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altLang="en-US" sz="1200" b="1" dirty="0" smtClean="0">
                <a:latin typeface="Arial" charset="0"/>
              </a:rPr>
              <a:t>Тээврийн салбарын үзүүлэлтүүд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088757" y="5217043"/>
            <a:ext cx="2514600" cy="531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838200" y="3960811"/>
            <a:ext cx="7696200" cy="308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7" name="Picture 1" descr="\\davaa-pc\Users\Public\Documents\2014 ONII BULLETEN\logo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100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sz="2000" b="1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Барилга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667000" y="1066800"/>
            <a:ext cx="518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err="1">
                <a:latin typeface="Arial" charset="0"/>
              </a:rPr>
              <a:t>Барилга</a:t>
            </a:r>
            <a:r>
              <a:rPr lang="en-US" altLang="en-US" sz="1600" b="1" dirty="0">
                <a:latin typeface="Arial" charset="0"/>
              </a:rPr>
              <a:t> </a:t>
            </a:r>
            <a:r>
              <a:rPr lang="en-US" altLang="en-US" sz="1600" b="1" dirty="0" err="1">
                <a:latin typeface="Arial" charset="0"/>
              </a:rPr>
              <a:t>угсралт</a:t>
            </a:r>
            <a:r>
              <a:rPr lang="en-US" altLang="en-US" sz="1600" b="1" dirty="0">
                <a:latin typeface="Arial" charset="0"/>
              </a:rPr>
              <a:t>, </a:t>
            </a:r>
            <a:r>
              <a:rPr lang="en-US" altLang="en-US" sz="1600" b="1" dirty="0" err="1">
                <a:latin typeface="Arial" charset="0"/>
              </a:rPr>
              <a:t>их</a:t>
            </a:r>
            <a:r>
              <a:rPr lang="en-US" altLang="en-US" sz="1600" b="1" dirty="0">
                <a:latin typeface="Arial" charset="0"/>
              </a:rPr>
              <a:t> </a:t>
            </a:r>
            <a:r>
              <a:rPr lang="en-US" altLang="en-US" sz="1600" b="1" dirty="0" err="1">
                <a:latin typeface="Arial" charset="0"/>
              </a:rPr>
              <a:t>засварын</a:t>
            </a:r>
            <a:r>
              <a:rPr lang="en-US" altLang="en-US" sz="1600" b="1" dirty="0">
                <a:latin typeface="Arial" charset="0"/>
              </a:rPr>
              <a:t> </a:t>
            </a:r>
            <a:r>
              <a:rPr lang="en-US" altLang="en-US" sz="1600" b="1" dirty="0" err="1">
                <a:latin typeface="Arial" charset="0"/>
              </a:rPr>
              <a:t>ажил</a:t>
            </a:r>
            <a:r>
              <a:rPr lang="en-US" altLang="en-US" sz="1600" b="1" dirty="0">
                <a:latin typeface="Arial" charset="0"/>
              </a:rPr>
              <a:t>, </a:t>
            </a:r>
            <a:r>
              <a:rPr lang="mn-MN" altLang="en-US" sz="1600" b="1" dirty="0">
                <a:latin typeface="Arial" charset="0"/>
              </a:rPr>
              <a:t>сая төгрөг</a:t>
            </a:r>
            <a:endParaRPr lang="en-US" altLang="en-US" sz="1600" dirty="0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7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1219200" y="4953000"/>
            <a:ext cx="762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mn-MN" sz="1600" dirty="0" smtClean="0">
                <a:latin typeface="Arial" pitchFamily="34" charset="0"/>
                <a:cs typeface="Arial" pitchFamily="34" charset="0"/>
              </a:rPr>
              <a:t>2016 оны эхний хагас жилийн байдлаар 4041,5 сая төгрөгийн шинэ барилга, өргөтгөл, шинэчлэлт, их засварын ажил хийсэн байна.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Барилгын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хөрөнгө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оруулалтын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29,6 хувийг улсын төсвийн, 50,3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орон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нутгийн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төсвийн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хөрөнгө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оруулалтаар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үлдэх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хөрөнгө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оруулалтын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бусад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эх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үүсвэрээр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санхүүжүүлжээ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447800" y="1447800"/>
          <a:ext cx="7467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50467D-0762-4036-8966-7A8BB8753FAB}" type="slidenum">
              <a:rPr lang="en-US" altLang="en-US" smtClean="0">
                <a:cs typeface="Arial" charset="0"/>
              </a:rPr>
              <a:pPr/>
              <a:t>18</a:t>
            </a:fld>
            <a:endParaRPr lang="en-US" altLang="en-US" smtClean="0">
              <a:cs typeface="Arial" charset="0"/>
            </a:endParaRPr>
          </a:p>
        </p:txBody>
      </p:sp>
      <p:pic>
        <p:nvPicPr>
          <p:cNvPr id="18435" name="Picture 2" descr="D:\2013\12. December 2013\display1.jpg"/>
          <p:cNvPicPr>
            <a:picLocks noChangeAspect="1" noChangeArrowheads="1"/>
          </p:cNvPicPr>
          <p:nvPr/>
        </p:nvPicPr>
        <p:blipFill>
          <a:blip r:embed="rId3" cstate="print"/>
          <a:srcRect l="23940" t="30411" r="23524" b="47458"/>
          <a:stretch>
            <a:fillRect/>
          </a:stretch>
        </p:blipFill>
        <p:spPr bwMode="auto">
          <a:xfrm>
            <a:off x="1066800" y="838200"/>
            <a:ext cx="71628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D:\2013\12. December 2013\display1.jpg"/>
          <p:cNvPicPr>
            <a:picLocks noChangeAspect="1" noChangeArrowheads="1"/>
          </p:cNvPicPr>
          <p:nvPr/>
        </p:nvPicPr>
        <p:blipFill>
          <a:blip r:embed="rId3" cstate="print"/>
          <a:srcRect l="23940" t="71233" r="23524" b="12997"/>
          <a:stretch>
            <a:fillRect/>
          </a:stretch>
        </p:blipFill>
        <p:spPr bwMode="auto">
          <a:xfrm>
            <a:off x="1143000" y="472440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stat.eegii\Desktop\өахаөхаөх.jpg"/>
          <p:cNvPicPr>
            <a:picLocks noChangeAspect="1" noChangeArrowheads="1"/>
          </p:cNvPicPr>
          <p:nvPr/>
        </p:nvPicPr>
        <p:blipFill>
          <a:blip r:embed="rId4" cstate="print"/>
          <a:srcRect t="6154" b="7692"/>
          <a:stretch>
            <a:fillRect/>
          </a:stretch>
        </p:blipFill>
        <p:spPr bwMode="auto">
          <a:xfrm>
            <a:off x="1123950" y="3724275"/>
            <a:ext cx="7181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1371600" y="2751138"/>
            <a:ext cx="716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u="sng">
                <a:solidFill>
                  <a:srgbClr val="3366CC"/>
                </a:solidFill>
              </a:rPr>
              <a:t>http://dornogovi.nso.mn/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Хүн ам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90600" y="57150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7" name="Picture 2" descr="D:\SARIIN MEDEE\Hevleliin baga hural\2013.12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257800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1295400" y="990600"/>
            <a:ext cx="678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sz="1200" b="1" dirty="0">
                <a:latin typeface="Arial" charset="0"/>
              </a:rPr>
              <a:t>Төрөлт, нас баралт, хүн амын цэвэр өсөлт, жил бүрийн </a:t>
            </a:r>
            <a:r>
              <a:rPr lang="mn-MN" sz="1200" b="1" dirty="0" smtClean="0">
                <a:latin typeface="Arial" charset="0"/>
              </a:rPr>
              <a:t>6-р </a:t>
            </a:r>
            <a:r>
              <a:rPr lang="mn-MN" sz="1200" b="1" dirty="0">
                <a:latin typeface="Arial" charset="0"/>
              </a:rPr>
              <a:t>сарын байдлаар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5198477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>
              <a:tabLst>
                <a:tab pos="2743200" algn="ctr"/>
                <a:tab pos="5486400" algn="r"/>
              </a:tabLst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219200" y="1524000"/>
          <a:ext cx="7086600" cy="327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85800" y="5791200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Эрүүл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мэндийн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газраас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эрхлэн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гаргадаг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мэдээгээр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2016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оны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эхний 6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сард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38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хүүхэд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шинээр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мэндэлж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179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хүн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баржээ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Хүн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амын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цэвэр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өсөлт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559 </a:t>
            </a: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болж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2015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оны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мөн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үеийнхээс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4,1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хувиар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буюу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92</a:t>
            </a: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-оор буурчээ.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1000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хүнд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ногдох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төрөлт</a:t>
            </a: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11,6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баралт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2.8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байгаа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нь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ө</a:t>
            </a: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мнөх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оны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мөн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үетэй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харьцуулахад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төрөлт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0.8 пунктээр буурч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баралт</a:t>
            </a: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0.</a:t>
            </a: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пунктээр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нэмэгдсэн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байна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36576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1219200"/>
            <a:ext cx="0" cy="51054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723900" y="914401"/>
            <a:ext cx="407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 бүртгэлтэй ажил хайгч иргэд , хүйсээр, оноор 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762000" y="3581400"/>
            <a:ext cx="7391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 хайгч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түвшнээр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4953000" y="914400"/>
            <a:ext cx="4191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100" b="1" dirty="0">
                <a:latin typeface="Arial" charset="0"/>
              </a:rPr>
              <a:t> АЖИЛД ЗУУЧИЛСАН ИРГЭД,  насны ангилалаар  </a:t>
            </a:r>
            <a:endParaRPr lang="en-US" altLang="en-US" sz="1100" b="1" dirty="0">
              <a:latin typeface="Arial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457200" y="1295400"/>
          <a:ext cx="4419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5029200" y="1219200"/>
          <a:ext cx="411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305800" y="3276600"/>
            <a:ext cx="609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262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0" y="1752600"/>
            <a:ext cx="163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36.6 </a:t>
            </a:r>
            <a:r>
              <a:rPr lang="mn-MN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хувь нь 25-34 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Chart 26"/>
          <p:cNvGraphicFramePr/>
          <p:nvPr/>
        </p:nvGraphicFramePr>
        <p:xfrm>
          <a:off x="1981200" y="3886200"/>
          <a:ext cx="5638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458200" cy="401638"/>
          </a:xfrm>
          <a:solidFill>
            <a:srgbClr val="996600"/>
          </a:solidFill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066800"/>
          <a:ext cx="6159501" cy="381000"/>
        </p:xfrm>
        <a:graphic>
          <a:graphicData uri="http://schemas.openxmlformats.org/drawingml/2006/table">
            <a:tbl>
              <a:tblPr/>
              <a:tblGrid>
                <a:gridCol w="5423852"/>
                <a:gridCol w="735649"/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1" i="0" u="none" strike="noStrike" dirty="0" smtClean="0">
                          <a:latin typeface="Arial"/>
                        </a:rPr>
                        <a:t>    АЖИЛГҮЙ </a:t>
                      </a:r>
                      <a:r>
                        <a:rPr lang="mn-MN" sz="1100" b="1" i="0" u="none" strike="noStrike" dirty="0">
                          <a:latin typeface="Arial"/>
                        </a:rPr>
                        <a:t>ИРГЭДИЙН ТОО, </a:t>
                      </a:r>
                      <a:r>
                        <a:rPr lang="mn-MN" sz="1100" b="1" i="0" u="none" strike="noStrike" dirty="0" smtClean="0">
                          <a:latin typeface="Arial"/>
                        </a:rPr>
                        <a:t>сумаар </a:t>
                      </a:r>
                      <a:endParaRPr lang="mn-MN" sz="11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019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990600" y="6019800"/>
            <a:ext cx="76962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0" y="1066800"/>
          <a:ext cx="4038600" cy="304801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304801">
                <a:tc>
                  <a:txBody>
                    <a:bodyPr/>
                    <a:lstStyle/>
                    <a:p>
                      <a:pPr algn="ctr" fontAlgn="b"/>
                      <a:r>
                        <a:rPr lang="mn-MN" sz="1100" b="1" i="0" u="none" strike="noStrike" dirty="0" smtClean="0">
                          <a:latin typeface="Arial"/>
                        </a:rPr>
                        <a:t>АЖЛЫН </a:t>
                      </a:r>
                      <a:r>
                        <a:rPr lang="mn-MN" sz="1100" b="1" i="0" u="none" strike="noStrike" dirty="0">
                          <a:latin typeface="Arial"/>
                        </a:rPr>
                        <a:t>БАЙРНЫ ЗАХИАЛГА, ажил, мэргэжлийн ангилал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609600" y="1371600"/>
          <a:ext cx="51053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ight Brace 13"/>
          <p:cNvSpPr/>
          <p:nvPr/>
        </p:nvSpPr>
        <p:spPr>
          <a:xfrm rot="16200000" flipH="1">
            <a:off x="3200400" y="4191000"/>
            <a:ext cx="228600" cy="2667000"/>
          </a:xfrm>
          <a:prstGeom prst="rightBrace">
            <a:avLst>
              <a:gd name="adj1" fmla="val 8333"/>
              <a:gd name="adj2" fmla="val 491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71800" y="556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46,7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6096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1018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Chart 19"/>
          <p:cNvGraphicFramePr/>
          <p:nvPr/>
        </p:nvGraphicFramePr>
        <p:xfrm>
          <a:off x="4343400" y="1524000"/>
          <a:ext cx="4800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781800" y="609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mn-MN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mn-MN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71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 rot="16200000" flipH="1">
            <a:off x="7696200" y="4572000"/>
            <a:ext cx="228600" cy="2057400"/>
          </a:xfrm>
          <a:prstGeom prst="rightBrace">
            <a:avLst>
              <a:gd name="adj1" fmla="val 8333"/>
              <a:gd name="adj2" fmla="val 491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91400" y="571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39,4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17"/>
          <p:cNvSpPr txBox="1">
            <a:spLocks noChangeArrowheads="1"/>
          </p:cNvSpPr>
          <p:nvPr/>
        </p:nvSpPr>
        <p:spPr bwMode="auto">
          <a:xfrm>
            <a:off x="1066800" y="9144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sz="1200" b="1" dirty="0">
                <a:solidFill>
                  <a:srgbClr val="0070C0"/>
                </a:solidFill>
                <a:latin typeface="Arial" charset="0"/>
              </a:rPr>
              <a:t>Эмнэлэгт эмчлүүлсэн хүний тоо, амбулторын үзлэгийн тоо</a:t>
            </a:r>
            <a:endParaRPr lang="en-US" sz="12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151" name="TextBox 17"/>
          <p:cNvSpPr txBox="1">
            <a:spLocks noChangeArrowheads="1"/>
          </p:cNvSpPr>
          <p:nvPr/>
        </p:nvSpPr>
        <p:spPr bwMode="auto">
          <a:xfrm>
            <a:off x="5029200" y="1066800"/>
            <a:ext cx="358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sz="1200" b="1" dirty="0">
                <a:solidFill>
                  <a:srgbClr val="0070C0"/>
                </a:solidFill>
                <a:latin typeface="Arial" charset="0"/>
              </a:rPr>
              <a:t>Эндсэн хүүхдийн тоо</a:t>
            </a:r>
            <a:endParaRPr lang="en-US" sz="12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1905000" y="4191000"/>
            <a:ext cx="533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mn-MN" sz="1200" b="1" dirty="0">
                <a:solidFill>
                  <a:srgbClr val="0070C0"/>
                </a:solidFill>
                <a:latin typeface="Arial" charset="0"/>
              </a:rPr>
              <a:t>Бүртгэгдсэн халдварт өвчний тоо, жил бүрийн </a:t>
            </a:r>
            <a:r>
              <a:rPr lang="mn-MN" sz="1200" b="1" dirty="0" smtClean="0">
                <a:solidFill>
                  <a:srgbClr val="0070C0"/>
                </a:solidFill>
                <a:latin typeface="Arial" charset="0"/>
              </a:rPr>
              <a:t>6-р </a:t>
            </a:r>
            <a:r>
              <a:rPr lang="mn-MN" sz="1200" b="1" dirty="0">
                <a:solidFill>
                  <a:srgbClr val="0070C0"/>
                </a:solidFill>
                <a:latin typeface="Arial" charset="0"/>
              </a:rPr>
              <a:t>сарын байдлаар</a:t>
            </a:r>
            <a:endParaRPr lang="en-US" sz="1200" b="1" dirty="0">
              <a:solidFill>
                <a:srgbClr val="0070C0"/>
              </a:solidFill>
              <a:latin typeface="Arial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5181600" y="1447800"/>
          <a:ext cx="3162300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3733800" y="1752600"/>
            <a:ext cx="9906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+6.8</a:t>
            </a:r>
            <a:r>
              <a:rPr lang="mn-MN" dirty="0" smtClean="0"/>
              <a:t>%</a:t>
            </a:r>
          </a:p>
          <a:p>
            <a:pPr algn="ctr"/>
            <a:r>
              <a:rPr lang="en-US" dirty="0" smtClean="0"/>
              <a:t>+20.8</a:t>
            </a:r>
            <a:r>
              <a:rPr lang="mn-MN" dirty="0" smtClean="0"/>
              <a:t>%</a:t>
            </a:r>
            <a:endParaRPr lang="en-US" dirty="0"/>
          </a:p>
        </p:txBody>
      </p:sp>
      <p:graphicFrame>
        <p:nvGraphicFramePr>
          <p:cNvPr id="17" name="Chart 16"/>
          <p:cNvGraphicFramePr/>
          <p:nvPr/>
        </p:nvGraphicFramePr>
        <p:xfrm>
          <a:off x="914400" y="1447800"/>
          <a:ext cx="3657599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5029201" y="1524000"/>
          <a:ext cx="3733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1752600" y="4705350"/>
          <a:ext cx="5105400" cy="146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76800" y="9144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0" y="1143000"/>
          <a:ext cx="4059174" cy="487680"/>
        </p:xfrm>
        <a:graphic>
          <a:graphicData uri="http://schemas.openxmlformats.org/drawingml/2006/table">
            <a:tbl>
              <a:tblPr/>
              <a:tblGrid>
                <a:gridCol w="4059174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>
                          <a:latin typeface="Arial"/>
                        </a:rPr>
                        <a:t>Нийгмийн даатгалын </a:t>
                      </a:r>
                      <a:r>
                        <a:rPr lang="mn-MN" sz="1600" b="1" i="0" u="none" strike="noStrike" dirty="0" smtClean="0">
                          <a:latin typeface="Arial"/>
                        </a:rPr>
                        <a:t>сангийн</a:t>
                      </a:r>
                      <a:endParaRPr lang="en-US" sz="1600" b="1" i="0" u="none" strike="noStrike" dirty="0" smtClean="0">
                        <a:latin typeface="Arial"/>
                      </a:endParaRPr>
                    </a:p>
                    <a:p>
                      <a:pPr algn="ctr" fontAlgn="ctr"/>
                      <a:r>
                        <a:rPr lang="mn-MN" sz="1600" b="1" i="0" u="none" strike="noStrike" dirty="0" smtClean="0">
                          <a:latin typeface="Arial"/>
                        </a:rPr>
                        <a:t>орлого, </a:t>
                      </a:r>
                      <a:r>
                        <a:rPr lang="mn-MN" sz="1600" b="1" i="0" u="none" strike="noStrike" dirty="0">
                          <a:latin typeface="Arial"/>
                        </a:rPr>
                        <a:t>сая.төг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4953000" y="1143000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mn-MN" sz="1600" b="1" dirty="0">
                <a:latin typeface="Arial" charset="0"/>
              </a:rPr>
              <a:t>Нийгмийн даатгалын </a:t>
            </a:r>
            <a:r>
              <a:rPr lang="mn-MN" sz="1600" b="1" dirty="0" smtClean="0">
                <a:latin typeface="Arial" charset="0"/>
              </a:rPr>
              <a:t>сангийн</a:t>
            </a:r>
            <a:endParaRPr lang="en-US" sz="1600" b="1" dirty="0" smtClean="0">
              <a:latin typeface="Arial" charset="0"/>
            </a:endParaRPr>
          </a:p>
          <a:p>
            <a:pPr algn="ctr" fontAlgn="ctr"/>
            <a:r>
              <a:rPr lang="mn-MN" sz="1600" b="1" dirty="0" smtClean="0">
                <a:latin typeface="Arial" charset="0"/>
              </a:rPr>
              <a:t> </a:t>
            </a:r>
            <a:r>
              <a:rPr lang="mn-MN" sz="1600" b="1" dirty="0">
                <a:latin typeface="Arial" charset="0"/>
              </a:rPr>
              <a:t>зарлага, сая.төг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19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876800" y="32004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71800" y="6172200"/>
            <a:ext cx="12192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10 728.6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91400" y="6172200"/>
            <a:ext cx="12192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18 488.2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6172200"/>
            <a:ext cx="1143000" cy="304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11 327.8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3297" y="5725597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78905" y="6172200"/>
            <a:ext cx="1219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14 987.5</a:t>
            </a:r>
            <a:endParaRPr lang="en-US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457200" y="1676400"/>
          <a:ext cx="4648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4800600" y="1676400"/>
          <a:ext cx="4343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Up Arrow 21"/>
          <p:cNvSpPr/>
          <p:nvPr/>
        </p:nvSpPr>
        <p:spPr>
          <a:xfrm>
            <a:off x="4114800" y="5638800"/>
            <a:ext cx="76200" cy="152400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8305800" y="5715000"/>
            <a:ext cx="76200" cy="152400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91000" y="556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17.3</a:t>
            </a:r>
            <a:endParaRPr lang="en-US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0" y="5638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23.4</a:t>
            </a:r>
            <a:endParaRPr lang="en-US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76800" y="1295400"/>
            <a:ext cx="19050" cy="23622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766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876800" y="36576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2000" y="114300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mn-MN" sz="1600" b="1" dirty="0" smtClean="0">
                <a:latin typeface="Arial"/>
              </a:rPr>
              <a:t>Нийгмийн халамжийн үйлчилгээнд хамрагдсан хүний тоо </a:t>
            </a:r>
            <a:endParaRPr lang="mn-MN" sz="1600" b="1" dirty="0"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11430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mn-MN" sz="1600" b="1" dirty="0" smtClean="0">
                <a:latin typeface="Arial"/>
              </a:rPr>
              <a:t>Олгосон тэтгэвэр, тэтгэмжийн хэмжээ,төрлөөр  </a:t>
            </a:r>
            <a:r>
              <a:rPr lang="mn-MN" sz="1400" b="1" dirty="0" smtClean="0">
                <a:latin typeface="Arial"/>
              </a:rPr>
              <a:t>сая. төг </a:t>
            </a:r>
            <a:endParaRPr lang="mn-MN" sz="1400" b="1" dirty="0"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6172200"/>
            <a:ext cx="11430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15 078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6096000"/>
            <a:ext cx="1143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2 571.8</a:t>
            </a:r>
            <a:endParaRPr lang="en-US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6172200"/>
            <a:ext cx="11430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11 844</a:t>
            </a:r>
            <a:endParaRPr lang="en-US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2800" y="6096000"/>
            <a:ext cx="10668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2 816.9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Chart 19"/>
          <p:cNvGraphicFramePr/>
          <p:nvPr/>
        </p:nvGraphicFramePr>
        <p:xfrm>
          <a:off x="609600" y="1828800"/>
          <a:ext cx="4038601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8862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27.3</a:t>
            </a:r>
            <a:endParaRPr lang="en-US" sz="1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 flipV="1">
            <a:off x="4114800" y="5791200"/>
            <a:ext cx="76200" cy="1524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hart 24"/>
          <p:cNvGraphicFramePr/>
          <p:nvPr/>
        </p:nvGraphicFramePr>
        <p:xfrm>
          <a:off x="4953000" y="1905000"/>
          <a:ext cx="4191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Down Arrow 25"/>
          <p:cNvSpPr/>
          <p:nvPr/>
        </p:nvSpPr>
        <p:spPr>
          <a:xfrm flipV="1">
            <a:off x="8305800" y="5791200"/>
            <a:ext cx="76200" cy="1524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382000" y="5715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9.5</a:t>
            </a:r>
            <a:endParaRPr lang="en-US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9" name="TextBox 18"/>
          <p:cNvSpPr txBox="1">
            <a:spLocks noChangeArrowheads="1"/>
          </p:cNvSpPr>
          <p:nvPr/>
        </p:nvSpPr>
        <p:spPr bwMode="auto">
          <a:xfrm>
            <a:off x="2133600" y="4343400"/>
            <a:ext cx="556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sz="1200" b="1">
                <a:solidFill>
                  <a:srgbClr val="0070C0"/>
                </a:solidFill>
                <a:latin typeface="Arial" charset="0"/>
              </a:rPr>
              <a:t>Бүртгэгдсэн гэмт хэргийн тоо, </a:t>
            </a:r>
            <a:r>
              <a:rPr lang="en-US" sz="1200" b="1">
                <a:solidFill>
                  <a:srgbClr val="0070C0"/>
                </a:solidFill>
                <a:latin typeface="Arial" charset="0"/>
              </a:rPr>
              <a:t> </a:t>
            </a:r>
            <a:r>
              <a:rPr lang="mn-MN" sz="1200" b="1">
                <a:solidFill>
                  <a:srgbClr val="0070C0"/>
                </a:solidFill>
                <a:latin typeface="Arial" charset="0"/>
              </a:rPr>
              <a:t>үйлдэгдсэн цагаар </a:t>
            </a:r>
            <a:endParaRPr lang="en-US" sz="12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914400" y="1066800"/>
            <a:ext cx="3962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mn-MN" sz="1200" b="1" dirty="0">
                <a:solidFill>
                  <a:srgbClr val="0070C0"/>
                </a:solidFill>
                <a:latin typeface="Arial" charset="0"/>
              </a:rPr>
              <a:t>Гэмт хэргийн улмаас гэмтсэн, нас барсан хүний тоо</a:t>
            </a:r>
            <a:endParaRPr lang="en-US" sz="12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5029200" y="1066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mn-MN" sz="1200" b="1" dirty="0">
                <a:solidFill>
                  <a:srgbClr val="0070C0"/>
                </a:solidFill>
                <a:latin typeface="Arial" charset="0"/>
              </a:rPr>
              <a:t>Гэмт хэргийн улмаас учирсан хохирлын хэмжээ, сая,төг</a:t>
            </a:r>
            <a:endParaRPr lang="en-US" sz="1200" b="1" dirty="0">
              <a:solidFill>
                <a:srgbClr val="0070C0"/>
              </a:solidFill>
              <a:latin typeface="Arial" charset="0"/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609600" y="4572000"/>
          <a:ext cx="4800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5715000" y="2133600"/>
            <a:ext cx="11430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83.2</a:t>
            </a:r>
            <a:r>
              <a:rPr lang="mn-MN" sz="1600" dirty="0" smtClean="0">
                <a:solidFill>
                  <a:schemeClr val="accent6">
                    <a:lumMod val="75000"/>
                  </a:schemeClr>
                </a:solidFill>
              </a:rPr>
              <a:t>%  </a:t>
            </a:r>
            <a:r>
              <a:rPr lang="mn-MN" sz="1400" dirty="0" smtClean="0">
                <a:solidFill>
                  <a:schemeClr val="accent6">
                    <a:lumMod val="75000"/>
                  </a:schemeClr>
                </a:solidFill>
              </a:rPr>
              <a:t>төлөгдсөн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3" name="Chart 22"/>
          <p:cNvGraphicFramePr/>
          <p:nvPr/>
        </p:nvGraphicFramePr>
        <p:xfrm>
          <a:off x="762000" y="4572000"/>
          <a:ext cx="35052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5257800" y="1600200"/>
          <a:ext cx="3505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4953000" y="4648200"/>
          <a:ext cx="38862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24"/>
          <p:cNvGraphicFramePr/>
          <p:nvPr/>
        </p:nvGraphicFramePr>
        <p:xfrm>
          <a:off x="914400" y="1524000"/>
          <a:ext cx="3810000" cy="24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Мөнгө, Банк </a:t>
            </a: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5105400" y="2286000"/>
            <a:ext cx="3657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Х</a:t>
            </a:r>
            <a:r>
              <a:rPr lang="mn-MN" sz="1400" b="1" dirty="0">
                <a:solidFill>
                  <a:schemeClr val="tx2"/>
                </a:solidFill>
                <a:latin typeface="Arial" charset="0"/>
              </a:rPr>
              <a:t>адгаламж эзэмшигч, зээлдэгчийн тоо     </a:t>
            </a:r>
            <a:r>
              <a:rPr lang="eu-ES" sz="1400" b="1" dirty="0" smtClean="0">
                <a:solidFill>
                  <a:schemeClr val="tx2"/>
                </a:solidFill>
                <a:latin typeface="Arial" charset="0"/>
              </a:rPr>
              <a:t>2015-2016 </a:t>
            </a:r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он</a:t>
            </a:r>
            <a:r>
              <a:rPr lang="mn-MN" sz="1400" b="1" dirty="0">
                <a:solidFill>
                  <a:schemeClr val="tx2"/>
                </a:solidFill>
                <a:latin typeface="Arial" charset="0"/>
              </a:rPr>
              <a:t>ы</a:t>
            </a:r>
            <a:r>
              <a:rPr lang="en-US" sz="1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  <a:latin typeface="Arial" charset="0"/>
              </a:rPr>
              <a:t>6</a:t>
            </a:r>
            <a:r>
              <a:rPr lang="mn-MN" sz="1400" b="1" dirty="0" smtClean="0">
                <a:solidFill>
                  <a:schemeClr val="tx2"/>
                </a:solidFill>
                <a:latin typeface="Arial" charset="0"/>
              </a:rPr>
              <a:t>-р </a:t>
            </a:r>
            <a:r>
              <a:rPr lang="mn-MN" sz="1400" b="1" dirty="0">
                <a:solidFill>
                  <a:schemeClr val="tx2"/>
                </a:solidFill>
                <a:latin typeface="Arial" charset="0"/>
              </a:rPr>
              <a:t>сарын байдлаар </a:t>
            </a:r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, мян.хүн</a:t>
            </a:r>
          </a:p>
        </p:txBody>
      </p:sp>
      <p:sp>
        <p:nvSpPr>
          <p:cNvPr id="9221" name="Rectangle 17"/>
          <p:cNvSpPr>
            <a:spLocks noChangeArrowheads="1"/>
          </p:cNvSpPr>
          <p:nvPr/>
        </p:nvSpPr>
        <p:spPr bwMode="auto">
          <a:xfrm>
            <a:off x="990600" y="2286000"/>
            <a:ext cx="3886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Х</a:t>
            </a:r>
            <a:r>
              <a:rPr lang="mn-MN" sz="1400" b="1" dirty="0">
                <a:solidFill>
                  <a:schemeClr val="tx2"/>
                </a:solidFill>
                <a:latin typeface="Arial" charset="0"/>
              </a:rPr>
              <a:t>адгаламжийн үлдэгдэл, зээлийн өрийн үлдэгдэл </a:t>
            </a:r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u-ES" sz="1400" b="1" dirty="0" smtClean="0">
                <a:solidFill>
                  <a:schemeClr val="tx2"/>
                </a:solidFill>
                <a:latin typeface="Arial" charset="0"/>
              </a:rPr>
              <a:t>2015-201</a:t>
            </a:r>
            <a:r>
              <a:rPr lang="en-US" sz="1400" b="1" dirty="0" smtClean="0">
                <a:solidFill>
                  <a:schemeClr val="tx2"/>
                </a:solidFill>
                <a:latin typeface="Arial" charset="0"/>
              </a:rPr>
              <a:t>6</a:t>
            </a:r>
            <a:r>
              <a:rPr lang="eu-ES" sz="14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он</a:t>
            </a:r>
            <a:r>
              <a:rPr lang="mn-MN" sz="1400" b="1" dirty="0">
                <a:solidFill>
                  <a:schemeClr val="tx2"/>
                </a:solidFill>
                <a:latin typeface="Arial" charset="0"/>
              </a:rPr>
              <a:t>ы </a:t>
            </a:r>
            <a:r>
              <a:rPr lang="en-US" sz="1400" b="1" dirty="0" smtClean="0">
                <a:solidFill>
                  <a:schemeClr val="tx2"/>
                </a:solidFill>
                <a:latin typeface="Arial" charset="0"/>
              </a:rPr>
              <a:t>6</a:t>
            </a:r>
            <a:r>
              <a:rPr lang="mn-MN" sz="1400" b="1" dirty="0" smtClean="0">
                <a:solidFill>
                  <a:schemeClr val="tx2"/>
                </a:solidFill>
                <a:latin typeface="Arial" charset="0"/>
              </a:rPr>
              <a:t>-р </a:t>
            </a:r>
            <a:r>
              <a:rPr lang="mn-MN" sz="1400" b="1" dirty="0">
                <a:solidFill>
                  <a:schemeClr val="tx2"/>
                </a:solidFill>
                <a:latin typeface="Arial" charset="0"/>
              </a:rPr>
              <a:t>сарын байдлаар </a:t>
            </a:r>
            <a:r>
              <a:rPr lang="eu-ES" sz="1400" b="1" dirty="0">
                <a:solidFill>
                  <a:schemeClr val="tx2"/>
                </a:solidFill>
                <a:latin typeface="Arial" charset="0"/>
              </a:rPr>
              <a:t>,сая.төг</a:t>
            </a:r>
            <a:endParaRPr lang="en-US" sz="1400" b="1" dirty="0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895601" y="4418012"/>
            <a:ext cx="4114800" cy="317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019800"/>
            <a:ext cx="4730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838200" y="990600"/>
            <a:ext cx="80772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 eaLnBrk="1" hangingPunct="1"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r>
              <a:rPr lang="mn-MN" sz="1400" dirty="0" smtClean="0"/>
              <a:t> </a:t>
            </a:r>
            <a:endParaRPr lang="eu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14400" y="990601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Иргэдийн мөнгөн хадгаламж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53.3</a:t>
            </a: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тэрбум төгрөг болж нэг хадгаламж эзэмшигч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дэ</a:t>
            </a: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 дундажаар 834.8 мянган төгрөг, аймгийн нэг хүнд дундажаар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845.4</a:t>
            </a: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мянган төгрөгийн хадгаламж ногдож байна. Өмнөх оны мөн үетэй харьцуулахад хадгаламж эзэмшигчийн тоо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4.3 </a:t>
            </a: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хув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иар буурч</a:t>
            </a: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хадгаламжийн үлдэгдэл 19.2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хувиар өссөн байна.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048000"/>
            <a:ext cx="4114800" cy="2971800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048000"/>
            <a:ext cx="38862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15885</TotalTime>
  <Words>1138</Words>
  <Application>Microsoft Office PowerPoint</Application>
  <PresentationFormat>On-screen Show (4:3)</PresentationFormat>
  <Paragraphs>384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ХҮН АМ, НИЙГМИЙН ҮЗҮҮЛЭЛТ - Хөдөлмөр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Batbuyan</dc:creator>
  <cp:lastModifiedBy>Enkhbayar</cp:lastModifiedBy>
  <cp:revision>1360</cp:revision>
  <cp:lastPrinted>2014-01-15T09:10:55Z</cp:lastPrinted>
  <dcterms:created xsi:type="dcterms:W3CDTF">2011-11-16T04:07:02Z</dcterms:created>
  <dcterms:modified xsi:type="dcterms:W3CDTF">2016-07-08T07:18:28Z</dcterms:modified>
</cp:coreProperties>
</file>