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9" r:id="rId3"/>
    <p:sldId id="261" r:id="rId4"/>
    <p:sldId id="262" r:id="rId5"/>
    <p:sldId id="272" r:id="rId6"/>
    <p:sldId id="268" r:id="rId7"/>
    <p:sldId id="266" r:id="rId8"/>
    <p:sldId id="267" r:id="rId9"/>
  </p:sldIdLst>
  <p:sldSz cx="8742363" cy="152336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798">
          <p15:clr>
            <a:srgbClr val="A4A3A4"/>
          </p15:clr>
        </p15:guide>
        <p15:guide id="2" pos="27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 varScale="1">
        <p:scale>
          <a:sx n="51" d="100"/>
          <a:sy n="51" d="100"/>
        </p:scale>
        <p:origin x="-1788" y="-120"/>
      </p:cViewPr>
      <p:guideLst>
        <p:guide orient="horz" pos="4798"/>
        <p:guide pos="275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75D6D-EF47-4A94-8B7F-A11C841D5899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4750" y="685800"/>
            <a:ext cx="1968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8D73A-B0A6-4851-9AC7-E89E3ABF8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8D73A-B0A6-4851-9AC7-E89E3ABF851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677" y="4732306"/>
            <a:ext cx="7431009" cy="32653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1355" y="8632402"/>
            <a:ext cx="6119654" cy="3893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14B1-95E4-4A23-ADB7-4FB4309C914B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D010-FEBD-4F27-ADE5-B73727251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14B1-95E4-4A23-ADB7-4FB4309C914B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D010-FEBD-4F27-ADE5-B73727251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60462" y="1354102"/>
            <a:ext cx="1880518" cy="288734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388" y="1354102"/>
            <a:ext cx="5497368" cy="288734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14B1-95E4-4A23-ADB7-4FB4309C914B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D010-FEBD-4F27-ADE5-B73727251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14B1-95E4-4A23-ADB7-4FB4309C914B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D010-FEBD-4F27-ADE5-B73727251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86" y="9789032"/>
            <a:ext cx="7431009" cy="30255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586" y="6456672"/>
            <a:ext cx="7431009" cy="333236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14B1-95E4-4A23-ADB7-4FB4309C914B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D010-FEBD-4F27-ADE5-B73727251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388" y="7895405"/>
            <a:ext cx="3688184" cy="223321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1278" y="7895405"/>
            <a:ext cx="3689702" cy="223321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14B1-95E4-4A23-ADB7-4FB4309C914B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D010-FEBD-4F27-ADE5-B73727251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18" y="610052"/>
            <a:ext cx="7868127" cy="253894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118" y="3409941"/>
            <a:ext cx="3862729" cy="1421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118" y="4831042"/>
            <a:ext cx="3862729" cy="87769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0999" y="3409941"/>
            <a:ext cx="3864246" cy="1421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40999" y="4831042"/>
            <a:ext cx="3864246" cy="87769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14B1-95E4-4A23-ADB7-4FB4309C914B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D010-FEBD-4F27-ADE5-B73727251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14B1-95E4-4A23-ADB7-4FB4309C914B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D010-FEBD-4F27-ADE5-B73727251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14B1-95E4-4A23-ADB7-4FB4309C914B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D010-FEBD-4F27-ADE5-B73727251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19" y="606525"/>
            <a:ext cx="2876177" cy="258125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021" y="606526"/>
            <a:ext cx="4887224" cy="130014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119" y="3187783"/>
            <a:ext cx="2876177" cy="104202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14B1-95E4-4A23-ADB7-4FB4309C914B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D010-FEBD-4F27-ADE5-B73727251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3564" y="10663555"/>
            <a:ext cx="5245418" cy="12588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13564" y="1361155"/>
            <a:ext cx="5245418" cy="91401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3564" y="11922448"/>
            <a:ext cx="5245418" cy="17878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14B1-95E4-4A23-ADB7-4FB4309C914B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D010-FEBD-4F27-ADE5-B73727251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7118" y="610052"/>
            <a:ext cx="7868127" cy="2538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118" y="3554519"/>
            <a:ext cx="7868127" cy="10053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7118" y="14119338"/>
            <a:ext cx="2039885" cy="811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814B1-95E4-4A23-ADB7-4FB4309C914B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6974" y="14119338"/>
            <a:ext cx="2768415" cy="811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65360" y="14119338"/>
            <a:ext cx="2039885" cy="811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5D010-FEBD-4F27-ADE5-B73727251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nkhbayar\Desktop\2016\web_brochure_2016(1)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42363" cy="152261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77459" y="5818565"/>
            <a:ext cx="46987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9600" b="1" dirty="0">
                <a:solidFill>
                  <a:schemeClr val="bg2">
                    <a:lumMod val="50000"/>
                  </a:schemeClr>
                </a:solidFill>
              </a:rPr>
              <a:t>2017.</a:t>
            </a:r>
            <a:r>
              <a:rPr lang="en-US" sz="9600" b="1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mn-MN" sz="9600" b="1" dirty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sz="9600" b="1" dirty="0">
                <a:solidFill>
                  <a:schemeClr val="bg2">
                    <a:lumMod val="50000"/>
                  </a:schemeClr>
                </a:solidFill>
              </a:rPr>
              <a:t>III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742363" cy="1497773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237581" y="2474694"/>
            <a:ext cx="591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2017 </a:t>
            </a:r>
            <a:r>
              <a:rPr lang="mn-MN" sz="3600" b="1" dirty="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оны </a:t>
            </a:r>
            <a:r>
              <a:rPr lang="en-US" sz="3600" b="1" dirty="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mn-MN" sz="3600" b="1" dirty="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600" b="1" dirty="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mn-MN" sz="3600" b="1" dirty="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 сар</a:t>
            </a:r>
            <a:endParaRPr lang="en-US" sz="3600" b="1" dirty="0">
              <a:solidFill>
                <a:srgbClr val="99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3981" y="1865094"/>
            <a:ext cx="8485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600" b="1" dirty="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НИЙГЭМ, ЭДИЙН ЗАСГИЙН БАЙДАЛ</a:t>
            </a:r>
            <a:endParaRPr lang="en-US" sz="3600" b="1" dirty="0">
              <a:solidFill>
                <a:srgbClr val="99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03981" y="1520825"/>
            <a:ext cx="848598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13581" y="454025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800" dirty="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ДОРНОГОВЬ АЙМГИЙН СТАТИСТИКИЙН ХЭЛТЭС</a:t>
            </a:r>
            <a:endParaRPr lang="en-US" sz="2800" dirty="0">
              <a:solidFill>
                <a:srgbClr val="99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6981" y="11045825"/>
            <a:ext cx="1447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2016.III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581" y="10893425"/>
            <a:ext cx="1447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2017.III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75581" y="99028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1229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3981" y="7246147"/>
            <a:ext cx="1055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I-III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3681" y="7246147"/>
            <a:ext cx="110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 I-III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963" y="6661372"/>
            <a:ext cx="125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66021" y="6636547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3277" y="7211665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2016 I-III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2708" y="7232638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2017 I-III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04251" y="6614893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7381" y="6614893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0182" y="7225293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2016 I-III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79613" y="7221322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2017 I-III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33575" y="6572016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19769" y="6597138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70981" y="9902825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1711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80381" y="10588625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692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51981" y="10588625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891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99981" y="1356042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2016.III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95381" y="13560425"/>
            <a:ext cx="124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2017.III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64395" y="12866586"/>
            <a:ext cx="111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71581" y="1295082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185</a:t>
            </a:r>
          </a:p>
        </p:txBody>
      </p:sp>
    </p:spTree>
    <p:extLst>
      <p:ext uri="{BB962C8B-B14F-4D97-AF65-F5344CB8AC3E}">
        <p14:creationId xmlns:p14="http://schemas.microsoft.com/office/powerpoint/2010/main" xmlns="" val="1376463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9500" y="1783310"/>
            <a:ext cx="1973103" cy="313649"/>
          </a:xfrm>
          <a:prstGeom prst="rect">
            <a:avLst/>
          </a:prstGeom>
          <a:noFill/>
        </p:spPr>
        <p:txBody>
          <a:bodyPr wrap="square" lIns="36298" tIns="18148" rIns="36298" bIns="18148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    2015.12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26417" y="1813535"/>
            <a:ext cx="1608838" cy="313649"/>
          </a:xfrm>
          <a:prstGeom prst="rect">
            <a:avLst/>
          </a:prstGeom>
          <a:noFill/>
        </p:spPr>
        <p:txBody>
          <a:bodyPr wrap="square" lIns="36298" tIns="18148" rIns="36298" bIns="18148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   2016</a:t>
            </a:r>
            <a:r>
              <a:rPr lang="en-US" dirty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3574" y="2841196"/>
            <a:ext cx="1578482" cy="518828"/>
          </a:xfrm>
          <a:prstGeom prst="rect">
            <a:avLst/>
          </a:prstGeom>
          <a:noFill/>
        </p:spPr>
        <p:txBody>
          <a:bodyPr wrap="square" lIns="36298" tIns="18148" rIns="36298" bIns="18148" rtlCol="0">
            <a:spAutoFit/>
          </a:bodyPr>
          <a:lstStyle/>
          <a:p>
            <a:r>
              <a:rPr lang="en-US" sz="3100" b="1" dirty="0">
                <a:solidFill>
                  <a:schemeClr val="tx2">
                    <a:lumMod val="50000"/>
                  </a:schemeClr>
                </a:solidFill>
              </a:rPr>
              <a:t>   5604.4</a:t>
            </a:r>
          </a:p>
        </p:txBody>
      </p:sp>
      <p:pic>
        <p:nvPicPr>
          <p:cNvPr id="1026" name="Picture 2" descr="C:\Users\Enkhbayar\Desktop\2016\web_brochure_20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84253" cy="152336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307012" y="2690069"/>
            <a:ext cx="2883766" cy="1344725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35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</a:p>
          <a:p>
            <a:r>
              <a:rPr lang="en-US" sz="35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5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5850.8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85581" y="3127016"/>
            <a:ext cx="3456783" cy="960004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6000" b="1" dirty="0">
                <a:latin typeface="Arial" pitchFamily="34" charset="0"/>
                <a:cs typeface="Arial" pitchFamily="34" charset="0"/>
              </a:rPr>
              <a:t>6632.1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07012" y="4382697"/>
            <a:ext cx="2823055" cy="1283170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3100" b="1" dirty="0"/>
              <a:t>               </a:t>
            </a:r>
          </a:p>
          <a:p>
            <a:r>
              <a:rPr lang="en-US" sz="5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7617.2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24688" y="3717736"/>
            <a:ext cx="3399808" cy="2129555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6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9162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49856" y="1766869"/>
            <a:ext cx="1639193" cy="463914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2016.I-III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80981" y="1797095"/>
            <a:ext cx="1493562" cy="467562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2017.I-III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89145" y="11469253"/>
            <a:ext cx="2792699" cy="799641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5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1890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94332" y="11378577"/>
            <a:ext cx="2762344" cy="952245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6000" b="1" dirty="0">
                <a:latin typeface="Arial" pitchFamily="34" charset="0"/>
                <a:cs typeface="Arial" pitchFamily="34" charset="0"/>
              </a:rPr>
              <a:t>   1154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37368" y="13161881"/>
            <a:ext cx="3096254" cy="806116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5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558.5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24688" y="13071205"/>
            <a:ext cx="2762344" cy="952245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6000" b="1" dirty="0">
                <a:latin typeface="Arial" pitchFamily="34" charset="0"/>
                <a:cs typeface="Arial" pitchFamily="34" charset="0"/>
              </a:rPr>
              <a:t> 309.2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4265" y="6558933"/>
            <a:ext cx="8378098" cy="421395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mn-MN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Бүтэн өнчин хүүхэд асран хамгаалж, үрчлэн авсан</a:t>
            </a:r>
            <a:endParaRPr lang="en-US" sz="25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39097" y="3959540"/>
            <a:ext cx="3460519" cy="313674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pPr algn="ctr"/>
            <a:r>
              <a:rPr lang="mn-MN" b="1" dirty="0">
                <a:solidFill>
                  <a:schemeClr val="bg1"/>
                </a:solidFill>
              </a:rPr>
              <a:t>ОРЛОГО,  сая төгрөг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51585" y="13933954"/>
            <a:ext cx="3460519" cy="836894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pPr algn="ctr"/>
            <a:r>
              <a:rPr lang="mn-MN" sz="2600" b="1" dirty="0">
                <a:solidFill>
                  <a:schemeClr val="bg1"/>
                </a:solidFill>
              </a:rPr>
              <a:t>Олгосон тэтгэвэр,</a:t>
            </a:r>
          </a:p>
          <a:p>
            <a:pPr algn="ctr"/>
            <a:r>
              <a:rPr lang="mn-MN" sz="2600" b="1" dirty="0">
                <a:solidFill>
                  <a:schemeClr val="bg1"/>
                </a:solidFill>
              </a:rPr>
              <a:t> </a:t>
            </a:r>
            <a:r>
              <a:rPr lang="mn-MN" b="1" dirty="0">
                <a:solidFill>
                  <a:schemeClr val="bg1"/>
                </a:solidFill>
              </a:rPr>
              <a:t>тэтгэмж, сая төгрөг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51585" y="12392454"/>
            <a:ext cx="3460519" cy="313674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pPr algn="ctr"/>
            <a:r>
              <a:rPr lang="mn-MN" b="1" dirty="0">
                <a:solidFill>
                  <a:schemeClr val="bg1"/>
                </a:solidFill>
              </a:rPr>
              <a:t>Хамрагдсан хүн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90874" y="8130659"/>
            <a:ext cx="3460519" cy="590673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pPr algn="ctr"/>
            <a:r>
              <a:rPr lang="mn-MN" b="1" dirty="0">
                <a:solidFill>
                  <a:schemeClr val="bg1"/>
                </a:solidFill>
              </a:rPr>
              <a:t>Хамрагдсан хүүхэд  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60519" y="9766779"/>
            <a:ext cx="3460519" cy="713783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pPr algn="ctr"/>
            <a:r>
              <a:rPr lang="mn-MN" sz="2600" b="1" dirty="0">
                <a:solidFill>
                  <a:schemeClr val="bg1"/>
                </a:solidFill>
              </a:rPr>
              <a:t>Олгосон  тэтгэвэр,  </a:t>
            </a:r>
          </a:p>
          <a:p>
            <a:pPr algn="ctr"/>
            <a:r>
              <a:rPr lang="mn-MN" b="1" dirty="0">
                <a:solidFill>
                  <a:schemeClr val="bg1"/>
                </a:solidFill>
              </a:rPr>
              <a:t>тэтгэмж,  сая төгрөг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21326" y="7284345"/>
            <a:ext cx="1882036" cy="799641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mn-MN" sz="5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5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90682" y="7223894"/>
            <a:ext cx="2640922" cy="952245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mn-MN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31988" y="9037423"/>
            <a:ext cx="2671278" cy="799641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5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mn-MN" sz="5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5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22863" y="8916521"/>
            <a:ext cx="2944476" cy="952245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mn-MN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30163" y="5652168"/>
            <a:ext cx="3460519" cy="313674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pPr algn="ctr"/>
            <a:r>
              <a:rPr lang="mn-MN" b="1" dirty="0">
                <a:solidFill>
                  <a:schemeClr val="bg1"/>
                </a:solidFill>
              </a:rPr>
              <a:t>ЗАРЛАГА, сая төгрөг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Enkhbayar\Desktop\2016\web_brochure_20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84253" cy="152336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00554" y="1904206"/>
            <a:ext cx="842791" cy="313674"/>
          </a:xfrm>
          <a:prstGeom prst="rect">
            <a:avLst/>
          </a:prstGeom>
          <a:noFill/>
        </p:spPr>
        <p:txBody>
          <a:bodyPr wrap="none" lIns="36320" tIns="18160" rIns="36320" bIns="1816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2016.III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9013" y="1904206"/>
            <a:ext cx="842791" cy="313674"/>
          </a:xfrm>
          <a:prstGeom prst="rect">
            <a:avLst/>
          </a:prstGeom>
          <a:noFill/>
        </p:spPr>
        <p:txBody>
          <a:bodyPr wrap="none" lIns="36320" tIns="18160" rIns="36320" bIns="1816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2017.III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9241" y="11032306"/>
            <a:ext cx="983855" cy="313674"/>
          </a:xfrm>
          <a:prstGeom prst="rect">
            <a:avLst/>
          </a:prstGeom>
          <a:noFill/>
        </p:spPr>
        <p:txBody>
          <a:bodyPr wrap="none" lIns="36320" tIns="18160" rIns="36320" bIns="1816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2016.I-III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00435" y="11032306"/>
            <a:ext cx="983855" cy="313674"/>
          </a:xfrm>
          <a:prstGeom prst="rect">
            <a:avLst/>
          </a:prstGeom>
          <a:noFill/>
        </p:spPr>
        <p:txBody>
          <a:bodyPr wrap="none" lIns="36320" tIns="18160" rIns="36320" bIns="1816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2017.I-III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6782" y="4412922"/>
            <a:ext cx="2198761" cy="738600"/>
          </a:xfrm>
          <a:prstGeom prst="rect">
            <a:avLst/>
          </a:prstGeom>
          <a:noFill/>
        </p:spPr>
        <p:txBody>
          <a:bodyPr wrap="none" lIns="36320" tIns="18160" rIns="36320" bIns="18160" rtlCol="0">
            <a:spAutoFit/>
          </a:bodyPr>
          <a:lstStyle/>
          <a:p>
            <a:r>
              <a:rPr lang="mn-MN" sz="4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46774.7</a:t>
            </a:r>
            <a:endParaRPr lang="en-US" sz="4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Users\Enkhbayar\Desktop\hun am 2014.png"/>
          <p:cNvPicPr>
            <a:picLocks noChangeAspect="1" noChangeArrowheads="1"/>
          </p:cNvPicPr>
          <p:nvPr/>
        </p:nvPicPr>
        <p:blipFill>
          <a:blip r:embed="rId3" cstate="print"/>
          <a:srcRect l="38535" t="16681" r="48067" b="65291"/>
          <a:stretch>
            <a:fillRect/>
          </a:stretch>
        </p:blipFill>
        <p:spPr bwMode="auto">
          <a:xfrm>
            <a:off x="4072550" y="7495923"/>
            <a:ext cx="632541" cy="61325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208510" y="2867290"/>
            <a:ext cx="2899123" cy="313674"/>
          </a:xfrm>
          <a:prstGeom prst="rect">
            <a:avLst/>
          </a:prstGeom>
          <a:noFill/>
        </p:spPr>
        <p:txBody>
          <a:bodyPr wrap="none" lIns="36320" tIns="18160" rIns="36320" bIns="18160" rtlCol="0">
            <a:spAutoFit/>
          </a:bodyPr>
          <a:lstStyle/>
          <a:p>
            <a:r>
              <a:rPr lang="mn-MN" b="1" dirty="0">
                <a:latin typeface="Arial" pitchFamily="34" charset="0"/>
                <a:cs typeface="Arial" pitchFamily="34" charset="0"/>
              </a:rPr>
              <a:t>ХАДГАЛАМЖ, сая төгрөг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52384" y="4382697"/>
            <a:ext cx="2198761" cy="738600"/>
          </a:xfrm>
          <a:prstGeom prst="rect">
            <a:avLst/>
          </a:prstGeom>
          <a:noFill/>
        </p:spPr>
        <p:txBody>
          <a:bodyPr wrap="none" lIns="36320" tIns="18160" rIns="36320" bIns="18160" rtlCol="0">
            <a:spAutoFit/>
          </a:bodyPr>
          <a:lstStyle/>
          <a:p>
            <a:r>
              <a:rPr lang="mn-MN" sz="4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63953.5</a:t>
            </a:r>
            <a:endParaRPr lang="en-US" sz="4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2085" y="5285330"/>
            <a:ext cx="4701539" cy="313674"/>
          </a:xfrm>
          <a:prstGeom prst="rect">
            <a:avLst/>
          </a:prstGeom>
          <a:noFill/>
        </p:spPr>
        <p:txBody>
          <a:bodyPr wrap="none" lIns="36320" tIns="18160" rIns="36320" bIns="18160" rtlCol="0">
            <a:spAutoFit/>
          </a:bodyPr>
          <a:lstStyle/>
          <a:p>
            <a:r>
              <a:rPr lang="mn-MN" b="1" dirty="0">
                <a:latin typeface="Arial" pitchFamily="34" charset="0"/>
                <a:cs typeface="Arial" pitchFamily="34" charset="0"/>
              </a:rPr>
              <a:t>ЗЭЭЛИЙН ӨРИЙН ҮЛДЭГДЭЛ, сая төгрөг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9241" y="5911009"/>
            <a:ext cx="2537165" cy="744561"/>
          </a:xfrm>
          <a:prstGeom prst="rect">
            <a:avLst/>
          </a:prstGeom>
          <a:noFill/>
        </p:spPr>
        <p:txBody>
          <a:bodyPr wrap="none" lIns="36320" tIns="18160" rIns="36320" bIns="18160" rtlCol="0">
            <a:spAutoFit/>
          </a:bodyPr>
          <a:lstStyle/>
          <a:p>
            <a:r>
              <a:rPr lang="mn-MN" sz="4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165215</a:t>
            </a:r>
            <a:r>
              <a:rPr lang="en-US" sz="4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.0</a:t>
            </a:r>
            <a:endParaRPr lang="en-US" sz="46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06820" y="5880784"/>
            <a:ext cx="2525714" cy="738600"/>
          </a:xfrm>
          <a:prstGeom prst="rect">
            <a:avLst/>
          </a:prstGeom>
          <a:noFill/>
        </p:spPr>
        <p:txBody>
          <a:bodyPr wrap="none" lIns="36320" tIns="18160" rIns="36320" bIns="18160" rtlCol="0">
            <a:spAutoFit/>
          </a:bodyPr>
          <a:lstStyle/>
          <a:p>
            <a:r>
              <a:rPr lang="mn-MN" sz="4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186943.1</a:t>
            </a:r>
            <a:endParaRPr lang="en-US" sz="46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26576" y="7331607"/>
            <a:ext cx="1222703" cy="744561"/>
          </a:xfrm>
          <a:prstGeom prst="rect">
            <a:avLst/>
          </a:prstGeom>
          <a:noFill/>
        </p:spPr>
        <p:txBody>
          <a:bodyPr wrap="none" lIns="36320" tIns="18160" rIns="36320" bIns="18160" rtlCol="0">
            <a:spAutoFit/>
          </a:bodyPr>
          <a:lstStyle/>
          <a:p>
            <a:r>
              <a:rPr lang="mn-MN" sz="4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4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2.3</a:t>
            </a:r>
            <a:endParaRPr lang="en-US" sz="4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61318" y="7301382"/>
            <a:ext cx="1222703" cy="744561"/>
          </a:xfrm>
          <a:prstGeom prst="rect">
            <a:avLst/>
          </a:prstGeom>
          <a:noFill/>
        </p:spPr>
        <p:txBody>
          <a:bodyPr wrap="none" lIns="36320" tIns="18160" rIns="36320" bIns="18160" rtlCol="0">
            <a:spAutoFit/>
          </a:bodyPr>
          <a:lstStyle/>
          <a:p>
            <a:r>
              <a:rPr lang="mn-MN" sz="4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66.</a:t>
            </a:r>
            <a:r>
              <a:rPr lang="en-US" sz="4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3862" y="6972148"/>
            <a:ext cx="6255076" cy="402873"/>
          </a:xfrm>
          <a:prstGeom prst="rect">
            <a:avLst/>
          </a:prstGeom>
          <a:noFill/>
        </p:spPr>
        <p:txBody>
          <a:bodyPr wrap="none" lIns="36320" tIns="18160" rIns="36320" bIns="18160" rtlCol="0">
            <a:spAutoFit/>
          </a:bodyPr>
          <a:lstStyle/>
          <a:p>
            <a:r>
              <a:rPr lang="mn-MN" sz="2400" b="1" dirty="0">
                <a:latin typeface="Arial" pitchFamily="34" charset="0"/>
                <a:cs typeface="Arial" pitchFamily="34" charset="0"/>
              </a:rPr>
              <a:t>ХАДГАЛАМЖ ЭЗЭМШИГЧ, мянган төгрөг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74622" y="8191110"/>
            <a:ext cx="5428548" cy="402873"/>
          </a:xfrm>
          <a:prstGeom prst="rect">
            <a:avLst/>
          </a:prstGeom>
          <a:noFill/>
        </p:spPr>
        <p:txBody>
          <a:bodyPr wrap="none" lIns="36320" tIns="18160" rIns="36320" bIns="18160" rtlCol="0">
            <a:spAutoFit/>
          </a:bodyPr>
          <a:lstStyle/>
          <a:p>
            <a:r>
              <a:rPr lang="mn-MN" sz="2400" b="1" dirty="0">
                <a:latin typeface="Arial" pitchFamily="34" charset="0"/>
                <a:cs typeface="Arial" pitchFamily="34" charset="0"/>
              </a:rPr>
              <a:t>ЗЭЭЛДЭГЧИЙН ТОО, мянган төгрөг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30259" y="8449951"/>
            <a:ext cx="1222703" cy="744561"/>
          </a:xfrm>
          <a:prstGeom prst="rect">
            <a:avLst/>
          </a:prstGeom>
          <a:noFill/>
        </p:spPr>
        <p:txBody>
          <a:bodyPr wrap="none" lIns="36320" tIns="18160" rIns="36320" bIns="18160" rtlCol="0">
            <a:spAutoFit/>
          </a:bodyPr>
          <a:lstStyle/>
          <a:p>
            <a:r>
              <a:rPr lang="mn-MN" sz="4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28.</a:t>
            </a:r>
            <a:r>
              <a:rPr lang="en-US" sz="4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6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65002" y="8419725"/>
            <a:ext cx="1222703" cy="744561"/>
          </a:xfrm>
          <a:prstGeom prst="rect">
            <a:avLst/>
          </a:prstGeom>
          <a:noFill/>
        </p:spPr>
        <p:txBody>
          <a:bodyPr wrap="none" lIns="36320" tIns="18160" rIns="36320" bIns="18160" rtlCol="0">
            <a:spAutoFit/>
          </a:bodyPr>
          <a:lstStyle/>
          <a:p>
            <a:r>
              <a:rPr lang="mn-MN" sz="4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mn-MN" sz="4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4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6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31921" y="9641933"/>
            <a:ext cx="4464360" cy="836894"/>
          </a:xfrm>
          <a:prstGeom prst="rect">
            <a:avLst/>
          </a:prstGeom>
          <a:noFill/>
        </p:spPr>
        <p:txBody>
          <a:bodyPr wrap="none" lIns="36320" tIns="18160" rIns="36320" bIns="18160" rtlCol="0">
            <a:spAutoFit/>
          </a:bodyPr>
          <a:lstStyle/>
          <a:p>
            <a:r>
              <a:rPr lang="mn-MN" sz="2600" b="1" dirty="0">
                <a:latin typeface="Arial" pitchFamily="34" charset="0"/>
                <a:cs typeface="Arial" pitchFamily="34" charset="0"/>
              </a:rPr>
              <a:t>ОРОН НУТГИЙН ТӨСВИЙН</a:t>
            </a:r>
          </a:p>
          <a:p>
            <a:r>
              <a:rPr lang="mn-MN" sz="2600" b="1" dirty="0">
                <a:latin typeface="Arial" pitchFamily="34" charset="0"/>
                <a:cs typeface="Arial" pitchFamily="34" charset="0"/>
              </a:rPr>
              <a:t>ОРЛОГО,   </a:t>
            </a:r>
            <a:r>
              <a:rPr lang="mn-MN" sz="2600" dirty="0">
                <a:latin typeface="Arial" pitchFamily="34" charset="0"/>
                <a:cs typeface="Arial" pitchFamily="34" charset="0"/>
              </a:rPr>
              <a:t>сая төгрөг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3582" y="11787943"/>
            <a:ext cx="2268208" cy="738600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endParaRPr lang="en-US" sz="4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45427" y="11757718"/>
            <a:ext cx="1801387" cy="775338"/>
          </a:xfrm>
          <a:prstGeom prst="rect">
            <a:avLst/>
          </a:prstGeom>
          <a:noFill/>
        </p:spPr>
        <p:txBody>
          <a:bodyPr wrap="none" lIns="36320" tIns="18160" rIns="36320" bIns="18160" rtlCol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5259.4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37381" y="11807825"/>
            <a:ext cx="251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>
                    <a:lumMod val="50000"/>
                  </a:schemeClr>
                </a:solidFill>
              </a:rPr>
              <a:t>10549.4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nkhbayar\Desktop\web_brochure_20162.jpg"/>
          <p:cNvPicPr>
            <a:picLocks noChangeAspect="1" noChangeArrowheads="1"/>
          </p:cNvPicPr>
          <p:nvPr/>
        </p:nvPicPr>
        <p:blipFill>
          <a:blip r:embed="rId2" cstate="print"/>
          <a:srcRect t="21825"/>
          <a:stretch>
            <a:fillRect/>
          </a:stretch>
        </p:blipFill>
        <p:spPr bwMode="auto">
          <a:xfrm>
            <a:off x="2" y="3324805"/>
            <a:ext cx="8742362" cy="1190884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64169" y="604912"/>
            <a:ext cx="5737176" cy="1208618"/>
          </a:xfrm>
          <a:prstGeom prst="rect">
            <a:avLst/>
          </a:prstGeom>
        </p:spPr>
        <p:txBody>
          <a:bodyPr wrap="square" lIns="36320" tIns="18160" rIns="36320" bIns="18160">
            <a:spAutoFit/>
          </a:bodyPr>
          <a:lstStyle/>
          <a:p>
            <a:r>
              <a:rPr lang="mn-MN" sz="3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Хэрэглээний үнийн индекс</a:t>
            </a:r>
            <a:endParaRPr lang="en-US" sz="3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7060" y="2327364"/>
            <a:ext cx="6799616" cy="1113893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3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2017.III                      </a:t>
            </a:r>
            <a:r>
              <a:rPr lang="en-US" sz="3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2017.III</a:t>
            </a:r>
            <a:endParaRPr lang="en-US" sz="35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2016.III                       2017.II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87416" y="3594379"/>
            <a:ext cx="1973103" cy="883060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pPr algn="ctr"/>
            <a:r>
              <a:rPr lang="mn-MN" sz="5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5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5399" y="3594379"/>
            <a:ext cx="2094524" cy="883060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pPr algn="ctr"/>
            <a:r>
              <a:rPr lang="mn-MN" sz="5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en-US" sz="5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.9</a:t>
            </a:r>
          </a:p>
        </p:txBody>
      </p:sp>
      <p:sp>
        <p:nvSpPr>
          <p:cNvPr id="9" name="Rectangle 8"/>
          <p:cNvSpPr/>
          <p:nvPr/>
        </p:nvSpPr>
        <p:spPr>
          <a:xfrm>
            <a:off x="364265" y="8351895"/>
            <a:ext cx="8074544" cy="1514002"/>
          </a:xfrm>
          <a:prstGeom prst="rect">
            <a:avLst/>
          </a:prstGeom>
        </p:spPr>
        <p:txBody>
          <a:bodyPr wrap="square" lIns="36320" tIns="18160" rIns="36320" bIns="18160">
            <a:spAutoFit/>
          </a:bodyPr>
          <a:lstStyle/>
          <a:p>
            <a:pPr algn="just"/>
            <a:r>
              <a:rPr lang="mn-MN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Инфляци нь үнийн ерөнхий түвшний өөрчлөлтийг харуулах бөгөөд хэрэглээний, бараа үйлчилгээний индекс</a:t>
            </a: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mn-MN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ХҮИ</a:t>
            </a: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mn-MN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-ээр </a:t>
            </a: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mn-MN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хувь</a:t>
            </a: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mn-MN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-иар илэрхийлэгдэнэ </a:t>
            </a:r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5331" y="10017839"/>
            <a:ext cx="8013833" cy="1144670"/>
          </a:xfrm>
          <a:prstGeom prst="rect">
            <a:avLst/>
          </a:prstGeom>
        </p:spPr>
        <p:txBody>
          <a:bodyPr wrap="square" lIns="36320" tIns="18160" rIns="36320" bIns="18160">
            <a:spAutoFit/>
          </a:bodyPr>
          <a:lstStyle/>
          <a:p>
            <a:pPr algn="just"/>
            <a:r>
              <a:rPr lang="mn-MN" sz="2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Хэрэглээний бараа, үйлчилгээний үнийн сарын өөрлөлт, сүүлийн 5 жилээр, хувиар</a:t>
            </a:r>
          </a:p>
          <a:p>
            <a:pPr algn="just"/>
            <a:r>
              <a:rPr lang="en-US" sz="2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өмнөх</a:t>
            </a:r>
            <a:r>
              <a:rPr lang="en-US" sz="2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оны</a:t>
            </a:r>
            <a:r>
              <a:rPr lang="en-US" sz="2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12-р </a:t>
            </a:r>
            <a:r>
              <a:rPr lang="en-US" sz="24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сар</a:t>
            </a:r>
            <a:r>
              <a:rPr lang="en-US" sz="2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=100)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7108" y="11939071"/>
            <a:ext cx="2610567" cy="929227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pPr algn="ctr"/>
            <a:r>
              <a:rPr lang="mn-MN" sz="29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Хамгийн бага өсөлт </a:t>
            </a:r>
            <a:endParaRPr lang="en-US" sz="29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80019" y="12422679"/>
            <a:ext cx="2428434" cy="929227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pPr algn="ctr"/>
            <a:r>
              <a:rPr lang="mn-MN" sz="2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Хамгийн их өсөлт </a:t>
            </a:r>
            <a:endParaRPr lang="en-US" sz="29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9952" y="13027189"/>
            <a:ext cx="2701633" cy="529117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mn-MN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2015.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VIII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8549" y="13488057"/>
            <a:ext cx="3187320" cy="482951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mn-MN" sz="2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2013.</a:t>
            </a:r>
            <a:r>
              <a:rPr lang="en-US" sz="2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XII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89145" y="13450346"/>
            <a:ext cx="1851681" cy="878995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5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97.1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26513" y="11697267"/>
            <a:ext cx="1851681" cy="878995"/>
          </a:xfrm>
          <a:prstGeom prst="rect">
            <a:avLst/>
          </a:prstGeom>
        </p:spPr>
        <p:txBody>
          <a:bodyPr wrap="square" lIns="36320" tIns="18160" rIns="36320" bIns="18160">
            <a:spAutoFit/>
          </a:bodyPr>
          <a:lstStyle/>
          <a:p>
            <a:r>
              <a:rPr lang="en-US" sz="5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122.1</a:t>
            </a:r>
            <a:endParaRPr lang="en-US" sz="4600" dirty="0"/>
          </a:p>
        </p:txBody>
      </p:sp>
      <p:pic>
        <p:nvPicPr>
          <p:cNvPr id="15" name="Picture 2" descr="C:\Users\Enkhbayar\Desktop\web_brochure_20162.jpg"/>
          <p:cNvPicPr>
            <a:picLocks noChangeAspect="1" noChangeArrowheads="1"/>
          </p:cNvPicPr>
          <p:nvPr/>
        </p:nvPicPr>
        <p:blipFill>
          <a:blip r:embed="rId2" cstate="print"/>
          <a:srcRect l="7257" t="3175" r="78575" b="88690"/>
          <a:stretch>
            <a:fillRect/>
          </a:stretch>
        </p:blipFill>
        <p:spPr bwMode="auto">
          <a:xfrm>
            <a:off x="667819" y="544059"/>
            <a:ext cx="1244573" cy="1239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ublic\INFOGRAFIK\info 2016,04\gemt hereg - 2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08" y="225425"/>
            <a:ext cx="8781255" cy="14097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358" y="1368425"/>
            <a:ext cx="2916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2017.I-III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358" y="3197225"/>
            <a:ext cx="2611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2016.I-III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2799" y="2493471"/>
            <a:ext cx="1849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185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25145" y="4539179"/>
            <a:ext cx="2017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379" y="6099701"/>
            <a:ext cx="5043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4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сүүлийн 5 жилд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623" y="7967119"/>
            <a:ext cx="2017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n-US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57181" y="8323252"/>
            <a:ext cx="1849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4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en-US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85013" y="8203372"/>
            <a:ext cx="1513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544</a:t>
            </a:r>
            <a:endParaRPr lang="en-US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8381" y="7273925"/>
            <a:ext cx="1513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4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665</a:t>
            </a:r>
            <a:endParaRPr lang="en-US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3340" y="9622373"/>
            <a:ext cx="44196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eu-E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эмт хэргийн улмаас иргэд, байгууллага, аж ахуйн нэгжид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1006.7</a:t>
            </a:r>
            <a:r>
              <a:rPr lang="mn-M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сая</a:t>
            </a:r>
            <a:r>
              <a:rPr lang="eu-E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төгрөгийн хохирол учирсан ба өмнөх он</a:t>
            </a:r>
            <a:r>
              <a:rPr lang="mn-M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той</a:t>
            </a:r>
            <a:r>
              <a:rPr lang="eu-E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харьцуулахад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524.4</a:t>
            </a:r>
            <a:r>
              <a:rPr lang="mn-M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сая төгрөгөөр буюу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mn-M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дахин нэмэгдсэн байна. Учирсан хохирлын 87,2 хувь буюу 878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сая төгрөг эргэн төлөгдсөн байна.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783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ENKHBAYAR\Users\Public\infografic\infografik-5_chingeltei_chingel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1915"/>
            <a:ext cx="8742363" cy="6104989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333910" y="5893972"/>
            <a:ext cx="1699904" cy="3627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36320" tIns="18160" rIns="36320" bIns="18160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2488" y="5927055"/>
            <a:ext cx="2003458" cy="329062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mn-MN" sz="1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2016 </a:t>
            </a:r>
            <a:r>
              <a:rPr lang="en-US" sz="1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I-III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15946" y="5893972"/>
            <a:ext cx="1821326" cy="36270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36320" tIns="18160" rIns="36320" bIns="18160" rtlCol="0" anchor="ctr"/>
          <a:lstStyle/>
          <a:p>
            <a:pPr algn="ctr"/>
            <a:r>
              <a:rPr lang="en-US" sz="1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 I-III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3199" y="5338791"/>
            <a:ext cx="1821326" cy="524955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mn-MN" sz="32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4904.6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76657" y="5338791"/>
            <a:ext cx="1942747" cy="524955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15 224.9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2843" y="4715673"/>
            <a:ext cx="4249760" cy="573789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pPr algn="ctr"/>
            <a:r>
              <a:rPr lang="mn-MN" sz="1700" b="1" dirty="0">
                <a:latin typeface="Arial" pitchFamily="34" charset="0"/>
                <a:cs typeface="Arial" pitchFamily="34" charset="0"/>
              </a:rPr>
              <a:t>Аж үйлдвэрийн нийт бүтээгдэхүүний үйлдвэрлэл, сая төг</a:t>
            </a:r>
            <a:endParaRPr lang="en-US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05091" y="4734281"/>
            <a:ext cx="3794428" cy="524955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pPr algn="ctr"/>
            <a:r>
              <a:rPr lang="mn-MN" sz="1600" b="1" dirty="0">
                <a:latin typeface="Arial" pitchFamily="34" charset="0"/>
                <a:cs typeface="Arial" pitchFamily="34" charset="0"/>
              </a:rPr>
              <a:t>Аж үйлвэрийн нийт бүтээгдэхүүний борлуулалт, сая төг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26513" y="5863746"/>
            <a:ext cx="1699904" cy="3627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36320" tIns="18160" rIns="36320" bIns="18160"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87224" y="5893972"/>
            <a:ext cx="1790970" cy="329062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mn-MN" sz="1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I-III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65802" y="5338791"/>
            <a:ext cx="2489145" cy="524955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mn-MN" sz="32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3325.9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678194" y="5863746"/>
            <a:ext cx="1608838" cy="36270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36320" tIns="18160" rIns="36320" bIns="18160" rtlCol="0" anchor="ctr"/>
          <a:lstStyle/>
          <a:p>
            <a:pPr algn="ctr"/>
            <a:r>
              <a:rPr lang="en-US" sz="1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 I-III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45160" y="5289462"/>
            <a:ext cx="1973103" cy="529117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31 451.7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17771" y="8062651"/>
            <a:ext cx="2003458" cy="406007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015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53218" y="8039982"/>
            <a:ext cx="2003458" cy="436784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mn-MN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C:\Users\Enkhbayar\Desktop\2016\web_brochure_201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8381" y="6501407"/>
            <a:ext cx="6477000" cy="84582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821326" y="12754286"/>
            <a:ext cx="7922766" cy="2498887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mn-MN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ДОРНОГОВЬ АЙМГИЙН СТАТИСТИКИЙН ХЭЛТЭС</a:t>
            </a:r>
          </a:p>
          <a:p>
            <a:r>
              <a:rPr lang="mn-MN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Нутгийн удирдлагын ордон 106 тоот</a:t>
            </a:r>
          </a:p>
          <a:p>
            <a:endParaRPr lang="mn-MN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mn-MN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Утас: 7052-2749</a:t>
            </a:r>
          </a:p>
          <a:p>
            <a:r>
              <a:rPr lang="mn-MN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Вэб:  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dornogovi.nso.mn</a:t>
            </a:r>
            <a:endParaRPr lang="mn-MN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mn-MN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И-мэйл: 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dornogovi@nso.mn</a:t>
            </a:r>
          </a:p>
          <a:p>
            <a:endParaRPr lang="mn-MN" sz="2000" dirty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nkhbayar\Desktop\2016\web_brochure_201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9025"/>
            <a:ext cx="8742363" cy="8458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3910" y="11787944"/>
            <a:ext cx="8204358" cy="3175996"/>
          </a:xfrm>
          <a:prstGeom prst="rect">
            <a:avLst/>
          </a:prstGeom>
          <a:noFill/>
        </p:spPr>
        <p:txBody>
          <a:bodyPr wrap="none" lIns="36320" tIns="18160" rIns="36320" bIns="18160" rtlCol="0">
            <a:spAutoFit/>
          </a:bodyPr>
          <a:lstStyle/>
          <a:p>
            <a:r>
              <a:rPr lang="mn-MN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ДОРНОГОВЬ АЙМГИЙН СТАТИСТИКИЙН ХЭЛТЭС</a:t>
            </a:r>
          </a:p>
          <a:p>
            <a:r>
              <a:rPr lang="mn-MN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Нутгийн удирдлагын ордон 106 тоот</a:t>
            </a:r>
          </a:p>
          <a:p>
            <a:endParaRPr lang="mn-MN" sz="2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mn-MN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Утас: 7052-2749</a:t>
            </a:r>
          </a:p>
          <a:p>
            <a:r>
              <a:rPr lang="mn-MN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Вэб:  </a:t>
            </a:r>
            <a:r>
              <a:rPr lang="en-US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dornogovi.nso.mn</a:t>
            </a:r>
            <a:endParaRPr lang="mn-MN" sz="2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mn-MN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И-мэйл: </a:t>
            </a:r>
            <a:r>
              <a:rPr lang="en-US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dornogovi@nso.mn</a:t>
            </a:r>
          </a:p>
          <a:p>
            <a:endParaRPr lang="mn-MN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367</Words>
  <Application>Microsoft Office PowerPoint</Application>
  <PresentationFormat>Custom</PresentationFormat>
  <Paragraphs>123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Enkhbayar</dc:creator>
  <cp:lastModifiedBy>Tserendorj</cp:lastModifiedBy>
  <cp:revision>29</cp:revision>
  <dcterms:created xsi:type="dcterms:W3CDTF">2017-01-26T08:08:20Z</dcterms:created>
  <dcterms:modified xsi:type="dcterms:W3CDTF">2017-04-27T02:40:47Z</dcterms:modified>
</cp:coreProperties>
</file>